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8"/>
  </p:notesMasterIdLst>
  <p:sldIdLst>
    <p:sldId id="497" r:id="rId2"/>
    <p:sldId id="632" r:id="rId3"/>
    <p:sldId id="556" r:id="rId4"/>
    <p:sldId id="557" r:id="rId5"/>
    <p:sldId id="906" r:id="rId6"/>
    <p:sldId id="749" r:id="rId7"/>
    <p:sldId id="913" r:id="rId8"/>
    <p:sldId id="753" r:id="rId9"/>
    <p:sldId id="752" r:id="rId10"/>
    <p:sldId id="756" r:id="rId11"/>
    <p:sldId id="757" r:id="rId12"/>
    <p:sldId id="758" r:id="rId13"/>
    <p:sldId id="759" r:id="rId14"/>
    <p:sldId id="760" r:id="rId15"/>
    <p:sldId id="761" r:id="rId16"/>
    <p:sldId id="762" r:id="rId17"/>
    <p:sldId id="763" r:id="rId18"/>
    <p:sldId id="764" r:id="rId19"/>
    <p:sldId id="765" r:id="rId20"/>
    <p:sldId id="766" r:id="rId21"/>
    <p:sldId id="767" r:id="rId22"/>
    <p:sldId id="768" r:id="rId23"/>
    <p:sldId id="769" r:id="rId24"/>
    <p:sldId id="908" r:id="rId25"/>
    <p:sldId id="773" r:id="rId26"/>
    <p:sldId id="774" r:id="rId27"/>
    <p:sldId id="775" r:id="rId28"/>
    <p:sldId id="910" r:id="rId29"/>
    <p:sldId id="909" r:id="rId30"/>
    <p:sldId id="776" r:id="rId31"/>
    <p:sldId id="777" r:id="rId32"/>
    <p:sldId id="778" r:id="rId33"/>
    <p:sldId id="779" r:id="rId34"/>
    <p:sldId id="780" r:id="rId35"/>
    <p:sldId id="781" r:id="rId36"/>
    <p:sldId id="782" r:id="rId37"/>
    <p:sldId id="784" r:id="rId38"/>
    <p:sldId id="786" r:id="rId39"/>
    <p:sldId id="787" r:id="rId40"/>
    <p:sldId id="817" r:id="rId41"/>
    <p:sldId id="911" r:id="rId42"/>
    <p:sldId id="903" r:id="rId43"/>
    <p:sldId id="791" r:id="rId44"/>
    <p:sldId id="824" r:id="rId45"/>
    <p:sldId id="825" r:id="rId46"/>
    <p:sldId id="826" r:id="rId47"/>
    <p:sldId id="827" r:id="rId48"/>
    <p:sldId id="828" r:id="rId49"/>
    <p:sldId id="829" r:id="rId50"/>
    <p:sldId id="833" r:id="rId51"/>
    <p:sldId id="834" r:id="rId52"/>
    <p:sldId id="835" r:id="rId53"/>
    <p:sldId id="836" r:id="rId54"/>
    <p:sldId id="837" r:id="rId55"/>
    <p:sldId id="838" r:id="rId56"/>
    <p:sldId id="840" r:id="rId57"/>
    <p:sldId id="841" r:id="rId58"/>
    <p:sldId id="842" r:id="rId59"/>
    <p:sldId id="843" r:id="rId60"/>
    <p:sldId id="844" r:id="rId61"/>
    <p:sldId id="845" r:id="rId62"/>
    <p:sldId id="846" r:id="rId63"/>
    <p:sldId id="847" r:id="rId64"/>
    <p:sldId id="848" r:id="rId65"/>
    <p:sldId id="849" r:id="rId66"/>
    <p:sldId id="850" r:id="rId67"/>
    <p:sldId id="851" r:id="rId68"/>
    <p:sldId id="852" r:id="rId69"/>
    <p:sldId id="853" r:id="rId70"/>
    <p:sldId id="854" r:id="rId71"/>
    <p:sldId id="855" r:id="rId72"/>
    <p:sldId id="856" r:id="rId73"/>
    <p:sldId id="857" r:id="rId74"/>
    <p:sldId id="859" r:id="rId75"/>
    <p:sldId id="861" r:id="rId76"/>
    <p:sldId id="862" r:id="rId77"/>
    <p:sldId id="873" r:id="rId78"/>
    <p:sldId id="876" r:id="rId79"/>
    <p:sldId id="912" r:id="rId80"/>
    <p:sldId id="880" r:id="rId81"/>
    <p:sldId id="877" r:id="rId82"/>
    <p:sldId id="878" r:id="rId83"/>
    <p:sldId id="879" r:id="rId84"/>
    <p:sldId id="881" r:id="rId85"/>
    <p:sldId id="882" r:id="rId86"/>
    <p:sldId id="883" r:id="rId87"/>
    <p:sldId id="884" r:id="rId88"/>
    <p:sldId id="885" r:id="rId89"/>
    <p:sldId id="886" r:id="rId90"/>
    <p:sldId id="887" r:id="rId91"/>
    <p:sldId id="914" r:id="rId92"/>
    <p:sldId id="904" r:id="rId93"/>
    <p:sldId id="905" r:id="rId94"/>
    <p:sldId id="891" r:id="rId95"/>
    <p:sldId id="892" r:id="rId96"/>
    <p:sldId id="893" r:id="rId97"/>
    <p:sldId id="894" r:id="rId98"/>
    <p:sldId id="895" r:id="rId99"/>
    <p:sldId id="896" r:id="rId100"/>
    <p:sldId id="897" r:id="rId101"/>
    <p:sldId id="898" r:id="rId102"/>
    <p:sldId id="899" r:id="rId103"/>
    <p:sldId id="900" r:id="rId104"/>
    <p:sldId id="901" r:id="rId105"/>
    <p:sldId id="936" r:id="rId106"/>
    <p:sldId id="937" r:id="rId107"/>
    <p:sldId id="915" r:id="rId108"/>
    <p:sldId id="916" r:id="rId109"/>
    <p:sldId id="917" r:id="rId110"/>
    <p:sldId id="918" r:id="rId111"/>
    <p:sldId id="919" r:id="rId112"/>
    <p:sldId id="920" r:id="rId113"/>
    <p:sldId id="921" r:id="rId114"/>
    <p:sldId id="922" r:id="rId115"/>
    <p:sldId id="924" r:id="rId116"/>
    <p:sldId id="926" r:id="rId117"/>
    <p:sldId id="927" r:id="rId118"/>
    <p:sldId id="928" r:id="rId119"/>
    <p:sldId id="929" r:id="rId120"/>
    <p:sldId id="930" r:id="rId121"/>
    <p:sldId id="931" r:id="rId122"/>
    <p:sldId id="925" r:id="rId123"/>
    <p:sldId id="932" r:id="rId124"/>
    <p:sldId id="933" r:id="rId125"/>
    <p:sldId id="935" r:id="rId126"/>
    <p:sldId id="923" r:id="rId12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C9CBE1"/>
    <a:srgbClr val="BABCCA"/>
    <a:srgbClr val="A3A5B9"/>
    <a:srgbClr val="FF80A0"/>
    <a:srgbClr val="FF3300"/>
    <a:srgbClr val="FF7C80"/>
    <a:srgbClr val="EA0000"/>
    <a:srgbClr val="40C080"/>
    <a:srgbClr val="FF4000"/>
    <a:srgbClr val="F2F2F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autoAdjust="0"/>
    <p:restoredTop sz="84757" autoAdjust="0"/>
  </p:normalViewPr>
  <p:slideViewPr>
    <p:cSldViewPr>
      <p:cViewPr>
        <p:scale>
          <a:sx n="60" d="100"/>
          <a:sy n="60" d="100"/>
        </p:scale>
        <p:origin x="-1428" y="-1602"/>
      </p:cViewPr>
      <p:guideLst>
        <p:guide orient="horz" pos="2160"/>
        <p:guide pos="2880"/>
      </p:guideLst>
    </p:cSldViewPr>
  </p:slideViewPr>
  <p:outlineViewPr>
    <p:cViewPr>
      <p:scale>
        <a:sx n="33" d="100"/>
        <a:sy n="33" d="100"/>
      </p:scale>
      <p:origin x="0" y="2997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58" d="100"/>
          <a:sy n="58" d="100"/>
        </p:scale>
        <p:origin x="-2592" y="-10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03F51A7E-C9B6-403D-94E5-9F93F39D0C9D}" type="datetimeFigureOut">
              <a:rPr lang="en-US" smtClean="0"/>
              <a:pPr/>
              <a:t>3/15/2012</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6FFFD011-EAFC-46FF-BD79-9293FAB85F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just" defTabSz="914400" rtl="0" eaLnBrk="1" latinLnBrk="0" hangingPunct="1">
      <a:defRPr sz="1200" kern="1200">
        <a:solidFill>
          <a:schemeClr val="tx1"/>
        </a:solidFill>
        <a:latin typeface="+mn-lt"/>
        <a:ea typeface="+mn-ea"/>
        <a:cs typeface="+mn-cs"/>
      </a:defRPr>
    </a:lvl1pPr>
    <a:lvl2pPr marL="457200" algn="just" defTabSz="914400" rtl="0" eaLnBrk="1" latinLnBrk="0" hangingPunct="1">
      <a:defRPr sz="1200" kern="1200">
        <a:solidFill>
          <a:schemeClr val="tx1"/>
        </a:solidFill>
        <a:latin typeface="+mn-lt"/>
        <a:ea typeface="+mn-ea"/>
        <a:cs typeface="+mn-cs"/>
      </a:defRPr>
    </a:lvl2pPr>
    <a:lvl3pPr marL="914400" algn="just" defTabSz="914400" rtl="0" eaLnBrk="1" latinLnBrk="0" hangingPunct="1">
      <a:defRPr sz="1200" kern="1200">
        <a:solidFill>
          <a:schemeClr val="tx1"/>
        </a:solidFill>
        <a:latin typeface="+mn-lt"/>
        <a:ea typeface="+mn-ea"/>
        <a:cs typeface="+mn-cs"/>
      </a:defRPr>
    </a:lvl3pPr>
    <a:lvl4pPr marL="1371600" algn="just" defTabSz="914400" rtl="0" eaLnBrk="1" latinLnBrk="0" hangingPunct="1">
      <a:defRPr sz="1200" kern="1200">
        <a:solidFill>
          <a:schemeClr val="tx1"/>
        </a:solidFill>
        <a:latin typeface="+mn-lt"/>
        <a:ea typeface="+mn-ea"/>
        <a:cs typeface="+mn-cs"/>
      </a:defRPr>
    </a:lvl4pPr>
    <a:lvl5pPr marL="1828800" algn="just"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4BCE38B-8A35-405B-969B-BA0D461B0E57}" type="slidenum">
              <a:rPr lang="en-US"/>
              <a:pPr/>
              <a:t>14</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t>Second is the light tree which is a binary tree of lights and clusters.  The leaves of this tree are the individual lights while the interior nodes represent clusters which get progressively larger as we go up the tree.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B0980C0-5B29-4F75-9D74-5889988B6303}" type="slidenum">
              <a:rPr lang="en-US"/>
              <a:pPr/>
              <a:t>15</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smtClean="0"/>
              <a:t>The third is a cut which is a set of nodes that partitions the lights into clusters.  Here illustrated by the orange line.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06B3E44A-839D-4347-8878-6356668AEE28}" type="slidenum">
              <a:rPr lang="en-US"/>
              <a:pPr/>
              <a:t>16</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smtClean="0"/>
              <a:t>Here is a simple scene with four lights and its corresponding light tree.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2B52F4D2-14C4-44BB-8B03-C995B68BBEB1}" type="slidenum">
              <a:rPr lang="en-US"/>
              <a:pPr/>
              <a:t>17</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smtClean="0"/>
              <a:t>And here we show three example cuts through the light tree.  Highlighted above each cut are the regions where that cut produces an accurate approximation of the exact illumination.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2FD12BDA-B1D6-4C9A-9BB2-11CA35F03082}" type="slidenum">
              <a:rPr lang="en-US"/>
              <a:pPr/>
              <a:t>18</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smtClean="0"/>
              <a:t>If we look at this green point on the left of the images, the orange cut produces a good approximation while the blue and purple cuts would cause too much error.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45A46B87-4545-49E8-8FAE-12D6787E0D29}" type="slidenum">
              <a:rPr lang="en-US"/>
              <a:pPr/>
              <a:t>19</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dirty="0" smtClean="0"/>
              <a:t>Conversely for this point in the center of the images, the blue cut is a good approximation while the orange and purple cuts are not usable.  This illustrates an important point.  We will want to </a:t>
            </a:r>
            <a:r>
              <a:rPr lang="en-US" b="1" dirty="0" smtClean="0"/>
              <a:t>use different cuts in different parts of the image</a:t>
            </a:r>
            <a:r>
              <a:rPr lang="en-US" dirty="0" smtClean="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6185EFD2-F16C-4D08-8A08-76FDA09E0FEA}" type="slidenum">
              <a:rPr lang="en-US"/>
              <a:pPr/>
              <a:t>20</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smtClean="0"/>
              <a:t>For this point on the right side of the images, all three cuts usable.  In this case </a:t>
            </a:r>
            <a:r>
              <a:rPr lang="en-US" b="1" dirty="0" smtClean="0"/>
              <a:t>the purple cut is the best choice because it will be the cheapest</a:t>
            </a:r>
            <a:r>
              <a:rPr lang="en-US" dirty="0" smtClean="0"/>
              <a:t> to compute as it contains the fewest nodes.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D8610BFC-F770-45F8-AFB9-16A84FA2B7F9}" type="slidenum">
              <a:rPr lang="en-US"/>
              <a:pPr/>
              <a:t>21</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smtClean="0"/>
              <a:t>Our algorithm consists of a pre-process where we convert all illumination types to point lights and build the light tree.  Then for each eye ray we need to choose an appropriate cut to use.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89671344-940A-432C-AEF1-E19062FC24F3}" type="slidenum">
              <a:rPr lang="en-US"/>
              <a:pPr/>
              <a:t>22</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smtClean="0"/>
              <a:t>We use various existing techniques to convert various illumination types to point lights.  For environment maps we use the technique of Agarwal et al.  For indirect illumination, we use the instant radiosity technique which generates virtual indirect point lights to approximate the indirect illumination.  The amount of indirect detail we can capture is directly related to the number of virtual lights created.  Thus we want to use lots of lights to accurately simulate the indirect.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5C9AFC1-630C-4313-82D8-03E949F39DB8}" type="slidenum">
              <a:rPr lang="en-US"/>
              <a:pPr/>
              <a:t>23</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smtClean="0"/>
              <a:t>Then </a:t>
            </a:r>
            <a:r>
              <a:rPr lang="en-US" b="1" dirty="0" smtClean="0"/>
              <a:t>we build the light tree using a simple greedy approach</a:t>
            </a:r>
            <a:r>
              <a:rPr lang="en-US" dirty="0" smtClean="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defTabSz="966612">
              <a:defRPr/>
            </a:pPr>
            <a:endParaRPr lang="en-US" baseline="0" dirty="0" smtClean="0"/>
          </a:p>
        </p:txBody>
      </p:sp>
      <p:sp>
        <p:nvSpPr>
          <p:cNvPr id="4" name="Slide Number Placeholder 3"/>
          <p:cNvSpPr>
            <a:spLocks noGrp="1"/>
          </p:cNvSpPr>
          <p:nvPr>
            <p:ph type="sldNum" sz="quarter" idx="10"/>
          </p:nvPr>
        </p:nvSpPr>
        <p:spPr/>
        <p:txBody>
          <a:bodyPr/>
          <a:lstStyle/>
          <a:p>
            <a:fld id="{6FFFD011-EAFC-46FF-BD79-9293FAB85F5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5C9AFC1-630C-4313-82D8-03E949F39DB8}" type="slidenum">
              <a:rPr lang="en-US"/>
              <a:pPr/>
              <a:t>24</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smtClean="0"/>
              <a:t>The more difficult problem is choosing the cuts.  There is a cost </a:t>
            </a:r>
            <a:r>
              <a:rPr lang="en-US" dirty="0" err="1" smtClean="0"/>
              <a:t>vs</a:t>
            </a:r>
            <a:r>
              <a:rPr lang="en-US" dirty="0" smtClean="0"/>
              <a:t> accuracy tradeoff of cuts higher in the tree are cheaper while cuts lower the in tree are more accurate.  We also need to avoid transition artifacts.  Since we will use different cuts in different parts to the image, there will be transitions between places where we use a cluster and places where we refine it, and we don’t want these to produce visible artifacts.  We will actually use this to drive the cut selection.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1B9E1BD-ACA1-4F1B-8323-38154E6C4D42}" type="slidenum">
              <a:rPr lang="en-US"/>
              <a:pPr/>
              <a:t>25</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dirty="0" smtClean="0"/>
              <a:t>The contribution from a point light can be written as the product of four terms and then summed over all the lights to get the total result.  The first term is </a:t>
            </a:r>
            <a:r>
              <a:rPr lang="en-US" b="1" dirty="0" smtClean="0"/>
              <a:t>a material term </a:t>
            </a:r>
            <a:r>
              <a:rPr lang="en-US" dirty="0" smtClean="0"/>
              <a:t>that depends on the material properties of the visible surface.  Our initial implementation supports diffuse, </a:t>
            </a:r>
            <a:r>
              <a:rPr lang="en-US" dirty="0" err="1" smtClean="0"/>
              <a:t>phong</a:t>
            </a:r>
            <a:r>
              <a:rPr lang="en-US" dirty="0" smtClean="0"/>
              <a:t> and ward materials.</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dirty="0" smtClean="0"/>
              <a:t>The second term is </a:t>
            </a:r>
            <a:r>
              <a:rPr lang="en-US" b="1" dirty="0" smtClean="0"/>
              <a:t>the geometric term </a:t>
            </a:r>
            <a:r>
              <a:rPr lang="en-US" dirty="0" smtClean="0"/>
              <a:t>that depends on the position and orientation of the point light.</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t>The third term is </a:t>
            </a:r>
            <a:r>
              <a:rPr lang="en-US" b="1" dirty="0" smtClean="0"/>
              <a:t>the visibility term </a:t>
            </a:r>
            <a:r>
              <a:rPr lang="en-US" dirty="0" smtClean="0"/>
              <a:t>since some lights may be occluded.  And the fourth term is the light’s intensity.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04D6B1B-53DB-4985-8EFB-491ACD306831}" type="slidenum">
              <a:rPr lang="en-US"/>
              <a:pPr/>
              <a:t>26</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dirty="0" smtClean="0"/>
              <a:t>When we approximate a cluster we use </a:t>
            </a:r>
            <a:r>
              <a:rPr lang="en-US" b="1" dirty="0" smtClean="0"/>
              <a:t>the material, geometric, and visibility terms from the representative light </a:t>
            </a:r>
            <a:r>
              <a:rPr lang="en-US" dirty="0" smtClean="0"/>
              <a:t>for all the lights.  This is much cheaper but introduces some error.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6D3D710D-B470-4F0C-B332-A3A7F8D353BD}" type="slidenum">
              <a:rPr lang="en-US"/>
              <a:pPr/>
              <a:t>27</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en-US" smtClean="0"/>
              <a:t>We can bound the approximation error by computing upper bounds for each of the terms over the cluster.  Visibility is always less than or equal to one, so we use one as its trivial bound.  Intensities are known ahead of time.  The challenging part is to cheaply and tightly bound the material and geometric terms.  We have come up with such bounds based on the bounding volume of the cluster and these are described in the paper.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187E3D0-0D35-43EB-9E53-D51C5ECFACA9}" type="slidenum">
              <a:rPr lang="en-US"/>
              <a:pPr/>
              <a:t>28</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smtClean="0"/>
              <a:t>We can use Weber’s law which say the the minimal visible change is roughly a fixed percentage of the total signal.  For our results we used a threshold of 2%.  We can ensure that cluster transitions are not visible by guaranteeing that the clusters error always be less than this threshold.  But we will need to be able to put an upper bound on the error introduced by a cluster.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187E3D0-0D35-43EB-9E53-D51C5ECFACA9}" type="slidenum">
              <a:rPr lang="en-US"/>
              <a:pPr/>
              <a:t>29</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DD2E950-864F-417C-B0F2-67ABD0F35808}" type="slidenum">
              <a:rPr lang="en-US"/>
              <a:pPr/>
              <a:t>30</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smtClean="0"/>
              <a:t>Once we can bound cluster error, we can use this to select cuts.  We start with a coarse cut such as the root node of the tree.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43E5AF8-6783-40D4-9CF8-4ED54F72FEBF}" type="slidenum">
              <a:rPr lang="en-US"/>
              <a:pPr/>
              <a:t>31</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mtClean="0"/>
              <a:t>Then we select the node with the largest error bound.  (the root node in this case).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0BB90D30-85F1-414F-83FB-1444F18A2CF5}" type="slidenum">
              <a:rPr lang="en-US"/>
              <a:pPr/>
              <a:t>32</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smtClean="0"/>
              <a:t>And refine this node if its error is greater than 2% of the estimated total.  Refining means removing a node from the cut and replacing it with its children.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B5B6168-2A9F-4D97-9C05-18A8A8D9AF0A}" type="slidenum">
              <a:rPr lang="en-US"/>
              <a:pPr/>
              <a:t>33</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smtClean="0"/>
              <a:t>Then we again select the cut node with the largest error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5F9C9A7A-0032-4FEB-8A9B-DFC36C84F53F}" type="slidenum">
              <a:rPr lang="en-US"/>
              <a:pPr/>
              <a:t>34</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smtClean="0"/>
              <a:t>And refine if its error is above threshold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BCD43066-C83D-451D-9E44-EADBB24FA86F}" type="slidenum">
              <a:rPr lang="en-US"/>
              <a:pPr/>
              <a:t>35</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smtClean="0"/>
              <a:t>And repeat again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FC727985-0A75-479D-8C92-F41E71E32044}" type="slidenum">
              <a:rPr lang="en-US"/>
              <a:pPr/>
              <a:t>36</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smtClean="0"/>
              <a:t>Until each node on the cut obeys our 2% threshold.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D8F0BB5-98BD-4F75-BAF1-08EAA0EE4413}" type="slidenum">
              <a:rPr lang="en-US"/>
              <a:pPr/>
              <a:t>37</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smtClean="0"/>
              <a:t>We can compute a error image on the left which is very dark and then magnify the differences by a factor of 16 to see the types of error introduced.  What we see are lots discontinuity lines which are the transitions between using a particular cluster and refining it.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C714FECB-58A8-4DBC-8594-4F3D24CCDF11}" type="slidenum">
              <a:rPr lang="en-US"/>
              <a:pPr/>
              <a:t>38</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dirty="0" smtClean="0"/>
              <a:t>We can also use </a:t>
            </a:r>
            <a:r>
              <a:rPr lang="en-US" dirty="0" err="1" smtClean="0"/>
              <a:t>lightcuts</a:t>
            </a:r>
            <a:r>
              <a:rPr lang="en-US" dirty="0" smtClean="0"/>
              <a:t> to compute much more complex illumination.  On the right we have added both sun/sky and indirect illumination to create a much richer image.  Although we have increased the number of point lights by over a factor of 10, the total time increased by only a factor of just over 2.</a:t>
            </a:r>
          </a:p>
          <a:p>
            <a:pPr eaLnBrk="1" hangingPunct="1"/>
            <a:endParaRPr lang="en-US" dirty="0" smtClean="0"/>
          </a:p>
          <a:p>
            <a:pPr eaLnBrk="1" hangingPunct="1"/>
            <a:r>
              <a:rPr lang="en-US" dirty="0" smtClean="0"/>
              <a:t>The number of shadow rays also increased by about a factor of 2.  However image on left used an average of 259 shadow rays to the area lights, the image on the right used on 54.  Our system automatically uses the presence of the other illumination to allow a coarser approximation of the area lights.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71AC3A13-15B8-4205-BAD4-551732999A73}" type="slidenum">
              <a:rPr lang="en-US"/>
              <a:pPr/>
              <a:t>43</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smtClean="0"/>
              <a:t>I’ve presented lightcuts, which is a unified framework for handling complex illumination.  Its core is a new scalable solution for handling many lights and a locally adaptively illumination approximation called the cut.  It is based on analytic cluster error bounds that guarantee that we will always sample the most important lights and a perceptual visibility metric.  There are more details in the paper and you can come see our implementation sketch this afternoon.  If you do read the paper, I recommend that you look at an electronic version as several of the figures were printed incorrectly in the printed proceedings.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29A2E6-F7AA-4D23-998E-482B409FAD7A}" type="slidenum">
              <a:rPr lang="en-US"/>
              <a:pPr/>
              <a:t>45</a:t>
            </a:fld>
            <a:endParaRPr lang="en-US"/>
          </a:p>
        </p:txBody>
      </p:sp>
      <p:sp>
        <p:nvSpPr>
          <p:cNvPr id="237570" name="Rectangle 1026"/>
          <p:cNvSpPr>
            <a:spLocks noGrp="1" noRot="1" noChangeAspect="1" noChangeArrowheads="1" noTextEdit="1"/>
          </p:cNvSpPr>
          <p:nvPr>
            <p:ph type="sldImg"/>
          </p:nvPr>
        </p:nvSpPr>
        <p:spPr>
          <a:ln/>
        </p:spPr>
      </p:sp>
      <p:sp>
        <p:nvSpPr>
          <p:cNvPr id="237571" name="Rectangle 1027"/>
          <p:cNvSpPr>
            <a:spLocks noGrp="1" noChangeArrowheads="1"/>
          </p:cNvSpPr>
          <p:nvPr>
            <p:ph type="body" idx="1"/>
          </p:nvPr>
        </p:nvSpPr>
        <p:spPr/>
        <p:txBody>
          <a:bodyPr/>
          <a:lstStyle/>
          <a:p>
            <a:r>
              <a:rPr lang="en-US"/>
              <a:t>Let me first describe the problem we’re trying to solve.  In order to compute high quality realistic images we need to be able to simulate multiple complex expensive phenomena.  For instance the image on the right includes complex illumination, both from a captured environment map and indirect illumination, plus anti-aliasing and, on the right side of the image, motion blur for the spinning roulette wheel.  Thus for each pixel we need to integrate the contribution over multiple domains.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EE7107-4248-4010-9B6A-326BB5274E11}" type="slidenum">
              <a:rPr lang="en-US"/>
              <a:pPr/>
              <a:t>46</a:t>
            </a:fld>
            <a:endParaRPr lang="en-US"/>
          </a:p>
        </p:txBody>
      </p:sp>
      <p:sp>
        <p:nvSpPr>
          <p:cNvPr id="238594" name="Rectangle 1026"/>
          <p:cNvSpPr>
            <a:spLocks noGrp="1" noRot="1" noChangeAspect="1" noChangeArrowheads="1" noTextEdit="1"/>
          </p:cNvSpPr>
          <p:nvPr>
            <p:ph type="sldImg"/>
          </p:nvPr>
        </p:nvSpPr>
        <p:spPr>
          <a:ln/>
        </p:spPr>
      </p:sp>
      <p:sp>
        <p:nvSpPr>
          <p:cNvPr id="238595" name="Rectangle 1027"/>
          <p:cNvSpPr>
            <a:spLocks noGrp="1" noChangeArrowheads="1"/>
          </p:cNvSpPr>
          <p:nvPr>
            <p:ph type="body" idx="1"/>
          </p:nvPr>
        </p:nvSpPr>
        <p:spPr/>
        <p:txBody>
          <a:bodyPr/>
          <a:lstStyle/>
          <a:p>
            <a:r>
              <a:rPr lang="en-US"/>
              <a:t>If we also want to include participating media then we also need to integrate over the volume of the scene.  For example in this smoky kitchen scene which shows shafts of sunlight streaming into the kitchen.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6C4860-1EE0-4987-AF1B-6A383EA0C807}" type="slidenum">
              <a:rPr lang="en-US"/>
              <a:pPr/>
              <a:t>47</a:t>
            </a:fld>
            <a:endParaRPr lang="en-US"/>
          </a:p>
        </p:txBody>
      </p:sp>
      <p:sp>
        <p:nvSpPr>
          <p:cNvPr id="239618" name="Rectangle 1026"/>
          <p:cNvSpPr>
            <a:spLocks noGrp="1" noRot="1" noChangeAspect="1" noChangeArrowheads="1" noTextEdit="1"/>
          </p:cNvSpPr>
          <p:nvPr>
            <p:ph type="sldImg"/>
          </p:nvPr>
        </p:nvSpPr>
        <p:spPr>
          <a:ln/>
        </p:spPr>
      </p:sp>
      <p:sp>
        <p:nvSpPr>
          <p:cNvPr id="239619" name="Rectangle 1027"/>
          <p:cNvSpPr>
            <a:spLocks noGrp="1" noChangeArrowheads="1"/>
          </p:cNvSpPr>
          <p:nvPr>
            <p:ph type="body" idx="1"/>
          </p:nvPr>
        </p:nvSpPr>
        <p:spPr/>
        <p:txBody>
          <a:bodyPr/>
          <a:lstStyle/>
          <a:p>
            <a:r>
              <a:rPr lang="en-US"/>
              <a:t>And if we want to add depth of field or camera focus such as shown in this scene then we need to also integrate over the aperture of the camera.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D72EEC-5732-4366-8F6E-49FDA18D5409}" type="slidenum">
              <a:rPr lang="en-US"/>
              <a:pPr/>
              <a:t>48</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r>
              <a:rPr lang="en-US" dirty="0"/>
              <a:t>The result is that to compute each pixel we need to integrate over multiple complex domains as illustrated here.  </a:t>
            </a:r>
            <a:r>
              <a:rPr lang="en-US" dirty="0" smtClean="0"/>
              <a:t>This </a:t>
            </a:r>
            <a:r>
              <a:rPr lang="en-US" dirty="0"/>
              <a:t>requires computing a large number of samples which are transport paths from the lights to the camera.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4D20B0D-CE81-40E9-A54F-E87CAEF49BB6}" type="slidenum">
              <a:rPr lang="en-US"/>
              <a:pPr/>
              <a:t>8</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dirty="0" smtClean="0"/>
              <a:t>Once we have a scalable solution for many point lights, we can use this to compute other types of complex illumination.  The four examples we demonstrate in the paper are area lights, high dynamic range environment maps, sun &amp; sky light, and indirect illumination.  Moreover this allows us to </a:t>
            </a:r>
            <a:r>
              <a:rPr lang="en-US" b="1" dirty="0" smtClean="0"/>
              <a:t>unify the handling of different illumination types </a:t>
            </a:r>
            <a:r>
              <a:rPr lang="en-US" dirty="0" smtClean="0"/>
              <a:t>and enables new types of tradeoffs.  For example, </a:t>
            </a:r>
            <a:r>
              <a:rPr lang="en-US" b="1" dirty="0" smtClean="0"/>
              <a:t>bright illumination from one source allows coarser approximations of other sources</a:t>
            </a:r>
            <a:r>
              <a:rPr lang="en-US" dirty="0" smtClean="0"/>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BFB1A-0382-438B-BEF1-C3C1774D942C}" type="slidenum">
              <a:rPr lang="en-US"/>
              <a:pPr/>
              <a:t>49</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dirty="0"/>
              <a:t>In this talk, I describe our new unified rendering solution called multidimensional </a:t>
            </a:r>
            <a:r>
              <a:rPr lang="en-US" dirty="0" err="1"/>
              <a:t>lightcuts</a:t>
            </a:r>
            <a:r>
              <a:rPr lang="en-US" dirty="0"/>
              <a:t>.  By </a:t>
            </a:r>
            <a:r>
              <a:rPr lang="en-US" b="1" dirty="0"/>
              <a:t>solving all the integrals simultaneously </a:t>
            </a:r>
            <a:r>
              <a:rPr lang="en-US" dirty="0"/>
              <a:t>our solution is able to achieve superior scalability.  An example of our scalability is shown on the right.  We varied the number of temporal sample per pixel in our roulette scene and show how this relates to image time.  With traditional approaches like </a:t>
            </a:r>
            <a:r>
              <a:rPr lang="en-US" dirty="0" err="1"/>
              <a:t>supersampling</a:t>
            </a:r>
            <a:r>
              <a:rPr lang="en-US" dirty="0"/>
              <a:t> the cost increases rapidly with the number of temporal samples whereas the cost in our new multidimensional technique show </a:t>
            </a:r>
            <a:r>
              <a:rPr lang="en-US" dirty="0" err="1"/>
              <a:t>sublinear</a:t>
            </a:r>
            <a:r>
              <a:rPr lang="en-US" dirty="0"/>
              <a:t> scaling and allows us to compute high quality motion blur at a much lower cost.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B51A5-897D-4E83-AEEB-B27501C77C40}" type="slidenum">
              <a:rPr lang="en-US"/>
              <a:pPr/>
              <a:t>50</a:t>
            </a:fld>
            <a:endParaRPr lang="en-US"/>
          </a:p>
        </p:txBody>
      </p:sp>
      <p:sp>
        <p:nvSpPr>
          <p:cNvPr id="106498" name="Rectangle 2"/>
          <p:cNvSpPr>
            <a:spLocks noGrp="1" noRot="1" noChangeAspect="1" noChangeArrowheads="1"/>
          </p:cNvSpPr>
          <p:nvPr>
            <p:ph type="sldImg"/>
          </p:nvPr>
        </p:nvSpPr>
        <p:spPr bwMode="auto">
          <a:xfrm>
            <a:off x="1219200" y="720090"/>
            <a:ext cx="4876800" cy="3600450"/>
          </a:xfrm>
          <a:prstGeom prst="rect">
            <a:avLst/>
          </a:prstGeom>
          <a:solidFill>
            <a:srgbClr val="FFFFFF"/>
          </a:solidFill>
          <a:ln>
            <a:solidFill>
              <a:srgbClr val="000000"/>
            </a:solidFill>
            <a:miter lim="800000"/>
            <a:headEnd/>
            <a:tailEnd/>
          </a:ln>
        </p:spPr>
      </p:sp>
      <p:sp>
        <p:nvSpPr>
          <p:cNvPr id="10649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a:t>This example shows another way in which our system is scalable.  We take a single scene and progressively add more and more complex effects.  Thus the image on the upper left is a direct only solution for the area lights and sun.  The image on the upper right also include indirect illumination.  The image on the lower left also added smoke or participating media to the scene and finally the image on the lower right further adds motion blur.  Even though this image includes multiple complex effects its rendering time only increases by a factor of 2.2 compared to the direct only solution which is much better than in traditional approaches where adding each effect would greatly increase the image time.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C0CDB7-1735-4D35-8B2F-7AD51D3A686F}" type="slidenum">
              <a:rPr lang="en-US"/>
              <a:pPr/>
              <a:t>51</a:t>
            </a:fld>
            <a:endParaRPr lang="en-US"/>
          </a:p>
        </p:txBody>
      </p:sp>
      <p:sp>
        <p:nvSpPr>
          <p:cNvPr id="84994" name="Rectangle 2"/>
          <p:cNvSpPr>
            <a:spLocks noGrp="1" noRot="1" noChangeAspect="1" noChangeArrowheads="1" noTextEdit="1"/>
          </p:cNvSpPr>
          <p:nvPr>
            <p:ph type="sldImg"/>
          </p:nvPr>
        </p:nvSpPr>
        <p:spPr bwMode="auto">
          <a:xfrm>
            <a:off x="1219200" y="720090"/>
            <a:ext cx="4876800" cy="3600450"/>
          </a:xfrm>
          <a:prstGeom prst="rect">
            <a:avLst/>
          </a:prstGeom>
          <a:solidFill>
            <a:srgbClr val="FFFFFF"/>
          </a:solidFill>
          <a:ln>
            <a:solidFill>
              <a:srgbClr val="000000"/>
            </a:solidFill>
            <a:miter lim="800000"/>
            <a:headEnd/>
            <a:tailEnd/>
          </a:ln>
        </p:spPr>
      </p:sp>
      <p:sp>
        <p:nvSpPr>
          <p:cNvPr id="84995"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So now let’s describe how our system works.  We discretize the full integral equation using two point sets.  First we convert all the light sources in the scene to point light approximations.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8C1586-C727-4258-B0A4-24B0B1D8B5AA}" type="slidenum">
              <a:rPr lang="en-US"/>
              <a:pPr/>
              <a:t>52</a:t>
            </a:fld>
            <a:endParaRPr lang="en-US"/>
          </a:p>
        </p:txBody>
      </p:sp>
      <p:sp>
        <p:nvSpPr>
          <p:cNvPr id="203778" name="Rectangle 2"/>
          <p:cNvSpPr>
            <a:spLocks noGrp="1" noRot="1" noChangeAspect="1" noChangeArrowheads="1" noTextEdit="1"/>
          </p:cNvSpPr>
          <p:nvPr>
            <p:ph type="sldImg"/>
          </p:nvPr>
        </p:nvSpPr>
        <p:spPr bwMode="auto">
          <a:xfrm>
            <a:off x="1219200" y="720090"/>
            <a:ext cx="4876800" cy="3600450"/>
          </a:xfrm>
          <a:prstGeom prst="rect">
            <a:avLst/>
          </a:prstGeom>
          <a:solidFill>
            <a:srgbClr val="FFFFFF"/>
          </a:solidFill>
          <a:ln>
            <a:solidFill>
              <a:srgbClr val="000000"/>
            </a:solidFill>
            <a:miter lim="800000"/>
            <a:headEnd/>
            <a:tailEnd/>
          </a:ln>
        </p:spPr>
      </p:sp>
      <p:sp>
        <p:nvSpPr>
          <p:cNvPr id="203779"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We also trace particles from the light to create additional light points that account for the effect of indirect illumination.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A0B362-B7D3-428C-86BE-8D138764A674}" type="slidenum">
              <a:rPr lang="en-US"/>
              <a:pPr/>
              <a:t>53</a:t>
            </a:fld>
            <a:endParaRPr lang="en-US"/>
          </a:p>
        </p:txBody>
      </p:sp>
      <p:sp>
        <p:nvSpPr>
          <p:cNvPr id="205826" name="Rectangle 2"/>
          <p:cNvSpPr>
            <a:spLocks noGrp="1" noRot="1" noChangeAspect="1" noChangeArrowheads="1" noTextEdit="1"/>
          </p:cNvSpPr>
          <p:nvPr>
            <p:ph type="sldImg"/>
          </p:nvPr>
        </p:nvSpPr>
        <p:spPr bwMode="auto">
          <a:xfrm>
            <a:off x="1219200" y="720090"/>
            <a:ext cx="4876800" cy="3600450"/>
          </a:xfrm>
          <a:prstGeom prst="rect">
            <a:avLst/>
          </a:prstGeom>
          <a:solidFill>
            <a:srgbClr val="FFFFFF"/>
          </a:solidFill>
          <a:ln>
            <a:solidFill>
              <a:srgbClr val="000000"/>
            </a:solidFill>
            <a:miter lim="800000"/>
            <a:headEnd/>
            <a:tailEnd/>
          </a:ln>
        </p:spPr>
      </p:sp>
      <p:sp>
        <p:nvSpPr>
          <p:cNvPr id="205827"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Then for each pixel we trace rays from the camera through the pixel to generate gather points.  Note that these point can be generated over time, over the volume, camera aperture, etc. to account for the different integral domains.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AEB918-9B3A-4F83-BFE3-EC4D3DB43FB6}" type="slidenum">
              <a:rPr lang="en-US"/>
              <a:pPr/>
              <a:t>54</a:t>
            </a:fld>
            <a:endParaRPr lang="en-US"/>
          </a:p>
        </p:txBody>
      </p:sp>
      <p:sp>
        <p:nvSpPr>
          <p:cNvPr id="207874" name="Rectangle 2"/>
          <p:cNvSpPr>
            <a:spLocks noGrp="1" noRot="1" noChangeAspect="1" noChangeArrowheads="1" noTextEdit="1"/>
          </p:cNvSpPr>
          <p:nvPr>
            <p:ph type="sldImg"/>
          </p:nvPr>
        </p:nvSpPr>
        <p:spPr bwMode="auto">
          <a:xfrm>
            <a:off x="1219200" y="720090"/>
            <a:ext cx="4876800" cy="3600450"/>
          </a:xfrm>
          <a:prstGeom prst="rect">
            <a:avLst/>
          </a:prstGeom>
          <a:solidFill>
            <a:srgbClr val="FFFFFF"/>
          </a:solidFill>
          <a:ln>
            <a:solidFill>
              <a:srgbClr val="000000"/>
            </a:solidFill>
            <a:miter lim="800000"/>
            <a:headEnd/>
            <a:tailEnd/>
          </a:ln>
        </p:spPr>
      </p:sp>
      <p:sp>
        <p:nvSpPr>
          <p:cNvPr id="207875"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The the set of all gather-light pairs forms a very large set of transport paths that can accurate approximate the full integral.</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710C2-9ED7-41F3-B108-545776228FB9}" type="slidenum">
              <a:rPr lang="en-US"/>
              <a:pPr/>
              <a:t>55</a:t>
            </a:fld>
            <a:endParaRPr lang="en-US"/>
          </a:p>
        </p:txBody>
      </p:sp>
      <p:sp>
        <p:nvSpPr>
          <p:cNvPr id="87042" name="Text Box 2"/>
          <p:cNvSpPr txBox="1">
            <a:spLocks noChangeArrowheads="1"/>
          </p:cNvSpPr>
          <p:nvPr/>
        </p:nvSpPr>
        <p:spPr bwMode="auto">
          <a:xfrm>
            <a:off x="-638387" y="0"/>
            <a:ext cx="5108787" cy="3773805"/>
          </a:xfrm>
          <a:prstGeom prst="rect">
            <a:avLst/>
          </a:prstGeom>
          <a:solidFill>
            <a:srgbClr val="FFFFFF"/>
          </a:solidFill>
          <a:ln w="9525">
            <a:solidFill>
              <a:srgbClr val="000000"/>
            </a:solidFill>
            <a:miter lim="800000"/>
            <a:headEnd/>
            <a:tailEnd/>
          </a:ln>
          <a:effectLst/>
        </p:spPr>
        <p:txBody>
          <a:bodyPr wrap="none" lIns="96661" tIns="48331" rIns="96661" bIns="48331" anchor="ctr"/>
          <a:lstStyle/>
          <a:p>
            <a:endParaRPr lang="en-US"/>
          </a:p>
        </p:txBody>
      </p:sp>
      <p:sp>
        <p:nvSpPr>
          <p:cNvPr id="87043" name="Text Box 3"/>
          <p:cNvSpPr txBox="1">
            <a:spLocks noGrp="1" noChangeArrowheads="1"/>
          </p:cNvSpPr>
          <p:nvPr>
            <p:ph type="body"/>
          </p:nvPr>
        </p:nvSpPr>
        <p:spPr bwMode="auto">
          <a:xfrm>
            <a:off x="731520" y="4560570"/>
            <a:ext cx="5843694" cy="1228028"/>
          </a:xfrm>
          <a:prstGeom prst="rect">
            <a:avLst/>
          </a:prstGeom>
          <a:noFill/>
          <a:ln>
            <a:round/>
            <a:headEnd/>
            <a:tailEnd/>
          </a:ln>
        </p:spPr>
        <p:txBody>
          <a:bodyPr lIns="0" tIns="0" rIns="0" bIns="0">
            <a:spAutoFit/>
          </a:bodyPr>
          <a:lstStyle/>
          <a:p>
            <a:pPr defTabSz="483306">
              <a:lnSpc>
                <a:spcPct val="95000"/>
              </a:lnSpc>
              <a:spcBef>
                <a:spcPts val="476"/>
              </a:spcBef>
              <a:tabLst>
                <a:tab pos="0" algn="l"/>
                <a:tab pos="483306" algn="l"/>
                <a:tab pos="966612" algn="l"/>
                <a:tab pos="1449918" algn="l"/>
                <a:tab pos="1933224" algn="l"/>
                <a:tab pos="2416531" algn="l"/>
                <a:tab pos="2899837" algn="l"/>
                <a:tab pos="3383143" algn="l"/>
                <a:tab pos="3866449" algn="l"/>
                <a:tab pos="4349755" algn="l"/>
                <a:tab pos="4833061" algn="l"/>
                <a:tab pos="5316367" algn="l"/>
                <a:tab pos="5799673" algn="l"/>
                <a:tab pos="6282980" algn="l"/>
                <a:tab pos="6766286" algn="l"/>
                <a:tab pos="7249592" algn="l"/>
                <a:tab pos="7732898" algn="l"/>
                <a:tab pos="8216204" algn="l"/>
                <a:tab pos="8699510" algn="l"/>
                <a:tab pos="9182816" algn="l"/>
                <a:tab pos="9666122" algn="l"/>
              </a:tabLst>
            </a:pPr>
            <a:r>
              <a:rPr lang="en-GB" dirty="0">
                <a:cs typeface="Arial Unicode MS" charset="0"/>
              </a:rPr>
              <a:t>Here is the </a:t>
            </a:r>
            <a:r>
              <a:rPr lang="en-GB" dirty="0" err="1">
                <a:cs typeface="Arial Unicode MS" charset="0"/>
              </a:rPr>
              <a:t>discretized</a:t>
            </a:r>
            <a:r>
              <a:rPr lang="en-GB" dirty="0">
                <a:cs typeface="Arial Unicode MS" charset="0"/>
              </a:rPr>
              <a:t> equation.  I won’t cover all the detail here, they are in the paper.  However you should note that </a:t>
            </a:r>
            <a:r>
              <a:rPr lang="en-GB" b="1" dirty="0">
                <a:cs typeface="Arial Unicode MS" charset="0"/>
              </a:rPr>
              <a:t>we converted all the integrals over multiple domains into a single summation over pairs of gather and light points</a:t>
            </a:r>
            <a:r>
              <a:rPr lang="en-GB" dirty="0">
                <a:cs typeface="Arial Unicode MS" charset="0"/>
              </a:rPr>
              <a:t>.  Also there may be a very large number of these pairs.  If we generate a thousand gather points per pixel and a million light points then the sum would be over a billion pairs per pixel.  It would be prohibitively expensive to evaluate the full sum and so instead we need a way to accurate approximate the sum while only actually evaluating a much smaller number of pairs.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1A098F-EC4B-4209-B77A-C44EA0593415}" type="slidenum">
              <a:rPr lang="en-US"/>
              <a:pPr/>
              <a:t>56</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r>
              <a:rPr lang="en-US"/>
              <a:t>So let me now describe the product graph.  Since we could have up to billions of pairs per pixel, explicitly constructing a hierarchy over them would be too expensive.  Instead we are going to create an implicit hierarchy via the cartesian product of two trees, the gather tree and the light tree.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A23E1F-2271-4E6D-8FAF-5A23066880AA}" type="slidenum">
              <a:rPr lang="en-US"/>
              <a:pPr/>
              <a:t>57</a:t>
            </a:fld>
            <a:endParaRPr lang="en-US"/>
          </a:p>
        </p:txBody>
      </p:sp>
      <p:sp>
        <p:nvSpPr>
          <p:cNvPr id="25602" name="Rectangle 2"/>
          <p:cNvSpPr>
            <a:spLocks noGrp="1" noRot="1" noChangeAspect="1" noChangeArrowheads="1" noTextEdit="1"/>
          </p:cNvSpPr>
          <p:nvPr>
            <p:ph type="sldImg"/>
          </p:nvPr>
        </p:nvSpPr>
        <p:spPr bwMode="auto">
          <a:xfrm>
            <a:off x="1219200" y="720090"/>
            <a:ext cx="4876800" cy="3600450"/>
          </a:xfrm>
          <a:prstGeom prst="rect">
            <a:avLst/>
          </a:prstGeom>
          <a:solidFill>
            <a:srgbClr val="FFFFFF"/>
          </a:solidFill>
          <a:ln>
            <a:solidFill>
              <a:srgbClr val="000000"/>
            </a:solidFill>
            <a:miter lim="800000"/>
            <a:headEnd/>
            <a:tailEnd/>
          </a:ln>
        </p:spPr>
      </p:sp>
      <p:sp>
        <p:nvSpPr>
          <p:cNvPr id="25603"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So first we generate all the light points and cluster them together into a light tree.  Then for each pixel we generate the gather points and cluster them together into a gather tree.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11303B-75EC-4A5E-B6D5-467C62FCFC31}" type="slidenum">
              <a:rPr lang="en-US"/>
              <a:pPr/>
              <a:t>58</a:t>
            </a:fld>
            <a:endParaRPr lang="en-US"/>
          </a:p>
        </p:txBody>
      </p:sp>
      <p:sp>
        <p:nvSpPr>
          <p:cNvPr id="27650" name="Rectangle 2"/>
          <p:cNvSpPr>
            <a:spLocks noGrp="1" noRot="1" noChangeAspect="1" noChangeArrowheads="1" noTextEdit="1"/>
          </p:cNvSpPr>
          <p:nvPr>
            <p:ph type="sldImg"/>
          </p:nvPr>
        </p:nvSpPr>
        <p:spPr bwMode="auto">
          <a:xfrm>
            <a:off x="1219200" y="720090"/>
            <a:ext cx="4876800" cy="3600450"/>
          </a:xfrm>
          <a:prstGeom prst="rect">
            <a:avLst/>
          </a:prstGeom>
          <a:solidFill>
            <a:srgbClr val="FFFFFF"/>
          </a:solidFill>
          <a:ln>
            <a:solidFill>
              <a:srgbClr val="000000"/>
            </a:solidFill>
            <a:miter lim="800000"/>
            <a:headEnd/>
            <a:tailEnd/>
          </a:ln>
        </p:spPr>
      </p:sp>
      <p:sp>
        <p:nvSpPr>
          <p:cNvPr id="27651"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Then we can use these trees to define the product graph which forms a hierarchy over the set of all gather-light pairs.  Each node in the product graph corresponds to pairing of one node from the light tree and one node from the gather tree.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066E207-D541-452B-9279-E35B3B016B85}" type="slidenum">
              <a:rPr lang="en-US"/>
              <a:pPr/>
              <a:t>9</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dirty="0" smtClean="0"/>
              <a:t>The core of </a:t>
            </a:r>
            <a:r>
              <a:rPr lang="en-US" dirty="0" err="1" smtClean="0"/>
              <a:t>lightcuts</a:t>
            </a:r>
            <a:r>
              <a:rPr lang="en-US" dirty="0" smtClean="0"/>
              <a:t> is a new scalable algorithm for efficiently approximating the light from many point lights.  By many I mean thousands to millions.  Here we show the time to compute this tableau scene with environment map illumination using varying numbers of lights.  Evaluating each light individually gives a cost that increases linearly with the number of lights.  Using Ward’s technique we can avoid shadow to some of the weaker lights, but the cost is still basically linear.  However </a:t>
            </a:r>
            <a:r>
              <a:rPr lang="en-US" b="1" dirty="0" err="1" smtClean="0"/>
              <a:t>lightcuts</a:t>
            </a:r>
            <a:r>
              <a:rPr lang="en-US" b="1" dirty="0" smtClean="0"/>
              <a:t> cost is strongly sub-linear</a:t>
            </a:r>
            <a:r>
              <a:rPr lang="en-US" dirty="0" smtClean="0"/>
              <a:t>.  Thus its advantage over previous techniques grows dramatically as the number of lights increases.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89511F-298C-445E-BFE7-A57D2431E44F}" type="slidenum">
              <a:rPr lang="en-US"/>
              <a:pPr/>
              <a:t>59</a:t>
            </a:fld>
            <a:endParaRPr lang="en-US"/>
          </a:p>
        </p:txBody>
      </p:sp>
      <p:sp>
        <p:nvSpPr>
          <p:cNvPr id="99330" name="Rectangle 2"/>
          <p:cNvSpPr>
            <a:spLocks noGrp="1" noRot="1" noChangeAspect="1" noChangeArrowheads="1" noTextEdit="1"/>
          </p:cNvSpPr>
          <p:nvPr>
            <p:ph type="sldImg"/>
          </p:nvPr>
        </p:nvSpPr>
        <p:spPr bwMode="auto">
          <a:xfrm>
            <a:off x="1219200" y="720090"/>
            <a:ext cx="4876800" cy="3600450"/>
          </a:xfrm>
          <a:prstGeom prst="rect">
            <a:avLst/>
          </a:prstGeom>
          <a:solidFill>
            <a:srgbClr val="FFFFFF"/>
          </a:solidFill>
          <a:ln>
            <a:solidFill>
              <a:srgbClr val="000000"/>
            </a:solidFill>
            <a:miter lim="800000"/>
            <a:headEnd/>
            <a:tailEnd/>
          </a:ln>
        </p:spPr>
      </p:sp>
      <p:sp>
        <p:nvSpPr>
          <p:cNvPr id="99331"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For example the source node of the product graph corresponds to the pairing of the root node of the light tree and the root node of the gather tree.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E97841-A67C-480F-A470-C701D7668B47}" type="slidenum">
              <a:rPr lang="en-US"/>
              <a:pPr/>
              <a:t>60</a:t>
            </a:fld>
            <a:endParaRPr lang="en-US"/>
          </a:p>
        </p:txBody>
      </p:sp>
      <p:sp>
        <p:nvSpPr>
          <p:cNvPr id="179202" name="Rectangle 2"/>
          <p:cNvSpPr>
            <a:spLocks noGrp="1" noRot="1" noChangeAspect="1" noChangeArrowheads="1" noTextEdit="1"/>
          </p:cNvSpPr>
          <p:nvPr>
            <p:ph type="sldImg"/>
          </p:nvPr>
        </p:nvSpPr>
        <p:spPr bwMode="auto">
          <a:xfrm>
            <a:off x="1219200" y="720090"/>
            <a:ext cx="4876800" cy="3600450"/>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In the scene this corresponds to combining all the light points into a single cluster, combining all the gather points into a single cluster and then treating the set of all pairs as just a single interaction between these clusters.  In general that is not going to be an accurate enough approximation of the pixel value, so we need a way to refine this approximation.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DE2C5-0E35-407C-90A3-870525809A6B}" type="slidenum">
              <a:rPr lang="en-US"/>
              <a:pPr/>
              <a:t>61</a:t>
            </a:fld>
            <a:endParaRPr lang="en-US"/>
          </a:p>
        </p:txBody>
      </p:sp>
      <p:sp>
        <p:nvSpPr>
          <p:cNvPr id="183298" name="Rectangle 2"/>
          <p:cNvSpPr>
            <a:spLocks noGrp="1" noRot="1" noChangeAspect="1" noChangeArrowheads="1" noTextEdit="1"/>
          </p:cNvSpPr>
          <p:nvPr>
            <p:ph type="sldImg"/>
          </p:nvPr>
        </p:nvSpPr>
        <p:spPr bwMode="auto">
          <a:xfrm>
            <a:off x="1219200" y="720090"/>
            <a:ext cx="4876800" cy="3600450"/>
          </a:xfrm>
          <a:prstGeom prst="rect">
            <a:avLst/>
          </a:prstGeom>
          <a:solidFill>
            <a:srgbClr val="FFFFFF"/>
          </a:solidFill>
          <a:ln>
            <a:solidFill>
              <a:srgbClr val="000000"/>
            </a:solidFill>
            <a:miter lim="800000"/>
            <a:headEnd/>
            <a:tailEnd/>
          </a:ln>
        </p:spPr>
      </p:sp>
      <p:sp>
        <p:nvSpPr>
          <p:cNvPr id="183299"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For example we can split the lights into two clusters and then treat the set of all pairs as two interactions.  One between the gather points and the light cluster on the left and the other between the gather points and the light cluster on the right.  This corresponds to moving along the blue arrows in the product graph.  It also corresponds to moving one step down in the light tree.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6F8F8F-821A-4B03-BEC1-AB63BCC6A9C9}" type="slidenum">
              <a:rPr lang="en-US"/>
              <a:pPr/>
              <a:t>62</a:t>
            </a:fld>
            <a:endParaRPr lang="en-US"/>
          </a:p>
        </p:txBody>
      </p:sp>
      <p:sp>
        <p:nvSpPr>
          <p:cNvPr id="101378" name="Rectangle 2"/>
          <p:cNvSpPr>
            <a:spLocks noGrp="1" noRot="1" noChangeAspect="1" noChangeArrowheads="1" noTextEdit="1"/>
          </p:cNvSpPr>
          <p:nvPr>
            <p:ph type="sldImg"/>
          </p:nvPr>
        </p:nvSpPr>
        <p:spPr bwMode="auto">
          <a:xfrm>
            <a:off x="1219200" y="720090"/>
            <a:ext cx="4876800" cy="3600450"/>
          </a:xfrm>
          <a:prstGeom prst="rect">
            <a:avLst/>
          </a:prstGeom>
          <a:solidFill>
            <a:srgbClr val="FFFFFF"/>
          </a:solidFill>
          <a:ln>
            <a:solidFill>
              <a:srgbClr val="000000"/>
            </a:solidFill>
            <a:miter lim="800000"/>
            <a:headEnd/>
            <a:tailEnd/>
          </a:ln>
        </p:spPr>
      </p:sp>
      <p:sp>
        <p:nvSpPr>
          <p:cNvPr id="101379"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We could also have refine the interaction by moving one step down in the gather tree (ie splitting the gather cluster) which corresponds to the green arrows in the product graph.  A key thing to note here is that we do not ever have to actually create the product graph.  Instead we can implicitly traverse the product graph by simultaneously walking both the light and gather trees.  And thus we never actually instantiate the product graph.  Now that we have a way to defining and refining clusters of pairs, we need an inexpensive way to approximate a cluster.</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466C1B-AAF4-4393-BE93-F931E2471645}" type="slidenum">
              <a:rPr lang="en-US"/>
              <a:pPr/>
              <a:t>63</a:t>
            </a:fld>
            <a:endParaRPr lang="en-US"/>
          </a:p>
        </p:txBody>
      </p:sp>
      <p:sp>
        <p:nvSpPr>
          <p:cNvPr id="3174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For example if we want to estimate the contribution of all these gather-light pairs.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1779DF-FA18-48ED-947D-ACCB00DD9AF7}" type="slidenum">
              <a:rPr lang="en-US"/>
              <a:pPr/>
              <a:t>64</a:t>
            </a:fld>
            <a:endParaRPr lang="en-US"/>
          </a:p>
        </p:txBody>
      </p:sp>
      <p:sp>
        <p:nvSpPr>
          <p:cNvPr id="14541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45411"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We do this by choosing representative.  We pick one of the light to be the represenative light and similarly one representative gather point.  Then we approximate all the gather-light pairs using just the single pair of the representative gather point and the representative light point.  We also need a way to bound the error introduced by this approximation.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D6A44D-8168-4115-9207-D9CB5CFD4DCB}" type="slidenum">
              <a:rPr lang="en-US"/>
              <a:pPr/>
              <a:t>65</a:t>
            </a:fld>
            <a:endParaRPr 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r>
              <a:rPr lang="en-US"/>
              <a:t>The details of the error bounding is in the paper, but I’ll just review two important components here.  First we’re able to reduce the problem of cluster to cluster interactions into point to cluster interactions using Minkowski sums.  Essentially we shrink one bound box to a point while simultaneously expanding the other bounding box.  Once we applied this transformation we can then reuse a lot of bounding machinery from the Lightcuts paper last year.  Also each point has a directional distribution associated with it such as a BRDF and we need to be able to compute maximums for this distributions over many points.  We reduce all these distribution to a common form by rasterizing them into cube maps and then we can easily combine them and compute maximums.  Again the details are in the paper.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50A226-2F90-4228-8E53-6C67096AF500}" type="slidenum">
              <a:rPr lang="en-US"/>
              <a:pPr/>
              <a:t>66</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a:t>So now let us summarize our algorithm.  Once per image, we generate the set of light points and cluster them into a light tree.  Then for each pixel we generate gather points and cluster them into a gather tree.  Then we start with a coarse cut in the product graph and adaptively refine it until the each node’s error is less than our perceptual metric.</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C3D44-F0CA-497C-AAD7-1F0A73340734}" type="slidenum">
              <a:rPr lang="en-US"/>
              <a:pPr/>
              <a:t>67</a:t>
            </a:fld>
            <a:endParaRPr lang="en-US"/>
          </a:p>
        </p:txBody>
      </p:sp>
      <p:sp>
        <p:nvSpPr>
          <p:cNvPr id="21401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14019"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For example we can start with the coarsest cut which is simply the source node of the product graph.</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7A931-6846-4094-919E-40965D3B2F32}" type="slidenum">
              <a:rPr lang="en-US"/>
              <a:pPr/>
              <a:t>68</a:t>
            </a:fld>
            <a:endParaRPr lang="en-US"/>
          </a:p>
        </p:txBody>
      </p:sp>
      <p:sp>
        <p:nvSpPr>
          <p:cNvPr id="22425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24259"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Then at each step we choose the node with the largest error bound and refine it by moving one step down in either the gather tree or the light tree.  In this example we’ve chosen to move one step down in the light tree.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F5449E5A-640C-4A2F-BD33-D894AFE9E437}" type="slidenum">
              <a:rPr lang="en-US"/>
              <a:pPr/>
              <a:t>10</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smtClean="0"/>
              <a:t>First let’s formulate the lightcuts problem.  Give a visible surface point and a large collection of point lights.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324457-BF09-4958-898A-CD2D5D49B726}" type="slidenum">
              <a:rPr lang="en-US"/>
              <a:pPr/>
              <a:t>69</a:t>
            </a:fld>
            <a:endParaRPr lang="en-US"/>
          </a:p>
        </p:txBody>
      </p:sp>
      <p:sp>
        <p:nvSpPr>
          <p:cNvPr id="22630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26307"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Then we repeat the process.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7D44AB-37DB-4BE4-A50D-E3AD73F6219B}" type="slidenum">
              <a:rPr lang="en-US"/>
              <a:pPr/>
              <a:t>70</a:t>
            </a:fld>
            <a:endParaRPr lang="en-US"/>
          </a:p>
        </p:txBody>
      </p:sp>
      <p:sp>
        <p:nvSpPr>
          <p:cNvPr id="22835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28355"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Select the node with the largest error bound and refine it, in this case we chosen to refine by moving one step down in the gather tree.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015D67-1A99-4C7D-9A96-4CF3A427CA3D}" type="slidenum">
              <a:rPr lang="en-US"/>
              <a:pPr/>
              <a:t>71</a:t>
            </a:fld>
            <a:endParaRPr lang="en-US"/>
          </a:p>
        </p:txBody>
      </p:sp>
      <p:sp>
        <p:nvSpPr>
          <p:cNvPr id="23040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30403"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r>
              <a:rPr lang="en-US"/>
              <a:t>We keep refining until all node in the cut have error bounds less than our perceptual metric, which is 2% of the estimated pixel value and is based on Weber’s law.</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CF9AE2-EA33-42E8-9B65-981AFB810887}" type="slidenum">
              <a:rPr lang="en-US"/>
              <a:pPr/>
              <a:t>72</a:t>
            </a:fld>
            <a:endParaRPr lang="en-US"/>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r>
              <a:rPr lang="en-US"/>
              <a:t>Before showing you some results let me mention some of the limitations of our system.  We do not currently handle some types of transport paths such as caustics.  Also our implementation only supports a limited set of materials, namely diffuse, phong, ward materials, and isotropic media.</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E1073E-F330-4477-B5BD-EC242F714874}" type="slidenum">
              <a:rPr lang="en-US"/>
              <a:pPr/>
              <a:t>73</a:t>
            </a:fld>
            <a:endParaRPr lang="en-US"/>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r>
              <a:rPr lang="en-US"/>
              <a:t>This is our roulette example which highlight motion blur.  Here we are using 256 temporal samples per pixel for an average of over 7 million potential pairs per pixel.  However the cut size is only 174 which means that we only actually evaluated 174 pairs which is only a tiny fraction of all the pairs.  This allowed us to compute this image in just under 10 minutes on a single machine which very fast for this scene.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26F4A3-944B-4F0D-A85F-C5C00C06F60C}" type="slidenum">
              <a:rPr lang="en-US"/>
              <a:pPr/>
              <a:t>74</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a:t>Here we again show the scalability graph for the roulette scene for increasing numbers of gather points.  We also show the time just to compute the eye rays and generate the gather points in purple.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2C79D6-B386-4645-BC30-E1584BB39425}" type="slidenum">
              <a:rPr lang="en-US"/>
              <a:pPr/>
              <a:t>75</a:t>
            </a:fld>
            <a:endParaRPr lang="en-US"/>
          </a:p>
        </p:txBody>
      </p:sp>
      <p:sp>
        <p:nvSpPr>
          <p:cNvPr id="253954" name="Rectangle 1026"/>
          <p:cNvSpPr>
            <a:spLocks noGrp="1" noRot="1" noChangeAspect="1" noChangeArrowheads="1" noTextEdit="1"/>
          </p:cNvSpPr>
          <p:nvPr>
            <p:ph type="sldImg"/>
          </p:nvPr>
        </p:nvSpPr>
        <p:spPr>
          <a:ln/>
        </p:spPr>
      </p:sp>
      <p:sp>
        <p:nvSpPr>
          <p:cNvPr id="253955" name="Rectangle 1027"/>
          <p:cNvSpPr>
            <a:spLocks noGrp="1" noChangeArrowheads="1"/>
          </p:cNvSpPr>
          <p:nvPr>
            <p:ph type="body" idx="1"/>
          </p:nvPr>
        </p:nvSpPr>
        <p:spPr/>
        <p:txBody>
          <a:bodyPr/>
          <a:lstStyle/>
          <a:p>
            <a:r>
              <a:rPr lang="en-US"/>
              <a:t>Here we show a comparison between our results and an image computed using Metropolis.  Overall the image are very similar but there are two main differences.  First the Metropolis result is on average 5% brighter because it includes some types of transport paths such as caustics that we don’t handle.  But the main difference is that even though we let the Metropolis result run for fifteen times longer there is still some visible noise in the Metropolis result.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876B01-BBA9-4D46-88EC-5C320B1C4119}" type="slidenum">
              <a:rPr lang="en-US"/>
              <a:pPr/>
              <a:t>76</a:t>
            </a:fld>
            <a:endParaRPr lang="en-US"/>
          </a:p>
        </p:txBody>
      </p:sp>
      <p:sp>
        <p:nvSpPr>
          <p:cNvPr id="254978" name="Rectangle 1026"/>
          <p:cNvSpPr>
            <a:spLocks noGrp="1" noRot="1" noChangeAspect="1" noChangeArrowheads="1" noTextEdit="1"/>
          </p:cNvSpPr>
          <p:nvPr>
            <p:ph type="sldImg"/>
          </p:nvPr>
        </p:nvSpPr>
        <p:spPr>
          <a:ln/>
        </p:spPr>
      </p:sp>
      <p:sp>
        <p:nvSpPr>
          <p:cNvPr id="254979" name="Rectangle 1027"/>
          <p:cNvSpPr>
            <a:spLocks noGrp="1" noChangeArrowheads="1"/>
          </p:cNvSpPr>
          <p:nvPr>
            <p:ph type="body" idx="1"/>
          </p:nvPr>
        </p:nvSpPr>
        <p:spPr/>
        <p:txBody>
          <a:bodyPr/>
          <a:lstStyle/>
          <a:p>
            <a:r>
              <a:rPr lang="en-US"/>
              <a:t>This kitchen result highlights our handling of participating media.  Here we have a potential 5.5 million pairs per pixel but on average we only actually evaluated 936 pairs per pixel which again is only a tiny fraction of all pairs.  This allows us to compute this complex image in only just under 12 minutes on a single machine.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2CF7C-306C-41BA-A161-27404299813B}" type="slidenum">
              <a:rPr lang="en-US"/>
              <a:pPr/>
              <a:t>77</a:t>
            </a:fld>
            <a:endParaRPr lang="en-US"/>
          </a:p>
        </p:txBody>
      </p:sp>
      <p:sp>
        <p:nvSpPr>
          <p:cNvPr id="35842" name="Rectangle 2"/>
          <p:cNvSpPr>
            <a:spLocks noGrp="1" noRot="1" noChangeAspect="1" noChangeArrowheads="1" noTextEdit="1"/>
          </p:cNvSpPr>
          <p:nvPr>
            <p:ph type="sldImg"/>
          </p:nvPr>
        </p:nvSpPr>
        <p:spPr bwMode="auto">
          <a:xfrm>
            <a:off x="1219200" y="720090"/>
            <a:ext cx="4876800" cy="360045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3D0FA53-01A2-43F1-AB38-62ADDC758678}" type="slidenum">
              <a:rPr lang="en-US"/>
              <a:pPr/>
              <a:t>11</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smtClean="0"/>
              <a:t>We want to compute how much light reaches the visible surface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dirty="0" smtClean="0"/>
              <a:t>Our algorithm reduces the rendering times from minutes to seconds. as you can see in the bottom row of images</a:t>
            </a:r>
          </a:p>
          <a:p>
            <a:r>
              <a:rPr lang="en-US" dirty="0" smtClean="0"/>
              <a:t>This approach could have compelling applications, for example in lighting design.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dirty="0" smtClean="0"/>
              <a:t>We can interpret the many light problem as a matrix of light-pixel interactions.</a:t>
            </a:r>
          </a:p>
          <a:p>
            <a:r>
              <a:rPr lang="en-US" dirty="0" smtClean="0"/>
              <a:t>This means that each element of the matrix is the contribution of a single light to a single pixel.</a:t>
            </a:r>
          </a:p>
          <a:p>
            <a:r>
              <a:rPr lang="en-US" dirty="0" smtClean="0"/>
              <a:t>So, the columns of the matrix are really images rendered with a single point light.</a:t>
            </a:r>
          </a:p>
          <a:p>
            <a:r>
              <a:rPr lang="en-US" dirty="0" smtClean="0"/>
              <a:t>The rows represent contributions of all the lights to a particular pixel.</a:t>
            </a:r>
          </a:p>
          <a:p>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p:txBody>
          <a:bodyPr/>
          <a:lstStyle/>
          <a:p>
            <a:pPr eaLnBrk="1" hangingPunct="1"/>
            <a:r>
              <a:rPr lang="en-US" dirty="0" smtClean="0"/>
              <a:t>In this setting, the ideal image we would like to render is equal to the sum of the columns of the matrix.</a:t>
            </a:r>
          </a:p>
          <a:p>
            <a:pPr eaLnBrk="1" hangingPunct="1"/>
            <a:r>
              <a:rPr lang="en-US" dirty="0" smtClean="0"/>
              <a:t>Or, to put it differently, the color of each pixel is equal to the sum of the matrix row corresponding to that pixel.</a:t>
            </a:r>
          </a:p>
          <a:p>
            <a:pPr eaLnBrk="1" hangingPunct="1"/>
            <a:endParaRPr lang="en-US" dirty="0" smtClean="0"/>
          </a:p>
        </p:txBody>
      </p:sp>
      <p:sp>
        <p:nvSpPr>
          <p:cNvPr id="44036" name="Slide Number Placeholder 3"/>
          <p:cNvSpPr>
            <a:spLocks noGrp="1"/>
          </p:cNvSpPr>
          <p:nvPr>
            <p:ph type="sldNum" sz="quarter" idx="5"/>
          </p:nvPr>
        </p:nvSpPr>
        <p:spPr/>
        <p:txBody>
          <a:bodyPr/>
          <a:lstStyle/>
          <a:p>
            <a:fld id="{B8A5A7D1-FBCA-4DFF-AE21-9E9CA169D02C}" type="slidenum">
              <a:rPr lang="en-US"/>
              <a:pPr/>
              <a:t>82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dirty="0" smtClean="0"/>
              <a:t>The first insight that makes our result possible is as follows.</a:t>
            </a:r>
          </a:p>
          <a:p>
            <a:r>
              <a:rPr lang="en-US" dirty="0" smtClean="0"/>
              <a:t>Let’s take the simple scene on the left, and look at the matrix corresponding to the illumination in the scene.</a:t>
            </a:r>
          </a:p>
          <a:p>
            <a:r>
              <a:rPr lang="en-US" dirty="0" smtClean="0"/>
              <a:t>We can see that the matrix is highly structured. Numerically, it is usually close to low-rank.</a:t>
            </a:r>
          </a:p>
          <a:p>
            <a:r>
              <a:rPr lang="en-US" dirty="0" smtClean="0"/>
              <a:t>Therefore, we can get away with computing only a very small subset of the elements, and still gather enough information to render an accurate image.</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p:txBody>
          <a:bodyPr/>
          <a:lstStyle/>
          <a:p>
            <a:pPr eaLnBrk="1" hangingPunct="1"/>
            <a:r>
              <a:rPr lang="en-US" dirty="0" smtClean="0"/>
              <a:t>So, we want to sample a subset of the elements, but which ones should we choose?</a:t>
            </a:r>
          </a:p>
          <a:p>
            <a:pPr eaLnBrk="1" hangingPunct="1"/>
            <a:r>
              <a:rPr lang="en-US" dirty="0" smtClean="0"/>
              <a:t>If we sample like this, we’ll have to use ray-tracing to evaluate the visibility term between lights and pixels.</a:t>
            </a:r>
          </a:p>
          <a:p>
            <a:pPr eaLnBrk="1" hangingPunct="1"/>
            <a:r>
              <a:rPr lang="en-US" dirty="0" smtClean="0"/>
              <a:t>However, if we sample complete rows and columns, we can use GPU shadow mapping as our visibility algorithm.</a:t>
            </a:r>
          </a:p>
          <a:p>
            <a:pPr eaLnBrk="1" hangingPunct="1"/>
            <a:r>
              <a:rPr lang="en-US" dirty="0" smtClean="0"/>
              <a:t>This way we can compute elements at a much higher rate.</a:t>
            </a:r>
          </a:p>
          <a:p>
            <a:pPr eaLnBrk="1" hangingPunct="1"/>
            <a:endParaRPr lang="en-US" dirty="0" smtClean="0"/>
          </a:p>
        </p:txBody>
      </p:sp>
      <p:sp>
        <p:nvSpPr>
          <p:cNvPr id="45060" name="Slide Number Placeholder 3"/>
          <p:cNvSpPr>
            <a:spLocks noGrp="1"/>
          </p:cNvSpPr>
          <p:nvPr>
            <p:ph type="sldNum" sz="quarter" idx="5"/>
          </p:nvPr>
        </p:nvSpPr>
        <p:spPr/>
        <p:txBody>
          <a:bodyPr/>
          <a:lstStyle/>
          <a:p>
            <a:fld id="{66BE044D-8C1F-40F2-895C-9E888CF0F25A}" type="slidenum">
              <a:rPr lang="en-US"/>
              <a:pPr/>
              <a:t>84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r>
              <a:rPr lang="en-US" smtClean="0"/>
              <a:t>In particular, we can compute the shadow map at light position, and determine the visibility of the surface samples, as usual.</a:t>
            </a:r>
          </a:p>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dirty="0" smtClean="0"/>
              <a:t>We can also invert this idea and compute the shadow map at the surface sample, and determine the visibility of all lights.</a:t>
            </a:r>
          </a:p>
          <a:p>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p:txBody>
          <a:bodyPr/>
          <a:lstStyle/>
          <a:p>
            <a:pPr eaLnBrk="1" hangingPunct="1"/>
            <a:r>
              <a:rPr lang="en-US" dirty="0" smtClean="0"/>
              <a:t>It’s usually possible to find a very small subset of the columns such that some linear combination of them is a very good approximation to the ideal result.</a:t>
            </a:r>
          </a:p>
          <a:p>
            <a:pPr eaLnBrk="1" hangingPunct="1"/>
            <a:endParaRPr lang="en-US" dirty="0" smtClean="0"/>
          </a:p>
          <a:p>
            <a:pPr eaLnBrk="1" hangingPunct="1"/>
            <a:r>
              <a:rPr lang="en-US" dirty="0" smtClean="0"/>
              <a:t>If we only knew which subset it is, and what are the weights!</a:t>
            </a:r>
          </a:p>
          <a:p>
            <a:pPr eaLnBrk="1" hangingPunct="1"/>
            <a:r>
              <a:rPr lang="en-US" dirty="0" smtClean="0"/>
              <a:t>But, given that we know nothing about the matrix up front, it seems impossible to guess this subset.</a:t>
            </a:r>
          </a:p>
          <a:p>
            <a:pPr eaLnBrk="1" hangingPunct="1"/>
            <a:endParaRPr lang="en-US" dirty="0" smtClean="0"/>
          </a:p>
          <a:p>
            <a:pPr eaLnBrk="1" hangingPunct="1"/>
            <a:r>
              <a:rPr lang="en-US" dirty="0" smtClean="0"/>
              <a:t>However, there is a solution: compute a subset of rows, and use them to choose a good set of columns and weights.</a:t>
            </a:r>
          </a:p>
        </p:txBody>
      </p:sp>
      <p:sp>
        <p:nvSpPr>
          <p:cNvPr id="46084" name="Slide Number Placeholder 3"/>
          <p:cNvSpPr>
            <a:spLocks noGrp="1"/>
          </p:cNvSpPr>
          <p:nvPr>
            <p:ph type="sldNum" sz="quarter" idx="5"/>
          </p:nvPr>
        </p:nvSpPr>
        <p:spPr/>
        <p:txBody>
          <a:bodyPr/>
          <a:lstStyle/>
          <a:p>
            <a:fld id="{02EFAE06-2BB1-4D9B-B9EB-4D7DEDBFFB92}" type="slidenum">
              <a:rPr lang="en-US"/>
              <a:pPr/>
              <a:t>87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p:txBody>
          <a:bodyPr/>
          <a:lstStyle/>
          <a:p>
            <a:pPr eaLnBrk="1" hangingPunct="1"/>
            <a:r>
              <a:rPr lang="en-US" dirty="0" smtClean="0"/>
              <a:t>This leads us to the idea of designing our algorithm as a combination of exploration and exploitation.</a:t>
            </a:r>
          </a:p>
          <a:p>
            <a:pPr eaLnBrk="1" hangingPunct="1"/>
            <a:endParaRPr lang="en-US" dirty="0" smtClean="0"/>
          </a:p>
          <a:p>
            <a:pPr eaLnBrk="1" hangingPunct="1"/>
            <a:r>
              <a:rPr lang="en-US" dirty="0" smtClean="0"/>
              <a:t>As a first step, we explore the structure of the matrix by computing a small, randomly chosen subset of rows.</a:t>
            </a:r>
          </a:p>
          <a:p>
            <a:pPr eaLnBrk="1" hangingPunct="1"/>
            <a:r>
              <a:rPr lang="en-US" dirty="0" smtClean="0"/>
              <a:t>Next, we analyze the gathered information, and decide which columns to choose and their appropriate weights.</a:t>
            </a:r>
          </a:p>
          <a:p>
            <a:pPr eaLnBrk="1" hangingPunct="1"/>
            <a:r>
              <a:rPr lang="en-US" dirty="0" smtClean="0"/>
              <a:t>The exploitation step then computes the selected columns, which are finally accumulated into an image.</a:t>
            </a:r>
          </a:p>
          <a:p>
            <a:pPr eaLnBrk="1" hangingPunct="1"/>
            <a:endParaRPr lang="en-US" dirty="0" smtClean="0"/>
          </a:p>
          <a:p>
            <a:pPr eaLnBrk="1" hangingPunct="1"/>
            <a:r>
              <a:rPr lang="en-US" dirty="0" smtClean="0"/>
              <a:t>So, this is the whole algorithm, except for the black box that analyzes the rows and chooses the columns.</a:t>
            </a:r>
          </a:p>
          <a:p>
            <a:pPr eaLnBrk="1" hangingPunct="1"/>
            <a:endParaRPr lang="en-US" dirty="0" smtClean="0"/>
          </a:p>
          <a:p>
            <a:pPr eaLnBrk="1" hangingPunct="1"/>
            <a:endParaRPr lang="en-US" dirty="0" smtClean="0"/>
          </a:p>
          <a:p>
            <a:pPr eaLnBrk="1" hangingPunct="1"/>
            <a:endParaRPr lang="en-US" dirty="0" smtClean="0"/>
          </a:p>
        </p:txBody>
      </p:sp>
      <p:sp>
        <p:nvSpPr>
          <p:cNvPr id="47108" name="Slide Number Placeholder 3"/>
          <p:cNvSpPr>
            <a:spLocks noGrp="1"/>
          </p:cNvSpPr>
          <p:nvPr>
            <p:ph type="sldNum" sz="quarter" idx="5"/>
          </p:nvPr>
        </p:nvSpPr>
        <p:spPr/>
        <p:txBody>
          <a:bodyPr/>
          <a:lstStyle/>
          <a:p>
            <a:fld id="{EDEE1BE3-3CCD-42D4-BF9E-932B639BDBCA}" type="slidenum">
              <a:rPr lang="en-US"/>
              <a:pPr/>
              <a:t>88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p:txBody>
          <a:bodyPr/>
          <a:lstStyle/>
          <a:p>
            <a:pPr eaLnBrk="1" hangingPunct="1"/>
            <a:r>
              <a:rPr lang="en-US" smtClean="0"/>
              <a:t>We decide to use the following approach to choosing columns.</a:t>
            </a:r>
          </a:p>
          <a:p>
            <a:pPr eaLnBrk="1" hangingPunct="1"/>
            <a:r>
              <a:rPr lang="en-US" smtClean="0"/>
              <a:t>We cluster similar reduced columns, and we pick a representative in each cluster.</a:t>
            </a:r>
          </a:p>
          <a:p>
            <a:pPr eaLnBrk="1" hangingPunct="1"/>
            <a:r>
              <a:rPr lang="en-US" smtClean="0"/>
              <a:t>The accuracy of the algorithm is highly dependent on the quality of the clustering, so we should design the clustering algorithm carefully.</a:t>
            </a:r>
          </a:p>
          <a:p>
            <a:pPr eaLnBrk="1" hangingPunct="1"/>
            <a:endParaRPr lang="en-US" smtClean="0"/>
          </a:p>
        </p:txBody>
      </p:sp>
      <p:sp>
        <p:nvSpPr>
          <p:cNvPr id="50180" name="Slide Number Placeholder 3"/>
          <p:cNvSpPr>
            <a:spLocks noGrp="1"/>
          </p:cNvSpPr>
          <p:nvPr>
            <p:ph type="sldNum" sz="quarter" idx="5"/>
          </p:nvPr>
        </p:nvSpPr>
        <p:spPr/>
        <p:txBody>
          <a:bodyPr/>
          <a:lstStyle/>
          <a:p>
            <a:fld id="{53F3C264-D880-446E-84D2-6D829C0A5C30}" type="slidenum">
              <a:rPr lang="en-US"/>
              <a:pPr/>
              <a:t>89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19A718B0-DA71-4075-AC8A-1DF9CFDBC721}" type="slidenum">
              <a:rPr lang="en-US"/>
              <a:pPr/>
              <a:t>12</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smtClean="0"/>
              <a:t>And is reflected to a camera.</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smtClean="0"/>
              <a:t>First, let’s take the rows that we computed in the exploration stage,</a:t>
            </a:r>
          </a:p>
          <a:p>
            <a:r>
              <a:rPr lang="en-US" smtClean="0"/>
              <a:t>And assemble them into this long, but not very tall reduced matrix.</a:t>
            </a:r>
          </a:p>
          <a:p>
            <a:r>
              <a:rPr lang="en-US" smtClean="0"/>
              <a:t>Now let’s flip attention to the columns of this matrix, which we’ll call reduced columns.</a:t>
            </a:r>
          </a:p>
          <a:p>
            <a:r>
              <a:rPr lang="en-US" smtClean="0"/>
              <a:t>These can in fact be thought of as tiny images that are sub-sampled versions of the full columns.</a:t>
            </a:r>
          </a:p>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p:txBody>
          <a:bodyPr/>
          <a:lstStyle/>
          <a:p>
            <a:pPr eaLnBrk="1" hangingPunct="1"/>
            <a:endParaRPr lang="en-US" dirty="0" smtClean="0"/>
          </a:p>
        </p:txBody>
      </p:sp>
      <p:sp>
        <p:nvSpPr>
          <p:cNvPr id="53252" name="Slide Number Placeholder 3"/>
          <p:cNvSpPr>
            <a:spLocks noGrp="1"/>
          </p:cNvSpPr>
          <p:nvPr>
            <p:ph type="sldNum" sz="quarter" idx="5"/>
          </p:nvPr>
        </p:nvSpPr>
        <p:spPr/>
        <p:txBody>
          <a:bodyPr/>
          <a:lstStyle/>
          <a:p>
            <a:fld id="{15E27BC4-2E8A-4B3F-9CA6-BC71FE478D64}" type="slidenum">
              <a:rPr lang="en-US"/>
              <a:pPr/>
              <a:t>91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593">
              <a:defRPr/>
            </a:pPr>
            <a:r>
              <a:rPr lang="en-US" baseline="0" dirty="0" smtClean="0"/>
              <a:t>We’ll also refer to the norms of reduced columns as “weights”, and call normalized reduced columns information vectors.</a:t>
            </a:r>
          </a:p>
          <a:p>
            <a:endParaRPr lang="en-US" dirty="0"/>
          </a:p>
        </p:txBody>
      </p:sp>
      <p:sp>
        <p:nvSpPr>
          <p:cNvPr id="4" name="Slide Number Placeholder 3"/>
          <p:cNvSpPr>
            <a:spLocks noGrp="1"/>
          </p:cNvSpPr>
          <p:nvPr>
            <p:ph type="sldNum" sz="quarter" idx="10"/>
          </p:nvPr>
        </p:nvSpPr>
        <p:spPr/>
        <p:txBody>
          <a:bodyPr/>
          <a:lstStyle/>
          <a:p>
            <a:fld id="{C8E9762A-29DE-4D08-8021-AFC66D1D2F1C}" type="slidenum">
              <a:rPr lang="en-US" smtClean="0"/>
              <a:pPr/>
              <a:t>92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dirty="0" smtClean="0"/>
              <a:t>First, let’s think about the reduced columns as vectors in a high-dimensional space.</a:t>
            </a:r>
          </a:p>
          <a:p>
            <a:r>
              <a:rPr lang="en-US" dirty="0" smtClean="0"/>
              <a:t>We’re going to visualize these high-dimensional vectors as circles.</a:t>
            </a:r>
          </a:p>
          <a:p>
            <a:endParaRPr lang="en-US" dirty="0" smtClean="0"/>
          </a:p>
          <a:p>
            <a:r>
              <a:rPr lang="en-US" dirty="0" smtClean="0"/>
              <a:t>The radius of each circle will correspond to the norm of the reduced column, or equivalently, to the brightness of the little image.</a:t>
            </a:r>
          </a:p>
          <a:p>
            <a:r>
              <a:rPr lang="en-US" dirty="0" smtClean="0"/>
              <a:t>The positions will correspond to the positions of normalized reduced columns in the high-dimensional space.</a:t>
            </a:r>
          </a:p>
          <a:p>
            <a:endParaRPr lang="en-US" dirty="0" smtClean="0"/>
          </a:p>
          <a:p>
            <a:r>
              <a:rPr lang="en-US" dirty="0" smtClean="0"/>
              <a:t>With a bit of simplification, we can say that circles that are close to each other represent similar lights , and large circles represent lights with strong intensity.</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p:txBody>
          <a:bodyPr/>
          <a:lstStyle/>
          <a:p>
            <a:pPr eaLnBrk="1" hangingPunct="1"/>
            <a:r>
              <a:rPr lang="en-US" dirty="0" smtClean="0"/>
              <a:t>In the paper, we prove that this formula gives the optimal clustering that minimizes the expected error.</a:t>
            </a:r>
          </a:p>
          <a:p>
            <a:pPr eaLnBrk="1" hangingPunct="1"/>
            <a:endParaRPr lang="en-US" dirty="0" smtClean="0"/>
          </a:p>
          <a:p>
            <a:pPr eaLnBrk="1" hangingPunct="1"/>
            <a:r>
              <a:rPr lang="en-US" dirty="0" smtClean="0"/>
              <a:t>So let’s look at its meaning. We’re minimizing the sum of costs of all clusters,</a:t>
            </a:r>
          </a:p>
          <a:p>
            <a:pPr eaLnBrk="1" hangingPunct="1"/>
            <a:r>
              <a:rPr lang="en-US" dirty="0" smtClean="0"/>
              <a:t>Where the cost of a cluster is defined as the sum over all pairs of elements in the cluster</a:t>
            </a:r>
          </a:p>
          <a:p>
            <a:pPr eaLnBrk="1" hangingPunct="1"/>
            <a:r>
              <a:rPr lang="en-US" dirty="0" smtClean="0"/>
              <a:t>of the product of norms and squared distance.</a:t>
            </a:r>
          </a:p>
          <a:p>
            <a:pPr eaLnBrk="1" hangingPunct="1"/>
            <a:endParaRPr lang="en-US" dirty="0" smtClean="0"/>
          </a:p>
          <a:p>
            <a:pPr eaLnBrk="1" hangingPunct="1"/>
            <a:r>
              <a:rPr lang="en-US" dirty="0" smtClean="0"/>
              <a:t>This confirms the intuition that strong lights, or lights that are far from each other, should be in separate clusters.</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
        <p:nvSpPr>
          <p:cNvPr id="53252" name="Slide Number Placeholder 3"/>
          <p:cNvSpPr>
            <a:spLocks noGrp="1"/>
          </p:cNvSpPr>
          <p:nvPr>
            <p:ph type="sldNum" sz="quarter" idx="5"/>
          </p:nvPr>
        </p:nvSpPr>
        <p:spPr/>
        <p:txBody>
          <a:bodyPr/>
          <a:lstStyle/>
          <a:p>
            <a:fld id="{15E27BC4-2E8A-4B3F-9CA6-BC71FE478D64}" type="slidenum">
              <a:rPr lang="en-US"/>
              <a:pPr/>
              <a:t>94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p:txBody>
          <a:bodyPr/>
          <a:lstStyle/>
          <a:p>
            <a:pPr eaLnBrk="1" hangingPunct="1"/>
            <a:r>
              <a:rPr lang="en-US" smtClean="0"/>
              <a:t>For example, consider this configuration of reduced columns.</a:t>
            </a:r>
          </a:p>
          <a:p>
            <a:pPr eaLnBrk="1" hangingPunct="1"/>
            <a:r>
              <a:rPr lang="en-US" smtClean="0"/>
              <a:t>An ideal clustering would look like this.</a:t>
            </a:r>
          </a:p>
          <a:p>
            <a:pPr eaLnBrk="1" hangingPunct="1"/>
            <a:endParaRPr lang="en-US" smtClean="0"/>
          </a:p>
          <a:p>
            <a:pPr eaLnBrk="1" hangingPunct="1"/>
            <a:r>
              <a:rPr lang="en-US" smtClean="0"/>
              <a:t>Intuitively, weak columns don’t matter so much, so we can cluster them more aggressively.</a:t>
            </a:r>
          </a:p>
          <a:p>
            <a:pPr eaLnBrk="1" hangingPunct="1"/>
            <a:r>
              <a:rPr lang="en-US" smtClean="0"/>
              <a:t>But we would like to cluster strong columns only if they are very similar.</a:t>
            </a:r>
          </a:p>
          <a:p>
            <a:pPr eaLnBrk="1" hangingPunct="1"/>
            <a:r>
              <a:rPr lang="en-US" smtClean="0"/>
              <a:t>Note that We can cluster columns with different intensities as long as they’re close to each other.</a:t>
            </a:r>
          </a:p>
          <a:p>
            <a:pPr eaLnBrk="1" hangingPunct="1"/>
            <a:endParaRPr lang="en-US" smtClean="0"/>
          </a:p>
        </p:txBody>
      </p:sp>
      <p:sp>
        <p:nvSpPr>
          <p:cNvPr id="52228" name="Slide Number Placeholder 3"/>
          <p:cNvSpPr>
            <a:spLocks noGrp="1"/>
          </p:cNvSpPr>
          <p:nvPr>
            <p:ph type="sldNum" sz="quarter" idx="5"/>
          </p:nvPr>
        </p:nvSpPr>
        <p:spPr/>
        <p:txBody>
          <a:bodyPr/>
          <a:lstStyle/>
          <a:p>
            <a:fld id="{23287C42-3FFB-478B-9827-BCDCF0ACCB3C}" type="slidenum">
              <a:rPr lang="en-US"/>
              <a:pPr/>
              <a:t>95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en-US" dirty="0" smtClean="0"/>
              <a:t>Now that we know which formula to minimize, we’d like to know how to do it.</a:t>
            </a:r>
          </a:p>
          <a:p>
            <a:r>
              <a:rPr lang="en-US" dirty="0" smtClean="0"/>
              <a:t>Unfortunately, this problem is NP-hard, like many other combinatorial optimization problems.</a:t>
            </a:r>
          </a:p>
          <a:p>
            <a:r>
              <a:rPr lang="en-US" dirty="0" smtClean="0"/>
              <a:t>Moreover, there’s not much existing research on it.</a:t>
            </a:r>
          </a:p>
          <a:p>
            <a:endParaRPr lang="en-US" dirty="0" smtClean="0"/>
          </a:p>
          <a:p>
            <a:r>
              <a:rPr lang="en-US" dirty="0" smtClean="0"/>
              <a:t>We also need a solution that’s very fast, since our input size is large, and we don’t want to spend the majority of rendering time in clustering.</a:t>
            </a:r>
          </a:p>
          <a:p>
            <a:endParaRPr lang="en-US" dirty="0" smtClean="0"/>
          </a:p>
          <a:p>
            <a:r>
              <a:rPr lang="en-US" dirty="0" smtClean="0"/>
              <a:t>So What do we do?</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pPr eaLnBrk="1" hangingPunct="1"/>
            <a:r>
              <a:rPr lang="en-US" sz="1400" dirty="0" smtClean="0">
                <a:cs typeface="Arial" charset="0"/>
              </a:rPr>
              <a:t>We can use this random sampling idea:</a:t>
            </a:r>
          </a:p>
          <a:p>
            <a:pPr eaLnBrk="1" hangingPunct="1"/>
            <a:r>
              <a:rPr lang="en-US" sz="1400" dirty="0" smtClean="0">
                <a:cs typeface="Arial" charset="0"/>
              </a:rPr>
              <a:t>Pick some points using a suitable probability distribution to act as centers.</a:t>
            </a:r>
          </a:p>
          <a:p>
            <a:pPr eaLnBrk="1" hangingPunct="1"/>
            <a:r>
              <a:rPr lang="en-US" sz="1400" dirty="0" smtClean="0">
                <a:cs typeface="Arial" charset="0"/>
              </a:rPr>
              <a:t>The assign all remaining points to the closest centers.</a:t>
            </a:r>
          </a:p>
          <a:p>
            <a:pPr eaLnBrk="1" hangingPunct="1"/>
            <a:endParaRPr lang="en-US" sz="1400" dirty="0" smtClean="0">
              <a:cs typeface="Arial" charset="0"/>
            </a:endParaRPr>
          </a:p>
          <a:p>
            <a:r>
              <a:rPr lang="en-US" dirty="0" smtClean="0"/>
              <a:t>This can be made very fast, but sometimes we might </a:t>
            </a:r>
            <a:r>
              <a:rPr lang="en-US" dirty="0" err="1" smtClean="0"/>
              <a:t>undersample</a:t>
            </a:r>
            <a:r>
              <a:rPr lang="en-US" dirty="0" smtClean="0"/>
              <a:t> or oversample certain areas.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r>
              <a:rPr lang="en-US" dirty="0" smtClean="0"/>
              <a:t>Another possibility is a divide &amp; conquer algorithm.</a:t>
            </a:r>
          </a:p>
          <a:p>
            <a:endParaRPr lang="en-US" dirty="0" smtClean="0"/>
          </a:p>
          <a:p>
            <a:r>
              <a:rPr lang="en-US" dirty="0" smtClean="0"/>
              <a:t>Here we pick a plane with a random orientation. Remember this is in many dimensions, here I’ll just visualize it as a line.</a:t>
            </a:r>
          </a:p>
          <a:p>
            <a:r>
              <a:rPr lang="en-US" dirty="0" smtClean="0"/>
              <a:t>Then we move the plane to its optimal position and split the points into two clusters. There are only n possibilities so we can check them all to find the best one.</a:t>
            </a:r>
          </a:p>
          <a:p>
            <a:endParaRPr lang="en-US" dirty="0" smtClean="0"/>
          </a:p>
          <a:p>
            <a:r>
              <a:rPr lang="en-US" dirty="0" smtClean="0"/>
              <a:t>We then continue this process recursively on the cluster with the currently highest cost.</a:t>
            </a:r>
          </a:p>
          <a:p>
            <a:endParaRPr lang="en-US" dirty="0" smtClean="0"/>
          </a:p>
          <a:p>
            <a:endParaRPr lang="en-US"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p:txBody>
          <a:bodyPr/>
          <a:lstStyle/>
          <a:p>
            <a:pPr eaLnBrk="1" hangingPunct="1"/>
            <a:r>
              <a:rPr lang="en-US" smtClean="0"/>
              <a:t>We found that combining these two algorithm works better then any of them by itself.</a:t>
            </a:r>
          </a:p>
          <a:p>
            <a:pPr eaLnBrk="1" hangingPunct="1"/>
            <a:endParaRPr lang="en-US" smtClean="0"/>
          </a:p>
          <a:p>
            <a:pPr eaLnBrk="1" hangingPunct="1"/>
            <a:r>
              <a:rPr lang="en-US" smtClean="0"/>
              <a:t>So let’s say we want to partition these points into eight clusters.</a:t>
            </a:r>
          </a:p>
          <a:p>
            <a:pPr eaLnBrk="1" hangingPunct="1"/>
            <a:endParaRPr lang="en-US" smtClean="0"/>
          </a:p>
          <a:p>
            <a:pPr eaLnBrk="1" hangingPunct="1"/>
            <a:r>
              <a:rPr lang="en-US" smtClean="0"/>
              <a:t>We can find,, let’s say, 5 clusters by random sampling…</a:t>
            </a:r>
          </a:p>
          <a:p>
            <a:pPr eaLnBrk="1" hangingPunct="1"/>
            <a:endParaRPr lang="en-US" smtClean="0"/>
          </a:p>
          <a:p>
            <a:pPr eaLnBrk="1" hangingPunct="1"/>
            <a:endParaRPr lang="en-US" smtClean="0"/>
          </a:p>
          <a:p>
            <a:pPr eaLnBrk="1" hangingPunct="1"/>
            <a:endParaRPr lang="en-US" smtClean="0"/>
          </a:p>
        </p:txBody>
      </p:sp>
      <p:sp>
        <p:nvSpPr>
          <p:cNvPr id="54276" name="Slide Number Placeholder 3"/>
          <p:cNvSpPr>
            <a:spLocks noGrp="1"/>
          </p:cNvSpPr>
          <p:nvPr>
            <p:ph type="sldNum" sz="quarter" idx="5"/>
          </p:nvPr>
        </p:nvSpPr>
        <p:spPr/>
        <p:txBody>
          <a:bodyPr/>
          <a:lstStyle/>
          <a:p>
            <a:fld id="{F9F94A9D-A3C4-40F6-953F-7ED90218E456}" type="slidenum">
              <a:rPr lang="en-US"/>
              <a:pPr/>
              <a:t>99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43036ACD-4321-4A7C-8A74-25787D6E3442}" type="slidenum">
              <a:rPr lang="en-US"/>
              <a:pPr/>
              <a:t>13</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smtClean="0"/>
              <a:t>There are a few key concepts we need to understand the lightcuts approach.  First is a light cluster where we approximate a group of lights by replacing them by a single brighter light called the representative light.</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p:txBody>
          <a:bodyPr/>
          <a:lstStyle/>
          <a:p>
            <a:pPr eaLnBrk="1" hangingPunct="1"/>
            <a:r>
              <a:rPr lang="en-US" smtClean="0"/>
              <a:t>… and then split 3 time to reach 8 clusters.</a:t>
            </a:r>
          </a:p>
          <a:p>
            <a:pPr eaLnBrk="1" hangingPunct="1"/>
            <a:endParaRPr lang="en-US" smtClean="0"/>
          </a:p>
          <a:p>
            <a:pPr eaLnBrk="1" hangingPunct="1"/>
            <a:r>
              <a:rPr lang="en-US" smtClean="0"/>
              <a:t>So this is our clustering algorithm. We found it pretty efficient.</a:t>
            </a:r>
          </a:p>
          <a:p>
            <a:pPr eaLnBrk="1" hangingPunct="1"/>
            <a:endParaRPr lang="en-US" smtClean="0"/>
          </a:p>
        </p:txBody>
      </p:sp>
      <p:sp>
        <p:nvSpPr>
          <p:cNvPr id="75780" name="Slide Number Placeholder 3"/>
          <p:cNvSpPr txBox="1">
            <a:spLocks noGrp="1"/>
          </p:cNvSpPr>
          <p:nvPr/>
        </p:nvSpPr>
        <p:spPr bwMode="auto">
          <a:xfrm>
            <a:off x="4143843" y="9120156"/>
            <a:ext cx="3169699" cy="479403"/>
          </a:xfrm>
          <a:prstGeom prst="rect">
            <a:avLst/>
          </a:prstGeom>
          <a:noFill/>
          <a:ln w="9525">
            <a:noFill/>
            <a:miter lim="800000"/>
            <a:headEnd/>
            <a:tailEnd/>
          </a:ln>
        </p:spPr>
        <p:txBody>
          <a:bodyPr lIns="96659" tIns="48330" rIns="96659" bIns="48330" anchor="b"/>
          <a:lstStyle/>
          <a:p>
            <a:pPr algn="r" defTabSz="966556"/>
            <a:fld id="{B5D104B7-5253-4F8C-8621-E17DC4A13B19}" type="slidenum">
              <a:rPr lang="en-US" sz="1200"/>
              <a:pPr algn="r" defTabSz="966556"/>
              <a:t>100</a:t>
            </a:fld>
            <a:endParaRPr lang="en-US" sz="1200"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dirty="0" smtClean="0"/>
              <a:t>So here’s the full algorithm:</a:t>
            </a:r>
          </a:p>
          <a:p>
            <a:endParaRPr lang="en-US" dirty="0" smtClean="0"/>
          </a:p>
          <a:p>
            <a:r>
              <a:rPr lang="en-US" dirty="0" smtClean="0"/>
              <a:t>In the exploration stage, we evaluate some rows on the GPU, then focus on the reduced columns.</a:t>
            </a:r>
          </a:p>
          <a:p>
            <a:r>
              <a:rPr lang="en-US" dirty="0" smtClean="0"/>
              <a:t>We obtain a clustering through the techniques I just described, then pick representatives.</a:t>
            </a:r>
          </a:p>
          <a:p>
            <a:r>
              <a:rPr lang="en-US" dirty="0" smtClean="0"/>
              <a:t>Finally, we accumulate the columns into an image.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p:txBody>
          <a:bodyPr/>
          <a:lstStyle/>
          <a:p>
            <a:pPr eaLnBrk="1" hangingPunct="1"/>
            <a:r>
              <a:rPr lang="en-US" smtClean="0"/>
              <a:t>The temple is our largest scene, not only in terms of the number of polygons, but also its spatial extent. In fact, only a tiny portion of the scene is in view.</a:t>
            </a:r>
          </a:p>
          <a:p>
            <a:pPr eaLnBrk="1" hangingPunct="1"/>
            <a:endParaRPr lang="en-US" smtClean="0"/>
          </a:p>
          <a:p>
            <a:pPr eaLnBrk="1" hangingPunct="1"/>
            <a:r>
              <a:rPr lang="en-US" smtClean="0"/>
              <a:t>Most of the illumination in the scene is indirect or sky illumination.</a:t>
            </a:r>
          </a:p>
          <a:p>
            <a:pPr eaLnBrk="1" hangingPunct="1"/>
            <a:endParaRPr lang="en-US" smtClean="0"/>
          </a:p>
          <a:p>
            <a:pPr eaLnBrk="1" hangingPunct="1"/>
            <a:r>
              <a:rPr lang="en-US" smtClean="0"/>
              <a:t>Also note the detailed indirect shadows on the fine geometry of the pylons.</a:t>
            </a:r>
          </a:p>
          <a:p>
            <a:pPr eaLnBrk="1" hangingPunct="1"/>
            <a:endParaRPr lang="en-US" smtClean="0"/>
          </a:p>
        </p:txBody>
      </p:sp>
      <p:sp>
        <p:nvSpPr>
          <p:cNvPr id="56324" name="Slide Number Placeholder 3"/>
          <p:cNvSpPr>
            <a:spLocks noGrp="1"/>
          </p:cNvSpPr>
          <p:nvPr>
            <p:ph type="sldNum" sz="quarter" idx="5"/>
          </p:nvPr>
        </p:nvSpPr>
        <p:spPr/>
        <p:txBody>
          <a:bodyPr/>
          <a:lstStyle/>
          <a:p>
            <a:fld id="{75D6ACFD-81E3-40FA-A566-6EB240AF85F7}" type="slidenum">
              <a:rPr lang="en-US"/>
              <a:pPr/>
              <a:t>102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p:txBody>
          <a:bodyPr/>
          <a:lstStyle/>
          <a:p>
            <a:pPr eaLnBrk="1" hangingPunct="1"/>
            <a:r>
              <a:rPr lang="en-US" dirty="0" smtClean="0"/>
              <a:t>Most of the illumination in this kitchen scene is indirect. </a:t>
            </a:r>
          </a:p>
          <a:p>
            <a:pPr eaLnBrk="1" hangingPunct="1"/>
            <a:endParaRPr lang="en-US" dirty="0" smtClean="0"/>
          </a:p>
          <a:p>
            <a:pPr eaLnBrk="1" hangingPunct="1"/>
            <a:r>
              <a:rPr lang="en-US" dirty="0" smtClean="0"/>
              <a:t>There are a few direct light sources positioned behind the corners and not directly visible to the camera.</a:t>
            </a:r>
          </a:p>
          <a:p>
            <a:pPr eaLnBrk="1" hangingPunct="1"/>
            <a:endParaRPr lang="en-US" dirty="0" smtClean="0"/>
          </a:p>
          <a:p>
            <a:pPr eaLnBrk="1" hangingPunct="1"/>
            <a:r>
              <a:rPr lang="en-US" dirty="0" smtClean="0"/>
              <a:t>Most of the materials have a glossy component.</a:t>
            </a:r>
          </a:p>
          <a:p>
            <a:pPr eaLnBrk="1" hangingPunct="1"/>
            <a:endParaRPr lang="en-US" dirty="0" smtClean="0"/>
          </a:p>
          <a:p>
            <a:pPr eaLnBrk="1" hangingPunct="1"/>
            <a:r>
              <a:rPr lang="en-US" dirty="0" smtClean="0"/>
              <a:t>Indirect shadows are handled accurately.</a:t>
            </a:r>
          </a:p>
          <a:p>
            <a:pPr eaLnBrk="1" hangingPunct="1"/>
            <a:endParaRPr lang="en-US" dirty="0" smtClean="0"/>
          </a:p>
        </p:txBody>
      </p:sp>
      <p:sp>
        <p:nvSpPr>
          <p:cNvPr id="55300" name="Slide Number Placeholder 3"/>
          <p:cNvSpPr>
            <a:spLocks noGrp="1"/>
          </p:cNvSpPr>
          <p:nvPr>
            <p:ph type="sldNum" sz="quarter" idx="5"/>
          </p:nvPr>
        </p:nvSpPr>
        <p:spPr/>
        <p:txBody>
          <a:bodyPr/>
          <a:lstStyle/>
          <a:p>
            <a:fld id="{5E8478A0-07C5-4347-8CD0-9F21F979A055}" type="slidenum">
              <a:rPr lang="en-US"/>
              <a:pPr/>
              <a:t>103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p:txBody>
          <a:bodyPr/>
          <a:lstStyle/>
          <a:p>
            <a:pPr eaLnBrk="1" hangingPunct="1"/>
            <a:r>
              <a:rPr lang="en-US" smtClean="0"/>
              <a:t>The bunny image shows that our algorithm can handle complexity and incoherence both in geometry and in lighting.</a:t>
            </a:r>
          </a:p>
          <a:p>
            <a:pPr eaLnBrk="1" hangingPunct="1"/>
            <a:endParaRPr lang="en-US" smtClean="0"/>
          </a:p>
          <a:p>
            <a:pPr eaLnBrk="1" hangingPunct="1"/>
            <a:r>
              <a:rPr lang="en-US" smtClean="0"/>
              <a:t>Also note that the Kajiya Kay hair shader, showing that arbitrary shaders can be incorporated into our framework.</a:t>
            </a:r>
          </a:p>
          <a:p>
            <a:pPr eaLnBrk="1" hangingPunct="1"/>
            <a:endParaRPr lang="en-US" smtClean="0"/>
          </a:p>
          <a:p>
            <a:pPr eaLnBrk="1" hangingPunct="1"/>
            <a:endParaRPr lang="en-US" smtClean="0"/>
          </a:p>
        </p:txBody>
      </p:sp>
      <p:sp>
        <p:nvSpPr>
          <p:cNvPr id="58372" name="Slide Number Placeholder 3"/>
          <p:cNvSpPr>
            <a:spLocks noGrp="1"/>
          </p:cNvSpPr>
          <p:nvPr>
            <p:ph type="sldNum" sz="quarter" idx="5"/>
          </p:nvPr>
        </p:nvSpPr>
        <p:spPr/>
        <p:txBody>
          <a:bodyPr/>
          <a:lstStyle/>
          <a:p>
            <a:fld id="{9F3B9ABF-BFAE-481B-BF25-4852252BAB3D}" type="slidenum">
              <a:rPr lang="en-US"/>
              <a:pPr/>
              <a:t>104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16106F34-6F2F-4716-A7EC-D1845DD5D1E7}" type="datetime1">
              <a:rPr lang="en-US" smtClean="0">
                <a:solidFill>
                  <a:srgbClr val="FFFFFF"/>
                </a:solidFill>
              </a:rPr>
              <a:pPr/>
              <a:t>3/15/2012</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3399A5-7D58-400F-8222-FEFF6E9CA5C1}"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DBA6DD5-FE61-4175-B03F-1CC9B25B9BC9}" type="datetime1">
              <a:rPr lang="en-US" smtClean="0">
                <a:solidFill>
                  <a:srgbClr val="FFFFFF"/>
                </a:solidFill>
              </a:rPr>
              <a:pPr/>
              <a:t>3/15/2012</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50C64734-04E5-4469-84B3-FDA2A4F2596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DA63EF-7E45-4746-8F0F-B1C6F7BF4391}" type="datetime1">
              <a:rPr lang="en-US" smtClean="0">
                <a:solidFill>
                  <a:srgbClr val="FFFFFF"/>
                </a:solidFill>
              </a:rPr>
              <a:pPr/>
              <a:t>3/15/2012</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D78FABDB-0B8B-4DCD-84FD-A21B9084C91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4939ACD8-81E7-4309-B844-698C817E5062}" type="datetime1">
              <a:rPr lang="en-US" smtClean="0">
                <a:solidFill>
                  <a:srgbClr val="FFFFFF"/>
                </a:solidFill>
              </a:rPr>
              <a:pPr/>
              <a:t>3/15/2012</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pPr>
              <a:defRPr/>
            </a:pPr>
            <a:fld id="{33C24DBB-35FA-49B5-8947-2950E366E0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5AE088-C87F-401B-896A-09A0941076CF}" type="datetime1">
              <a:rPr lang="en-US" smtClean="0">
                <a:solidFill>
                  <a:srgbClr val="FFFFFF"/>
                </a:solidFill>
              </a:rPr>
              <a:pPr/>
              <a:t>3/15/2012</a:t>
            </a:fld>
            <a:endParaRPr lang="en-US">
              <a:solidFill>
                <a:srgbClr val="FFFFFF"/>
              </a:solidFill>
            </a:endParaRPr>
          </a:p>
        </p:txBody>
      </p:sp>
      <p:sp>
        <p:nvSpPr>
          <p:cNvPr id="4" name="Slide Number Placeholder 3"/>
          <p:cNvSpPr>
            <a:spLocks noGrp="1"/>
          </p:cNvSpPr>
          <p:nvPr>
            <p:ph type="sldNum" sz="quarter" idx="11"/>
          </p:nvPr>
        </p:nvSpPr>
        <p:spPr/>
        <p:txBody>
          <a:bodyPr/>
          <a:lstStyle/>
          <a:p>
            <a:pPr>
              <a:defRPr/>
            </a:pPr>
            <a:fld id="{D5665FD8-4E9E-4973-B34D-EF03A9487E5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425450"/>
            <a:ext cx="8458200" cy="6127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934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240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524000"/>
            <a:ext cx="4038600" cy="4724400"/>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9F89FF1-4B2E-4A2A-AFF8-F915BDFBE0A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a:ln/>
        </p:spPr>
        <p:txBody>
          <a:bodyPr/>
          <a:lstStyle>
            <a:lvl1pPr>
              <a:defRPr/>
            </a:lvl1pPr>
          </a:lstStyle>
          <a:p>
            <a:fld id="{42943C3E-55C6-43A3-B3C9-740CC03875BA}" type="datetime1">
              <a:rPr lang="en-US" smtClean="0">
                <a:solidFill>
                  <a:srgbClr val="FFFFFF"/>
                </a:solidFill>
              </a:rPr>
              <a:pPr/>
              <a:t>3/15/2012</a:t>
            </a:fld>
            <a:endParaRPr lang="en-US">
              <a:solidFill>
                <a:srgbClr val="FFFFFF"/>
              </a:solidFill>
            </a:endParaRPr>
          </a:p>
        </p:txBody>
      </p:sp>
      <p:sp>
        <p:nvSpPr>
          <p:cNvPr id="5" name="Rectangle 5"/>
          <p:cNvSpPr>
            <a:spLocks noGrp="1" noChangeArrowheads="1"/>
          </p:cNvSpPr>
          <p:nvPr>
            <p:ph type="sldNum" sz="quarter" idx="11"/>
          </p:nvPr>
        </p:nvSpPr>
        <p:spPr>
          <a:xfrm>
            <a:off x="7010400" y="6477000"/>
            <a:ext cx="2133600" cy="381000"/>
          </a:xfrm>
          <a:ln/>
        </p:spPr>
        <p:txBody>
          <a:bodyPr/>
          <a:lstStyle>
            <a:lvl1pPr>
              <a:defRPr/>
            </a:lvl1pPr>
          </a:lstStyle>
          <a:p>
            <a:pPr>
              <a:defRPr/>
            </a:pPr>
            <a:fld id="{436069EF-2218-4AB1-8D37-562BB864C219}"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A4F37FC2-C2C6-4314-9791-BDA29737912A}" type="datetime1">
              <a:rPr lang="en-US" smtClean="0">
                <a:solidFill>
                  <a:srgbClr val="FFFFFF"/>
                </a:solidFill>
              </a:rPr>
              <a:pPr/>
              <a:t>3/15/2012</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9A68F69-5FF7-484D-A0E9-376D606C271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fld id="{3655C876-2DB3-4BBC-8189-5F4FF61CCEB7}" type="datetime1">
              <a:rPr lang="en-US" smtClean="0">
                <a:solidFill>
                  <a:srgbClr val="FFFFFF"/>
                </a:solidFill>
              </a:rPr>
              <a:pPr/>
              <a:t>3/15/2012</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A5BB768F-2CCD-412A-8D63-012715D3E4D1}" type="slidenum">
              <a:rPr lang="en-US">
                <a:solidFill>
                  <a:srgbClr val="FFFFFF"/>
                </a:solidFill>
              </a:rPr>
              <a:pPr>
                <a:defRPr/>
              </a:pPr>
              <a:t>‹#›</a:t>
            </a:fld>
            <a:endParaRPr lang="en-US" dirty="0">
              <a:solidFill>
                <a:srgbClr val="FFFFFF"/>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CC541CB-785A-4524-8F25-64CD281ED82B}" type="datetime1">
              <a:rPr lang="en-US" smtClean="0">
                <a:solidFill>
                  <a:srgbClr val="FFFFFF"/>
                </a:solidFill>
              </a:rPr>
              <a:pPr/>
              <a:t>3/15/2012</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9" name="Slide Number Placeholder 8"/>
          <p:cNvSpPr>
            <a:spLocks noGrp="1"/>
          </p:cNvSpPr>
          <p:nvPr>
            <p:ph type="sldNum" sz="quarter" idx="12"/>
          </p:nvPr>
        </p:nvSpPr>
        <p:spPr>
          <a:xfrm>
            <a:off x="6553200" y="6245225"/>
            <a:ext cx="2133600" cy="477838"/>
          </a:xfrm>
        </p:spPr>
        <p:txBody>
          <a:bodyPr/>
          <a:lstStyle>
            <a:lvl1pPr>
              <a:defRPr smtClean="0"/>
            </a:lvl1pPr>
          </a:lstStyle>
          <a:p>
            <a:pPr>
              <a:defRPr/>
            </a:pPr>
            <a:fld id="{B3802E0E-C0A4-44B8-8995-DE92B8A8208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9ABC6265-62A8-4114-8F5A-B04A2CB57BD7}" type="datetime1">
              <a:rPr lang="en-US" smtClean="0">
                <a:solidFill>
                  <a:srgbClr val="FFFFFF"/>
                </a:solidFill>
              </a:rPr>
              <a:pPr/>
              <a:t>3/15/2012</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5" name="Slide Number Placeholder 4"/>
          <p:cNvSpPr>
            <a:spLocks noGrp="1"/>
          </p:cNvSpPr>
          <p:nvPr>
            <p:ph type="sldNum" sz="quarter" idx="12"/>
          </p:nvPr>
        </p:nvSpPr>
        <p:spPr>
          <a:xfrm>
            <a:off x="6553200" y="6245225"/>
            <a:ext cx="2133600" cy="477838"/>
          </a:xfrm>
        </p:spPr>
        <p:txBody>
          <a:bodyPr/>
          <a:lstStyle>
            <a:lvl1pPr>
              <a:defRPr smtClean="0"/>
            </a:lvl1pPr>
          </a:lstStyle>
          <a:p>
            <a:pPr>
              <a:defRPr/>
            </a:pPr>
            <a:fld id="{CA91CD84-6A4F-4F23-96C6-1BABBB692B3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79A5FA7-9846-42F3-92AC-499A66F10EEC}" type="datetime1">
              <a:rPr lang="en-US" smtClean="0">
                <a:solidFill>
                  <a:srgbClr val="FFFFFF"/>
                </a:solidFill>
              </a:rPr>
              <a:pPr/>
              <a:t>3/15/2012</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E0F7D031-70D9-4E45-88E6-1A0BFBF386D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11C7A5C-AAF6-450D-85F8-49E77F36ED6A}" type="datetime1">
              <a:rPr lang="en-US" smtClean="0">
                <a:solidFill>
                  <a:srgbClr val="FFFFFF"/>
                </a:solidFill>
              </a:rPr>
              <a:pPr/>
              <a:t>3/15/2012</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6D3BC5B2-31F5-4DE1-9862-1A1E526885D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E26CB31-873D-4D14-8B08-D3FC2D5021D7}" type="datetime1">
              <a:rPr lang="en-US" smtClean="0">
                <a:solidFill>
                  <a:srgbClr val="FFFFFF"/>
                </a:solidFill>
              </a:rPr>
              <a:pPr/>
              <a:t>3/15/2012</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FDDE6B8C-A290-4B34-8AF7-26629CACCE2C}" type="slidenum">
              <a:rPr lang="en-US">
                <a:solidFill>
                  <a:srgbClr val="FFFFFF"/>
                </a:solidFill>
              </a:rPr>
              <a:pPr>
                <a:defRPr/>
              </a:pPr>
              <a:t>‹#›</a:t>
            </a:fld>
            <a:endParaRPr lang="en-US">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fontAlgn="base">
              <a:spcBef>
                <a:spcPct val="0"/>
              </a:spcBef>
              <a:spcAft>
                <a:spcPct val="0"/>
              </a:spcAft>
            </a:pPr>
            <a:fld id="{7643F43E-D981-4214-A134-C2F83DCF8878}" type="datetime1">
              <a:rPr lang="en-US" smtClean="0">
                <a:solidFill>
                  <a:srgbClr val="FFFFFF"/>
                </a:solidFill>
                <a:latin typeface="Arial" charset="0"/>
              </a:rPr>
              <a:pPr fontAlgn="base">
                <a:spcBef>
                  <a:spcPct val="0"/>
                </a:spcBef>
                <a:spcAft>
                  <a:spcPct val="0"/>
                </a:spcAft>
              </a:pPr>
              <a:t>3/15/2012</a:t>
            </a:fld>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smtClean="0"/>
            </a:lvl1pPr>
          </a:lstStyle>
          <a:p>
            <a:pPr fontAlgn="base">
              <a:spcBef>
                <a:spcPct val="0"/>
              </a:spcBef>
              <a:spcAft>
                <a:spcPct val="0"/>
              </a:spcAft>
              <a:defRPr/>
            </a:pPr>
            <a:fld id="{D5665FD8-4E9E-4973-B34D-EF03A9487E5B}" type="slidenum">
              <a:rPr lang="en-US">
                <a:solidFill>
                  <a:srgbClr val="FFFFFF"/>
                </a:solidFill>
                <a:latin typeface="Arial" charset="0"/>
              </a:rPr>
              <a:pPr fontAlgn="base">
                <a:spcBef>
                  <a:spcPct val="0"/>
                </a:spcBef>
                <a:spcAft>
                  <a:spcPct val="0"/>
                </a:spcAft>
                <a:defRPr/>
              </a:pPr>
              <a:t>‹#›</a:t>
            </a:fld>
            <a:endParaRPr lang="en-US">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eaLnBrk="0" fontAlgn="base" hangingPunct="0">
              <a:spcBef>
                <a:spcPct val="0"/>
              </a:spcBef>
              <a:spcAft>
                <a:spcPct val="0"/>
              </a:spcAft>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endParaRPr lang="en-US" dirty="0" smtClean="0"/>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10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10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cs.dartmouth.edu/~fabio/publication.php?id=lightslice11"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cgg.mff.cuni.cz/~jaroslav/teaching/2011-pg3/slides/krivanek-07-npgr010-2011-mc2.pptx"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hyperlink" Target="http://citeseerx.ist.psu.edu/viewdoc/summary?doi=10.1.1.36.2813"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www.iliyan.com/p/publications.html" TargetMode="External"/><Relationship Id="rId2" Type="http://schemas.openxmlformats.org/officeDocument/2006/relationships/hyperlink" Target="http://www710.univ-lyon1.fr/~jciehl/bsegovia/bat710/public_html/papers/mir.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1.emf"/><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1.emf"/><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1.emf"/><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1.emf"/><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hyperlink" Target="http://www.graphics.cornell.edu/~bjw/papers.html"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7.bin"/><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8.bin"/><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9.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10.bin"/><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graphics.cornell.edu/~bjw/papers.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graphics.cornell.edu/~bjw/papers.html"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5.xml"/><Relationship Id="rId1" Type="http://schemas.openxmlformats.org/officeDocument/2006/relationships/vmlDrawing" Target="../drawings/vmlDrawing9.vml"/><Relationship Id="rId4" Type="http://schemas.openxmlformats.org/officeDocument/2006/relationships/oleObject" Target="../embeddings/List_aplikace_Microsoft_Office_Excel_97-20031.xls"/></Relationships>
</file>

<file path=ppt/slides/_rels/slide7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7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hyperlink" Target="http://www.cs.cornell.edu/~mhasan/"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miloshasan.ne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jpeg"/><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856" y="2057400"/>
            <a:ext cx="8142288" cy="857250"/>
          </a:xfrm>
        </p:spPr>
        <p:txBody>
          <a:bodyPr/>
          <a:lstStyle/>
          <a:p>
            <a:r>
              <a:rPr lang="en-US" b="1" dirty="0" smtClean="0"/>
              <a:t>Scalable many-light methods</a:t>
            </a:r>
            <a:endParaRPr lang="en-US" b="1" dirty="0"/>
          </a:p>
        </p:txBody>
      </p:sp>
      <p:sp>
        <p:nvSpPr>
          <p:cNvPr id="3" name="Subtitle 2"/>
          <p:cNvSpPr>
            <a:spLocks noGrp="1"/>
          </p:cNvSpPr>
          <p:nvPr>
            <p:ph type="subTitle" idx="1"/>
          </p:nvPr>
        </p:nvSpPr>
        <p:spPr>
          <a:xfrm>
            <a:off x="1371600" y="4038600"/>
            <a:ext cx="6400800" cy="1981200"/>
          </a:xfrm>
        </p:spPr>
        <p:txBody>
          <a:bodyPr/>
          <a:lstStyle/>
          <a:p>
            <a:r>
              <a:rPr lang="cs-CZ" sz="2400" dirty="0" smtClean="0"/>
              <a:t>Jaroslav Křivánek</a:t>
            </a:r>
          </a:p>
          <a:p>
            <a:r>
              <a:rPr lang="en-US" sz="1800" i="1" dirty="0" smtClean="0"/>
              <a:t>Charles University in Prague</a:t>
            </a:r>
          </a:p>
        </p:txBody>
      </p:sp>
      <p:sp>
        <p:nvSpPr>
          <p:cNvPr id="4" name="Rectangle 3"/>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 name="Title 1"/>
          <p:cNvSpPr txBox="1">
            <a:spLocks/>
          </p:cNvSpPr>
          <p:nvPr/>
        </p:nvSpPr>
        <p:spPr bwMode="auto">
          <a:xfrm>
            <a:off x="0" y="685800"/>
            <a:ext cx="9144000" cy="1470025"/>
          </a:xfrm>
          <a:prstGeom prst="rect">
            <a:avLst/>
          </a:prstGeom>
          <a:noFill/>
          <a:ln w="9525">
            <a:noFill/>
            <a:miter lim="800000"/>
            <a:headEnd/>
            <a:tailEnd/>
          </a:ln>
        </p:spPr>
        <p:txBody>
          <a:bodyPr vert="horz" wrap="square" lIns="91429" tIns="45715" rIns="91429" bIns="45715" numCol="1" anchor="t"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0"/>
          <p:cNvSpPr>
            <a:spLocks noChangeArrowheads="1"/>
          </p:cNvSpPr>
          <p:nvPr/>
        </p:nvSpPr>
        <p:spPr bwMode="auto">
          <a:xfrm>
            <a:off x="3627438" y="5943600"/>
            <a:ext cx="838200" cy="457200"/>
          </a:xfrm>
          <a:prstGeom prst="rect">
            <a:avLst/>
          </a:prstGeom>
          <a:solidFill>
            <a:srgbClr val="ACE5E4"/>
          </a:solidFill>
          <a:ln w="9525">
            <a:miter lim="800000"/>
            <a:headEnd/>
            <a:tailEnd/>
          </a:ln>
          <a:scene3d>
            <a:camera prst="legacyPerspectiveFront">
              <a:rot lat="1500000" lon="1500000" rev="0"/>
            </a:camera>
            <a:lightRig rig="legacyFlat2" dir="b"/>
          </a:scene3d>
          <a:sp3d extrusionH="887400" prstMaterial="legacyMatte">
            <a:bevelT w="13500" h="13500" prst="angle"/>
            <a:bevelB w="13500" h="13500" prst="angle"/>
            <a:extrusionClr>
              <a:srgbClr val="ACE5E4"/>
            </a:extrusionClr>
          </a:sp3d>
        </p:spPr>
        <p:txBody>
          <a:bodyPr wrap="none" anchor="ctr">
            <a:flatTx/>
          </a:bodyPr>
          <a:lstStyle/>
          <a:p>
            <a:endParaRPr lang="en-US"/>
          </a:p>
        </p:txBody>
      </p:sp>
      <p:sp>
        <p:nvSpPr>
          <p:cNvPr id="157698" name="Rectangle 2"/>
          <p:cNvSpPr>
            <a:spLocks noGrp="1" noChangeArrowheads="1"/>
          </p:cNvSpPr>
          <p:nvPr>
            <p:ph type="title"/>
          </p:nvPr>
        </p:nvSpPr>
        <p:spPr/>
        <p:txBody>
          <a:bodyPr/>
          <a:lstStyle/>
          <a:p>
            <a:pPr eaLnBrk="1" hangingPunct="1">
              <a:defRPr/>
            </a:pPr>
            <a:r>
              <a:rPr lang="en-US" smtClean="0"/>
              <a:t>Lightcuts Problem</a:t>
            </a:r>
          </a:p>
        </p:txBody>
      </p:sp>
      <p:sp>
        <p:nvSpPr>
          <p:cNvPr id="11268" name="Text Box 21"/>
          <p:cNvSpPr txBox="1">
            <a:spLocks noChangeArrowheads="1"/>
          </p:cNvSpPr>
          <p:nvPr/>
        </p:nvSpPr>
        <p:spPr bwMode="auto">
          <a:xfrm>
            <a:off x="3714750" y="4921250"/>
            <a:ext cx="933450" cy="641350"/>
          </a:xfrm>
          <a:prstGeom prst="rect">
            <a:avLst/>
          </a:prstGeom>
          <a:noFill/>
          <a:ln w="9525">
            <a:noFill/>
            <a:miter lim="800000"/>
            <a:headEnd/>
            <a:tailEnd/>
          </a:ln>
        </p:spPr>
        <p:txBody>
          <a:bodyPr wrap="none">
            <a:spAutoFit/>
          </a:bodyPr>
          <a:lstStyle/>
          <a:p>
            <a:pPr algn="ctr"/>
            <a:r>
              <a:rPr lang="en-US"/>
              <a:t>Visible</a:t>
            </a:r>
          </a:p>
          <a:p>
            <a:pPr algn="ctr"/>
            <a:r>
              <a:rPr lang="en-US"/>
              <a:t>surface</a:t>
            </a:r>
          </a:p>
        </p:txBody>
      </p:sp>
      <p:sp>
        <p:nvSpPr>
          <p:cNvPr id="11269" name="Oval 22"/>
          <p:cNvSpPr>
            <a:spLocks noChangeArrowheads="1"/>
          </p:cNvSpPr>
          <p:nvPr/>
        </p:nvSpPr>
        <p:spPr bwMode="auto">
          <a:xfrm>
            <a:off x="4122738" y="57531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1270" name="AutoShape 23"/>
          <p:cNvSpPr>
            <a:spLocks noChangeAspect="1" noChangeArrowheads="1"/>
          </p:cNvSpPr>
          <p:nvPr/>
        </p:nvSpPr>
        <p:spPr bwMode="auto">
          <a:xfrm>
            <a:off x="2209800" y="27432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1271" name="AutoShape 24"/>
          <p:cNvSpPr>
            <a:spLocks noChangeAspect="1" noChangeArrowheads="1"/>
          </p:cNvSpPr>
          <p:nvPr/>
        </p:nvSpPr>
        <p:spPr bwMode="auto">
          <a:xfrm>
            <a:off x="3962400" y="25146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1272" name="AutoShape 25"/>
          <p:cNvSpPr>
            <a:spLocks noChangeAspect="1" noChangeArrowheads="1"/>
          </p:cNvSpPr>
          <p:nvPr/>
        </p:nvSpPr>
        <p:spPr bwMode="auto">
          <a:xfrm>
            <a:off x="6096000" y="28194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1273" name="AutoShape 26"/>
          <p:cNvSpPr>
            <a:spLocks noChangeAspect="1" noChangeArrowheads="1"/>
          </p:cNvSpPr>
          <p:nvPr/>
        </p:nvSpPr>
        <p:spPr bwMode="auto">
          <a:xfrm>
            <a:off x="6781800" y="49530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1274" name="AutoShape 27"/>
          <p:cNvSpPr>
            <a:spLocks noChangeAspect="1" noChangeArrowheads="1"/>
          </p:cNvSpPr>
          <p:nvPr/>
        </p:nvSpPr>
        <p:spPr bwMode="auto">
          <a:xfrm>
            <a:off x="4724400" y="38100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1275" name="AutoShape 28"/>
          <p:cNvSpPr>
            <a:spLocks noChangeAspect="1" noChangeArrowheads="1"/>
          </p:cNvSpPr>
          <p:nvPr/>
        </p:nvSpPr>
        <p:spPr bwMode="auto">
          <a:xfrm>
            <a:off x="7696200" y="25146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1276" name="AutoShape 29"/>
          <p:cNvSpPr>
            <a:spLocks noChangeAspect="1" noChangeArrowheads="1"/>
          </p:cNvSpPr>
          <p:nvPr/>
        </p:nvSpPr>
        <p:spPr bwMode="auto">
          <a:xfrm>
            <a:off x="7620000" y="38100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1277" name="AutoShape 30"/>
          <p:cNvSpPr>
            <a:spLocks noChangeAspect="1" noChangeArrowheads="1"/>
          </p:cNvSpPr>
          <p:nvPr/>
        </p:nvSpPr>
        <p:spPr bwMode="auto">
          <a:xfrm>
            <a:off x="5029200" y="19812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p:txBody>
          <a:bodyPr/>
          <a:lstStyle/>
          <a:p>
            <a:pPr eaLnBrk="1" hangingPunct="1"/>
            <a:r>
              <a:rPr lang="en-US" smtClean="0"/>
              <a:t>Combined Clustering Algorithm</a:t>
            </a:r>
          </a:p>
        </p:txBody>
      </p:sp>
      <p:sp>
        <p:nvSpPr>
          <p:cNvPr id="99378" name="Oval 50"/>
          <p:cNvSpPr>
            <a:spLocks noChangeArrowheads="1"/>
          </p:cNvSpPr>
          <p:nvPr/>
        </p:nvSpPr>
        <p:spPr bwMode="auto">
          <a:xfrm>
            <a:off x="2008188" y="2009775"/>
            <a:ext cx="633412" cy="576263"/>
          </a:xfrm>
          <a:prstGeom prst="ellipse">
            <a:avLst/>
          </a:prstGeom>
          <a:solidFill>
            <a:srgbClr val="FFFD49"/>
          </a:solidFill>
          <a:ln w="9525">
            <a:solidFill>
              <a:schemeClr val="tx1"/>
            </a:solidFill>
            <a:round/>
            <a:headEnd/>
            <a:tailEnd/>
          </a:ln>
        </p:spPr>
        <p:txBody>
          <a:bodyPr wrap="none" anchor="ctr"/>
          <a:lstStyle/>
          <a:p>
            <a:endParaRPr lang="en-US"/>
          </a:p>
        </p:txBody>
      </p:sp>
      <p:sp>
        <p:nvSpPr>
          <p:cNvPr id="2" name="Oval 50"/>
          <p:cNvSpPr>
            <a:spLocks noChangeArrowheads="1"/>
          </p:cNvSpPr>
          <p:nvPr/>
        </p:nvSpPr>
        <p:spPr bwMode="auto">
          <a:xfrm>
            <a:off x="6218238" y="4708525"/>
            <a:ext cx="633412" cy="576263"/>
          </a:xfrm>
          <a:prstGeom prst="ellipse">
            <a:avLst/>
          </a:prstGeom>
          <a:solidFill>
            <a:srgbClr val="FFFD49"/>
          </a:solidFill>
          <a:ln w="9525">
            <a:solidFill>
              <a:schemeClr val="tx1"/>
            </a:solidFill>
            <a:round/>
            <a:headEnd/>
            <a:tailEnd/>
          </a:ln>
        </p:spPr>
        <p:txBody>
          <a:bodyPr wrap="none" anchor="ctr"/>
          <a:lstStyle/>
          <a:p>
            <a:endParaRPr lang="en-US"/>
          </a:p>
        </p:txBody>
      </p:sp>
      <p:sp>
        <p:nvSpPr>
          <p:cNvPr id="3" name="Oval 50"/>
          <p:cNvSpPr>
            <a:spLocks noChangeArrowheads="1"/>
          </p:cNvSpPr>
          <p:nvPr/>
        </p:nvSpPr>
        <p:spPr bwMode="auto">
          <a:xfrm>
            <a:off x="6765925" y="5257800"/>
            <a:ext cx="633413" cy="57626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 name="Oval 50"/>
          <p:cNvSpPr>
            <a:spLocks noChangeArrowheads="1"/>
          </p:cNvSpPr>
          <p:nvPr/>
        </p:nvSpPr>
        <p:spPr bwMode="auto">
          <a:xfrm>
            <a:off x="822325" y="5349875"/>
            <a:ext cx="633413" cy="576263"/>
          </a:xfrm>
          <a:prstGeom prst="ellipse">
            <a:avLst/>
          </a:prstGeom>
          <a:solidFill>
            <a:srgbClr val="FFFD49"/>
          </a:solidFill>
          <a:ln w="9525">
            <a:solidFill>
              <a:schemeClr val="tx1"/>
            </a:solidFill>
            <a:round/>
            <a:headEnd/>
            <a:tailEnd/>
          </a:ln>
        </p:spPr>
        <p:txBody>
          <a:bodyPr wrap="none" anchor="ctr"/>
          <a:lstStyle/>
          <a:p>
            <a:endParaRPr lang="en-US"/>
          </a:p>
        </p:txBody>
      </p:sp>
      <p:sp>
        <p:nvSpPr>
          <p:cNvPr id="5" name="Oval 50"/>
          <p:cNvSpPr>
            <a:spLocks noChangeArrowheads="1"/>
          </p:cNvSpPr>
          <p:nvPr/>
        </p:nvSpPr>
        <p:spPr bwMode="auto">
          <a:xfrm>
            <a:off x="5761038" y="3154363"/>
            <a:ext cx="633412" cy="5762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 name="Oval 50"/>
          <p:cNvSpPr>
            <a:spLocks noChangeArrowheads="1"/>
          </p:cNvSpPr>
          <p:nvPr/>
        </p:nvSpPr>
        <p:spPr bwMode="auto">
          <a:xfrm>
            <a:off x="1279525" y="3063875"/>
            <a:ext cx="633413" cy="57626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 name="Oval 50"/>
          <p:cNvSpPr>
            <a:spLocks noChangeArrowheads="1"/>
          </p:cNvSpPr>
          <p:nvPr/>
        </p:nvSpPr>
        <p:spPr bwMode="auto">
          <a:xfrm>
            <a:off x="5211763" y="1874838"/>
            <a:ext cx="633412" cy="576262"/>
          </a:xfrm>
          <a:prstGeom prst="ellipse">
            <a:avLst/>
          </a:prstGeom>
          <a:solidFill>
            <a:srgbClr val="FFFD49"/>
          </a:solidFill>
          <a:ln w="9525">
            <a:solidFill>
              <a:schemeClr val="tx1"/>
            </a:solidFill>
            <a:round/>
            <a:headEnd/>
            <a:tailEnd/>
          </a:ln>
        </p:spPr>
        <p:txBody>
          <a:bodyPr wrap="none" anchor="ctr"/>
          <a:lstStyle/>
          <a:p>
            <a:endParaRPr lang="en-US"/>
          </a:p>
        </p:txBody>
      </p:sp>
      <p:sp>
        <p:nvSpPr>
          <p:cNvPr id="74762" name="Oval 13"/>
          <p:cNvSpPr>
            <a:spLocks noChangeArrowheads="1"/>
          </p:cNvSpPr>
          <p:nvPr/>
        </p:nvSpPr>
        <p:spPr bwMode="auto">
          <a:xfrm>
            <a:off x="3135313" y="451167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63" name="Oval 13"/>
          <p:cNvSpPr>
            <a:spLocks noChangeArrowheads="1"/>
          </p:cNvSpPr>
          <p:nvPr/>
        </p:nvSpPr>
        <p:spPr bwMode="auto">
          <a:xfrm>
            <a:off x="2103438" y="443547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64" name="Oval 13"/>
          <p:cNvSpPr>
            <a:spLocks noChangeArrowheads="1"/>
          </p:cNvSpPr>
          <p:nvPr/>
        </p:nvSpPr>
        <p:spPr bwMode="auto">
          <a:xfrm>
            <a:off x="8137525" y="251460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65" name="Oval 13"/>
          <p:cNvSpPr>
            <a:spLocks noChangeArrowheads="1"/>
          </p:cNvSpPr>
          <p:nvPr/>
        </p:nvSpPr>
        <p:spPr bwMode="auto">
          <a:xfrm>
            <a:off x="4664075" y="3703638"/>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66" name="Oval 13"/>
          <p:cNvSpPr>
            <a:spLocks noChangeArrowheads="1"/>
          </p:cNvSpPr>
          <p:nvPr/>
        </p:nvSpPr>
        <p:spPr bwMode="auto">
          <a:xfrm>
            <a:off x="7589838" y="498316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67" name="Oval 13"/>
          <p:cNvSpPr>
            <a:spLocks noChangeArrowheads="1"/>
          </p:cNvSpPr>
          <p:nvPr/>
        </p:nvSpPr>
        <p:spPr bwMode="auto">
          <a:xfrm>
            <a:off x="4048125" y="5424488"/>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68" name="Oval 13"/>
          <p:cNvSpPr>
            <a:spLocks noChangeArrowheads="1"/>
          </p:cNvSpPr>
          <p:nvPr/>
        </p:nvSpPr>
        <p:spPr bwMode="auto">
          <a:xfrm>
            <a:off x="4114800" y="169227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69" name="Oval 13"/>
          <p:cNvSpPr>
            <a:spLocks noChangeArrowheads="1"/>
          </p:cNvSpPr>
          <p:nvPr/>
        </p:nvSpPr>
        <p:spPr bwMode="auto">
          <a:xfrm>
            <a:off x="2286000" y="544036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70" name="Oval 13"/>
          <p:cNvSpPr>
            <a:spLocks noChangeArrowheads="1"/>
          </p:cNvSpPr>
          <p:nvPr/>
        </p:nvSpPr>
        <p:spPr bwMode="auto">
          <a:xfrm>
            <a:off x="1279525" y="2332038"/>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71" name="Oval 13"/>
          <p:cNvSpPr>
            <a:spLocks noChangeArrowheads="1"/>
          </p:cNvSpPr>
          <p:nvPr/>
        </p:nvSpPr>
        <p:spPr bwMode="auto">
          <a:xfrm>
            <a:off x="4778375" y="6154738"/>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72" name="Oval 13"/>
          <p:cNvSpPr>
            <a:spLocks noChangeArrowheads="1"/>
          </p:cNvSpPr>
          <p:nvPr/>
        </p:nvSpPr>
        <p:spPr bwMode="auto">
          <a:xfrm>
            <a:off x="3292475" y="269716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73" name="Oval 11"/>
          <p:cNvSpPr>
            <a:spLocks noChangeArrowheads="1"/>
          </p:cNvSpPr>
          <p:nvPr/>
        </p:nvSpPr>
        <p:spPr bwMode="auto">
          <a:xfrm>
            <a:off x="6121400" y="2778125"/>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74" name="Oval 11"/>
          <p:cNvSpPr>
            <a:spLocks noChangeArrowheads="1"/>
          </p:cNvSpPr>
          <p:nvPr/>
        </p:nvSpPr>
        <p:spPr bwMode="auto">
          <a:xfrm>
            <a:off x="3382963" y="3794125"/>
            <a:ext cx="271462"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75" name="Oval 11"/>
          <p:cNvSpPr>
            <a:spLocks noChangeArrowheads="1"/>
          </p:cNvSpPr>
          <p:nvPr/>
        </p:nvSpPr>
        <p:spPr bwMode="auto">
          <a:xfrm>
            <a:off x="4937125" y="2606675"/>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76" name="Oval 11"/>
          <p:cNvSpPr>
            <a:spLocks noChangeArrowheads="1"/>
          </p:cNvSpPr>
          <p:nvPr/>
        </p:nvSpPr>
        <p:spPr bwMode="auto">
          <a:xfrm>
            <a:off x="7040563" y="2971800"/>
            <a:ext cx="271462"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77" name="Oval 11"/>
          <p:cNvSpPr>
            <a:spLocks noChangeArrowheads="1"/>
          </p:cNvSpPr>
          <p:nvPr/>
        </p:nvSpPr>
        <p:spPr bwMode="auto">
          <a:xfrm>
            <a:off x="6851650" y="3508375"/>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78" name="Oval 11"/>
          <p:cNvSpPr>
            <a:spLocks noChangeArrowheads="1"/>
          </p:cNvSpPr>
          <p:nvPr/>
        </p:nvSpPr>
        <p:spPr bwMode="auto">
          <a:xfrm>
            <a:off x="3292475" y="6080125"/>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79" name="Oval 11"/>
          <p:cNvSpPr>
            <a:spLocks noChangeArrowheads="1"/>
          </p:cNvSpPr>
          <p:nvPr/>
        </p:nvSpPr>
        <p:spPr bwMode="auto">
          <a:xfrm>
            <a:off x="1006475" y="1325563"/>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80" name="Oval 11"/>
          <p:cNvSpPr>
            <a:spLocks noChangeArrowheads="1"/>
          </p:cNvSpPr>
          <p:nvPr/>
        </p:nvSpPr>
        <p:spPr bwMode="auto">
          <a:xfrm>
            <a:off x="7399338" y="4056063"/>
            <a:ext cx="271462" cy="247650"/>
          </a:xfrm>
          <a:prstGeom prst="ellipse">
            <a:avLst/>
          </a:prstGeom>
          <a:solidFill>
            <a:srgbClr val="FFFD49"/>
          </a:solidFill>
          <a:ln w="9525">
            <a:solidFill>
              <a:schemeClr val="tx1"/>
            </a:solidFill>
            <a:round/>
            <a:headEnd/>
            <a:tailEnd/>
          </a:ln>
        </p:spPr>
        <p:txBody>
          <a:bodyPr wrap="none" anchor="ctr"/>
          <a:lstStyle/>
          <a:p>
            <a:endParaRPr lang="en-US"/>
          </a:p>
        </p:txBody>
      </p:sp>
      <p:sp>
        <p:nvSpPr>
          <p:cNvPr id="74781" name="Oval 11"/>
          <p:cNvSpPr>
            <a:spLocks noChangeArrowheads="1"/>
          </p:cNvSpPr>
          <p:nvPr/>
        </p:nvSpPr>
        <p:spPr bwMode="auto">
          <a:xfrm>
            <a:off x="1828800" y="4983163"/>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82" name="Oval 11"/>
          <p:cNvSpPr>
            <a:spLocks noChangeArrowheads="1"/>
          </p:cNvSpPr>
          <p:nvPr/>
        </p:nvSpPr>
        <p:spPr bwMode="auto">
          <a:xfrm>
            <a:off x="8047038" y="6264275"/>
            <a:ext cx="271462"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83" name="Oval 13"/>
          <p:cNvSpPr>
            <a:spLocks noChangeArrowheads="1"/>
          </p:cNvSpPr>
          <p:nvPr/>
        </p:nvSpPr>
        <p:spPr bwMode="auto">
          <a:xfrm>
            <a:off x="5211763" y="480060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84" name="Oval 13"/>
          <p:cNvSpPr>
            <a:spLocks noChangeArrowheads="1"/>
          </p:cNvSpPr>
          <p:nvPr/>
        </p:nvSpPr>
        <p:spPr bwMode="auto">
          <a:xfrm>
            <a:off x="7040563" y="169227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85" name="Oval 13"/>
          <p:cNvSpPr>
            <a:spLocks noChangeArrowheads="1"/>
          </p:cNvSpPr>
          <p:nvPr/>
        </p:nvSpPr>
        <p:spPr bwMode="auto">
          <a:xfrm>
            <a:off x="6218238" y="425132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86" name="Oval 13"/>
          <p:cNvSpPr>
            <a:spLocks noChangeArrowheads="1"/>
          </p:cNvSpPr>
          <p:nvPr/>
        </p:nvSpPr>
        <p:spPr bwMode="auto">
          <a:xfrm>
            <a:off x="6218238" y="580707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4787" name="Freeform 35"/>
          <p:cNvSpPr>
            <a:spLocks/>
          </p:cNvSpPr>
          <p:nvPr/>
        </p:nvSpPr>
        <p:spPr bwMode="auto">
          <a:xfrm>
            <a:off x="436563" y="1006475"/>
            <a:ext cx="3713162" cy="3359150"/>
          </a:xfrm>
          <a:custGeom>
            <a:avLst/>
            <a:gdLst/>
            <a:ahLst/>
            <a:cxnLst>
              <a:cxn ang="0">
                <a:pos x="677" y="1785"/>
              </a:cxn>
              <a:cxn ang="0">
                <a:pos x="2102" y="1967"/>
              </a:cxn>
              <a:cxn ang="0">
                <a:pos x="2087" y="892"/>
              </a:cxn>
              <a:cxn ang="0">
                <a:pos x="589" y="86"/>
              </a:cxn>
              <a:cxn ang="0">
                <a:pos x="71" y="374"/>
              </a:cxn>
              <a:cxn ang="0">
                <a:pos x="162" y="1215"/>
              </a:cxn>
              <a:cxn ang="0">
                <a:pos x="677" y="1785"/>
              </a:cxn>
            </a:cxnLst>
            <a:rect l="0" t="0" r="r" b="b"/>
            <a:pathLst>
              <a:path w="2339" h="2116">
                <a:moveTo>
                  <a:pt x="677" y="1785"/>
                </a:moveTo>
                <a:cubicBezTo>
                  <a:pt x="1000" y="1910"/>
                  <a:pt x="1867" y="2116"/>
                  <a:pt x="2102" y="1967"/>
                </a:cubicBezTo>
                <a:cubicBezTo>
                  <a:pt x="2337" y="1818"/>
                  <a:pt x="2339" y="1206"/>
                  <a:pt x="2087" y="892"/>
                </a:cubicBezTo>
                <a:cubicBezTo>
                  <a:pt x="1835" y="578"/>
                  <a:pt x="925" y="172"/>
                  <a:pt x="589" y="86"/>
                </a:cubicBezTo>
                <a:cubicBezTo>
                  <a:pt x="253" y="0"/>
                  <a:pt x="142" y="186"/>
                  <a:pt x="71" y="374"/>
                </a:cubicBezTo>
                <a:cubicBezTo>
                  <a:pt x="0" y="562"/>
                  <a:pt x="61" y="980"/>
                  <a:pt x="162" y="1215"/>
                </a:cubicBezTo>
                <a:cubicBezTo>
                  <a:pt x="263" y="1450"/>
                  <a:pt x="354" y="1660"/>
                  <a:pt x="677" y="1785"/>
                </a:cubicBezTo>
                <a:close/>
              </a:path>
            </a:pathLst>
          </a:custGeom>
          <a:noFill/>
          <a:ln w="25400">
            <a:solidFill>
              <a:srgbClr val="FF9900"/>
            </a:solidFill>
            <a:round/>
            <a:headEnd/>
            <a:tailEnd/>
          </a:ln>
          <a:effectLst/>
        </p:spPr>
        <p:txBody>
          <a:bodyPr/>
          <a:lstStyle/>
          <a:p>
            <a:endParaRPr lang="en-US"/>
          </a:p>
        </p:txBody>
      </p:sp>
      <p:sp>
        <p:nvSpPr>
          <p:cNvPr id="74788" name="Freeform 36"/>
          <p:cNvSpPr>
            <a:spLocks/>
          </p:cNvSpPr>
          <p:nvPr/>
        </p:nvSpPr>
        <p:spPr bwMode="auto">
          <a:xfrm>
            <a:off x="3657600" y="1235075"/>
            <a:ext cx="3836988" cy="2681288"/>
          </a:xfrm>
          <a:custGeom>
            <a:avLst/>
            <a:gdLst/>
            <a:ahLst/>
            <a:cxnLst>
              <a:cxn ang="0">
                <a:pos x="582" y="1096"/>
              </a:cxn>
              <a:cxn ang="0">
                <a:pos x="952" y="1265"/>
              </a:cxn>
              <a:cxn ang="0">
                <a:pos x="1589" y="1659"/>
              </a:cxn>
              <a:cxn ang="0">
                <a:pos x="1904" y="1083"/>
              </a:cxn>
              <a:cxn ang="0">
                <a:pos x="2381" y="326"/>
              </a:cxn>
              <a:cxn ang="0">
                <a:pos x="1690" y="38"/>
              </a:cxn>
              <a:cxn ang="0">
                <a:pos x="250" y="96"/>
              </a:cxn>
              <a:cxn ang="0">
                <a:pos x="192" y="614"/>
              </a:cxn>
              <a:cxn ang="0">
                <a:pos x="582" y="1096"/>
              </a:cxn>
            </a:cxnLst>
            <a:rect l="0" t="0" r="r" b="b"/>
            <a:pathLst>
              <a:path w="2417" h="1689">
                <a:moveTo>
                  <a:pt x="582" y="1096"/>
                </a:moveTo>
                <a:cubicBezTo>
                  <a:pt x="709" y="1204"/>
                  <a:pt x="784" y="1171"/>
                  <a:pt x="952" y="1265"/>
                </a:cubicBezTo>
                <a:cubicBezTo>
                  <a:pt x="1120" y="1359"/>
                  <a:pt x="1430" y="1689"/>
                  <a:pt x="1589" y="1659"/>
                </a:cubicBezTo>
                <a:cubicBezTo>
                  <a:pt x="1748" y="1629"/>
                  <a:pt x="1772" y="1305"/>
                  <a:pt x="1904" y="1083"/>
                </a:cubicBezTo>
                <a:cubicBezTo>
                  <a:pt x="2036" y="861"/>
                  <a:pt x="2417" y="500"/>
                  <a:pt x="2381" y="326"/>
                </a:cubicBezTo>
                <a:cubicBezTo>
                  <a:pt x="2345" y="152"/>
                  <a:pt x="2045" y="76"/>
                  <a:pt x="1690" y="38"/>
                </a:cubicBezTo>
                <a:cubicBezTo>
                  <a:pt x="1335" y="0"/>
                  <a:pt x="500" y="0"/>
                  <a:pt x="250" y="96"/>
                </a:cubicBezTo>
                <a:cubicBezTo>
                  <a:pt x="0" y="192"/>
                  <a:pt x="137" y="447"/>
                  <a:pt x="192" y="614"/>
                </a:cubicBezTo>
                <a:cubicBezTo>
                  <a:pt x="247" y="781"/>
                  <a:pt x="455" y="988"/>
                  <a:pt x="582" y="1096"/>
                </a:cubicBezTo>
                <a:close/>
              </a:path>
            </a:pathLst>
          </a:custGeom>
          <a:noFill/>
          <a:ln w="25400">
            <a:solidFill>
              <a:srgbClr val="00CCFF"/>
            </a:solidFill>
            <a:round/>
            <a:headEnd/>
            <a:tailEnd/>
          </a:ln>
          <a:effectLst/>
        </p:spPr>
        <p:txBody>
          <a:bodyPr/>
          <a:lstStyle/>
          <a:p>
            <a:endParaRPr lang="en-US"/>
          </a:p>
        </p:txBody>
      </p:sp>
      <p:sp>
        <p:nvSpPr>
          <p:cNvPr id="74789" name="Freeform 37"/>
          <p:cNvSpPr>
            <a:spLocks/>
          </p:cNvSpPr>
          <p:nvPr/>
        </p:nvSpPr>
        <p:spPr bwMode="auto">
          <a:xfrm>
            <a:off x="549275" y="4176713"/>
            <a:ext cx="3260725" cy="2436812"/>
          </a:xfrm>
          <a:custGeom>
            <a:avLst/>
            <a:gdLst/>
            <a:ahLst/>
            <a:cxnLst>
              <a:cxn ang="0">
                <a:pos x="1843" y="163"/>
              </a:cxn>
              <a:cxn ang="0">
                <a:pos x="748" y="105"/>
              </a:cxn>
              <a:cxn ang="0">
                <a:pos x="57" y="796"/>
              </a:cxn>
              <a:cxn ang="0">
                <a:pos x="403" y="1372"/>
              </a:cxn>
              <a:cxn ang="0">
                <a:pos x="1785" y="1487"/>
              </a:cxn>
              <a:cxn ang="0">
                <a:pos x="2016" y="1084"/>
              </a:cxn>
              <a:cxn ang="0">
                <a:pos x="1843" y="163"/>
              </a:cxn>
            </a:cxnLst>
            <a:rect l="0" t="0" r="r" b="b"/>
            <a:pathLst>
              <a:path w="2054" h="1535">
                <a:moveTo>
                  <a:pt x="1843" y="163"/>
                </a:moveTo>
                <a:cubicBezTo>
                  <a:pt x="1632" y="0"/>
                  <a:pt x="1046" y="0"/>
                  <a:pt x="748" y="105"/>
                </a:cubicBezTo>
                <a:cubicBezTo>
                  <a:pt x="450" y="210"/>
                  <a:pt x="114" y="585"/>
                  <a:pt x="57" y="796"/>
                </a:cubicBezTo>
                <a:cubicBezTo>
                  <a:pt x="0" y="1007"/>
                  <a:pt x="115" y="1257"/>
                  <a:pt x="403" y="1372"/>
                </a:cubicBezTo>
                <a:cubicBezTo>
                  <a:pt x="691" y="1487"/>
                  <a:pt x="1516" y="1535"/>
                  <a:pt x="1785" y="1487"/>
                </a:cubicBezTo>
                <a:cubicBezTo>
                  <a:pt x="2054" y="1439"/>
                  <a:pt x="2006" y="1305"/>
                  <a:pt x="2016" y="1084"/>
                </a:cubicBezTo>
                <a:cubicBezTo>
                  <a:pt x="2026" y="863"/>
                  <a:pt x="2054" y="326"/>
                  <a:pt x="1843" y="163"/>
                </a:cubicBezTo>
                <a:close/>
              </a:path>
            </a:pathLst>
          </a:custGeom>
          <a:noFill/>
          <a:ln w="25400">
            <a:solidFill>
              <a:srgbClr val="FFFF00"/>
            </a:solidFill>
            <a:round/>
            <a:headEnd/>
            <a:tailEnd/>
          </a:ln>
          <a:effectLst/>
        </p:spPr>
        <p:txBody>
          <a:bodyPr/>
          <a:lstStyle/>
          <a:p>
            <a:endParaRPr lang="en-US"/>
          </a:p>
        </p:txBody>
      </p:sp>
      <p:sp>
        <p:nvSpPr>
          <p:cNvPr id="74790" name="Freeform 38"/>
          <p:cNvSpPr>
            <a:spLocks/>
          </p:cNvSpPr>
          <p:nvPr/>
        </p:nvSpPr>
        <p:spPr bwMode="auto">
          <a:xfrm>
            <a:off x="3886200" y="3398838"/>
            <a:ext cx="4937125" cy="3260725"/>
          </a:xfrm>
          <a:custGeom>
            <a:avLst/>
            <a:gdLst/>
            <a:ahLst/>
            <a:cxnLst>
              <a:cxn ang="0">
                <a:pos x="2275" y="1171"/>
              </a:cxn>
              <a:cxn ang="0">
                <a:pos x="2736" y="1632"/>
              </a:cxn>
              <a:cxn ang="0">
                <a:pos x="3024" y="1977"/>
              </a:cxn>
              <a:cxn ang="0">
                <a:pos x="2218" y="2035"/>
              </a:cxn>
              <a:cxn ang="0">
                <a:pos x="490" y="1920"/>
              </a:cxn>
              <a:cxn ang="0">
                <a:pos x="29" y="1229"/>
              </a:cxn>
              <a:cxn ang="0">
                <a:pos x="317" y="192"/>
              </a:cxn>
              <a:cxn ang="0">
                <a:pos x="662" y="77"/>
              </a:cxn>
              <a:cxn ang="0">
                <a:pos x="1517" y="478"/>
              </a:cxn>
              <a:cxn ang="0">
                <a:pos x="2332" y="1228"/>
              </a:cxn>
            </a:cxnLst>
            <a:rect l="0" t="0" r="r" b="b"/>
            <a:pathLst>
              <a:path w="3110" h="2054">
                <a:moveTo>
                  <a:pt x="2275" y="1171"/>
                </a:moveTo>
                <a:cubicBezTo>
                  <a:pt x="2486" y="1382"/>
                  <a:pt x="2611" y="1498"/>
                  <a:pt x="2736" y="1632"/>
                </a:cubicBezTo>
                <a:cubicBezTo>
                  <a:pt x="2861" y="1766"/>
                  <a:pt x="3110" y="1910"/>
                  <a:pt x="3024" y="1977"/>
                </a:cubicBezTo>
                <a:cubicBezTo>
                  <a:pt x="2938" y="2044"/>
                  <a:pt x="2640" y="2045"/>
                  <a:pt x="2218" y="2035"/>
                </a:cubicBezTo>
                <a:cubicBezTo>
                  <a:pt x="1796" y="2025"/>
                  <a:pt x="855" y="2054"/>
                  <a:pt x="490" y="1920"/>
                </a:cubicBezTo>
                <a:cubicBezTo>
                  <a:pt x="125" y="1786"/>
                  <a:pt x="58" y="1517"/>
                  <a:pt x="29" y="1229"/>
                </a:cubicBezTo>
                <a:cubicBezTo>
                  <a:pt x="0" y="941"/>
                  <a:pt x="212" y="384"/>
                  <a:pt x="317" y="192"/>
                </a:cubicBezTo>
                <a:cubicBezTo>
                  <a:pt x="422" y="0"/>
                  <a:pt x="462" y="29"/>
                  <a:pt x="662" y="77"/>
                </a:cubicBezTo>
                <a:cubicBezTo>
                  <a:pt x="862" y="125"/>
                  <a:pt x="1239" y="286"/>
                  <a:pt x="1517" y="478"/>
                </a:cubicBezTo>
                <a:cubicBezTo>
                  <a:pt x="1795" y="670"/>
                  <a:pt x="2162" y="1072"/>
                  <a:pt x="2332" y="1228"/>
                </a:cubicBezTo>
              </a:path>
            </a:pathLst>
          </a:custGeom>
          <a:noFill/>
          <a:ln w="25400">
            <a:solidFill>
              <a:srgbClr val="00FF00"/>
            </a:solidFill>
            <a:round/>
            <a:headEnd/>
            <a:tailEnd/>
          </a:ln>
          <a:effectLst/>
        </p:spPr>
        <p:txBody>
          <a:bodyPr/>
          <a:lstStyle/>
          <a:p>
            <a:endParaRPr lang="en-US"/>
          </a:p>
        </p:txBody>
      </p:sp>
      <p:sp>
        <p:nvSpPr>
          <p:cNvPr id="74791" name="Freeform 39"/>
          <p:cNvSpPr>
            <a:spLocks/>
          </p:cNvSpPr>
          <p:nvPr/>
        </p:nvSpPr>
        <p:spPr bwMode="auto">
          <a:xfrm>
            <a:off x="6634163" y="1868488"/>
            <a:ext cx="1830387" cy="3684587"/>
          </a:xfrm>
          <a:custGeom>
            <a:avLst/>
            <a:gdLst/>
            <a:ahLst/>
            <a:cxnLst>
              <a:cxn ang="0">
                <a:pos x="120" y="1521"/>
              </a:cxn>
              <a:cxn ang="0">
                <a:pos x="486" y="1961"/>
              </a:cxn>
              <a:cxn ang="0">
                <a:pos x="823" y="2043"/>
              </a:cxn>
              <a:cxn ang="0">
                <a:pos x="1150" y="292"/>
              </a:cxn>
              <a:cxn ang="0">
                <a:pos x="804" y="292"/>
              </a:cxn>
              <a:cxn ang="0">
                <a:pos x="114" y="818"/>
              </a:cxn>
              <a:cxn ang="0">
                <a:pos x="120" y="1521"/>
              </a:cxn>
            </a:cxnLst>
            <a:rect l="0" t="0" r="r" b="b"/>
            <a:pathLst>
              <a:path w="1153" h="2321">
                <a:moveTo>
                  <a:pt x="120" y="1521"/>
                </a:moveTo>
                <a:cubicBezTo>
                  <a:pt x="182" y="1711"/>
                  <a:pt x="369" y="1874"/>
                  <a:pt x="486" y="1961"/>
                </a:cubicBezTo>
                <a:cubicBezTo>
                  <a:pt x="603" y="2048"/>
                  <a:pt x="712" y="2321"/>
                  <a:pt x="823" y="2043"/>
                </a:cubicBezTo>
                <a:cubicBezTo>
                  <a:pt x="934" y="1765"/>
                  <a:pt x="1153" y="584"/>
                  <a:pt x="1150" y="292"/>
                </a:cubicBezTo>
                <a:cubicBezTo>
                  <a:pt x="1147" y="0"/>
                  <a:pt x="977" y="204"/>
                  <a:pt x="804" y="292"/>
                </a:cubicBezTo>
                <a:cubicBezTo>
                  <a:pt x="631" y="380"/>
                  <a:pt x="228" y="613"/>
                  <a:pt x="114" y="818"/>
                </a:cubicBezTo>
                <a:cubicBezTo>
                  <a:pt x="0" y="1023"/>
                  <a:pt x="58" y="1331"/>
                  <a:pt x="120" y="1521"/>
                </a:cubicBezTo>
                <a:close/>
              </a:path>
            </a:pathLst>
          </a:custGeom>
          <a:noFill/>
          <a:ln w="25400">
            <a:solidFill>
              <a:srgbClr val="993366"/>
            </a:solidFill>
            <a:round/>
            <a:headEnd/>
            <a:tailEnd/>
          </a:ln>
          <a:effectLst/>
        </p:spPr>
        <p:txBody>
          <a:bodyPr/>
          <a:lstStyle/>
          <a:p>
            <a:endParaRPr lang="en-US"/>
          </a:p>
        </p:txBody>
      </p:sp>
      <p:sp>
        <p:nvSpPr>
          <p:cNvPr id="74792" name="Line 40"/>
          <p:cNvSpPr>
            <a:spLocks noChangeShapeType="1"/>
          </p:cNvSpPr>
          <p:nvPr/>
        </p:nvSpPr>
        <p:spPr bwMode="auto">
          <a:xfrm flipV="1">
            <a:off x="4846638" y="4800600"/>
            <a:ext cx="2560637" cy="1828800"/>
          </a:xfrm>
          <a:prstGeom prst="line">
            <a:avLst/>
          </a:prstGeom>
          <a:noFill/>
          <a:ln w="38100">
            <a:solidFill>
              <a:srgbClr val="FFFFFF"/>
            </a:solidFill>
            <a:round/>
            <a:headEnd/>
            <a:tailEnd/>
          </a:ln>
          <a:effectLst/>
        </p:spPr>
        <p:txBody>
          <a:bodyPr/>
          <a:lstStyle/>
          <a:p>
            <a:endParaRPr lang="en-US"/>
          </a:p>
        </p:txBody>
      </p:sp>
      <p:sp>
        <p:nvSpPr>
          <p:cNvPr id="74793" name="Line 41"/>
          <p:cNvSpPr>
            <a:spLocks noChangeShapeType="1"/>
          </p:cNvSpPr>
          <p:nvPr/>
        </p:nvSpPr>
        <p:spPr bwMode="auto">
          <a:xfrm flipH="1">
            <a:off x="5303838" y="1143000"/>
            <a:ext cx="1371600" cy="2651125"/>
          </a:xfrm>
          <a:prstGeom prst="line">
            <a:avLst/>
          </a:prstGeom>
          <a:noFill/>
          <a:ln w="38100">
            <a:solidFill>
              <a:srgbClr val="FFFFFF"/>
            </a:solidFill>
            <a:round/>
            <a:headEnd/>
            <a:tailEnd/>
          </a:ln>
          <a:effectLst/>
        </p:spPr>
        <p:txBody>
          <a:bodyPr/>
          <a:lstStyle/>
          <a:p>
            <a:endParaRPr lang="en-US"/>
          </a:p>
        </p:txBody>
      </p:sp>
      <p:sp>
        <p:nvSpPr>
          <p:cNvPr id="74794" name="Line 42"/>
          <p:cNvSpPr>
            <a:spLocks noChangeShapeType="1"/>
          </p:cNvSpPr>
          <p:nvPr/>
        </p:nvSpPr>
        <p:spPr bwMode="auto">
          <a:xfrm flipV="1">
            <a:off x="457200" y="2149475"/>
            <a:ext cx="3292475" cy="1187450"/>
          </a:xfrm>
          <a:prstGeom prst="line">
            <a:avLst/>
          </a:prstGeom>
          <a:noFill/>
          <a:ln w="38100">
            <a:solidFill>
              <a:srgbClr val="FFFFFF"/>
            </a:solidFill>
            <a:round/>
            <a:headEnd/>
            <a:tailEnd/>
          </a:ln>
          <a:effectLst/>
        </p:spPr>
        <p:txBody>
          <a:bodyPr/>
          <a:lstStyle/>
          <a:p>
            <a:endParaRPr lang="en-US"/>
          </a:p>
        </p:txBody>
      </p:sp>
      <p:sp>
        <p:nvSpPr>
          <p:cNvPr id="74796" name="Freeform 44"/>
          <p:cNvSpPr>
            <a:spLocks/>
          </p:cNvSpPr>
          <p:nvPr/>
        </p:nvSpPr>
        <p:spPr bwMode="auto">
          <a:xfrm>
            <a:off x="5807075" y="5105400"/>
            <a:ext cx="2681288" cy="1477963"/>
          </a:xfrm>
          <a:custGeom>
            <a:avLst/>
            <a:gdLst/>
            <a:ahLst/>
            <a:cxnLst>
              <a:cxn ang="0">
                <a:pos x="201" y="614"/>
              </a:cxn>
              <a:cxn ang="0">
                <a:pos x="1353" y="902"/>
              </a:cxn>
              <a:cxn ang="0">
                <a:pos x="1641" y="787"/>
              </a:cxn>
              <a:cxn ang="0">
                <a:pos x="1065" y="211"/>
              </a:cxn>
              <a:cxn ang="0">
                <a:pos x="777" y="38"/>
              </a:cxn>
              <a:cxn ang="0">
                <a:pos x="144" y="442"/>
              </a:cxn>
              <a:cxn ang="0">
                <a:pos x="201" y="614"/>
              </a:cxn>
            </a:cxnLst>
            <a:rect l="0" t="0" r="r" b="b"/>
            <a:pathLst>
              <a:path w="1689" h="931">
                <a:moveTo>
                  <a:pt x="201" y="614"/>
                </a:moveTo>
                <a:cubicBezTo>
                  <a:pt x="402" y="691"/>
                  <a:pt x="1113" y="873"/>
                  <a:pt x="1353" y="902"/>
                </a:cubicBezTo>
                <a:cubicBezTo>
                  <a:pt x="1593" y="931"/>
                  <a:pt x="1689" y="902"/>
                  <a:pt x="1641" y="787"/>
                </a:cubicBezTo>
                <a:cubicBezTo>
                  <a:pt x="1593" y="672"/>
                  <a:pt x="1209" y="336"/>
                  <a:pt x="1065" y="211"/>
                </a:cubicBezTo>
                <a:cubicBezTo>
                  <a:pt x="921" y="86"/>
                  <a:pt x="930" y="0"/>
                  <a:pt x="777" y="38"/>
                </a:cubicBezTo>
                <a:cubicBezTo>
                  <a:pt x="624" y="76"/>
                  <a:pt x="240" y="346"/>
                  <a:pt x="144" y="442"/>
                </a:cubicBezTo>
                <a:cubicBezTo>
                  <a:pt x="48" y="538"/>
                  <a:pt x="0" y="537"/>
                  <a:pt x="201" y="614"/>
                </a:cubicBezTo>
                <a:close/>
              </a:path>
            </a:pathLst>
          </a:custGeom>
          <a:noFill/>
          <a:ln w="25400">
            <a:solidFill>
              <a:srgbClr val="00FF00"/>
            </a:solidFill>
            <a:round/>
            <a:headEnd/>
            <a:tailEnd/>
          </a:ln>
          <a:effectLst/>
        </p:spPr>
        <p:txBody>
          <a:bodyPr/>
          <a:lstStyle/>
          <a:p>
            <a:endParaRPr lang="en-US"/>
          </a:p>
        </p:txBody>
      </p:sp>
      <p:sp>
        <p:nvSpPr>
          <p:cNvPr id="74797" name="Freeform 45"/>
          <p:cNvSpPr>
            <a:spLocks/>
          </p:cNvSpPr>
          <p:nvPr/>
        </p:nvSpPr>
        <p:spPr bwMode="auto">
          <a:xfrm>
            <a:off x="3925888" y="3595688"/>
            <a:ext cx="3070225" cy="2946400"/>
          </a:xfrm>
          <a:custGeom>
            <a:avLst/>
            <a:gdLst/>
            <a:ahLst/>
            <a:cxnLst>
              <a:cxn ang="0">
                <a:pos x="213" y="1676"/>
              </a:cxn>
              <a:cxn ang="0">
                <a:pos x="650" y="1761"/>
              </a:cxn>
              <a:cxn ang="0">
                <a:pos x="1674" y="1105"/>
              </a:cxn>
              <a:cxn ang="0">
                <a:pos x="1905" y="759"/>
              </a:cxn>
              <a:cxn ang="0">
                <a:pos x="1501" y="356"/>
              </a:cxn>
              <a:cxn ang="0">
                <a:pos x="522" y="10"/>
              </a:cxn>
              <a:cxn ang="0">
                <a:pos x="207" y="294"/>
              </a:cxn>
              <a:cxn ang="0">
                <a:pos x="1" y="1088"/>
              </a:cxn>
              <a:cxn ang="0">
                <a:pos x="213" y="1676"/>
              </a:cxn>
            </a:cxnLst>
            <a:rect l="0" t="0" r="r" b="b"/>
            <a:pathLst>
              <a:path w="1934" h="1856">
                <a:moveTo>
                  <a:pt x="213" y="1676"/>
                </a:moveTo>
                <a:cubicBezTo>
                  <a:pt x="321" y="1766"/>
                  <a:pt x="407" y="1856"/>
                  <a:pt x="650" y="1761"/>
                </a:cubicBezTo>
                <a:cubicBezTo>
                  <a:pt x="893" y="1666"/>
                  <a:pt x="1465" y="1272"/>
                  <a:pt x="1674" y="1105"/>
                </a:cubicBezTo>
                <a:cubicBezTo>
                  <a:pt x="1883" y="938"/>
                  <a:pt x="1934" y="884"/>
                  <a:pt x="1905" y="759"/>
                </a:cubicBezTo>
                <a:cubicBezTo>
                  <a:pt x="1876" y="634"/>
                  <a:pt x="1731" y="481"/>
                  <a:pt x="1501" y="356"/>
                </a:cubicBezTo>
                <a:cubicBezTo>
                  <a:pt x="1271" y="231"/>
                  <a:pt x="738" y="20"/>
                  <a:pt x="522" y="10"/>
                </a:cubicBezTo>
                <a:cubicBezTo>
                  <a:pt x="306" y="0"/>
                  <a:pt x="294" y="114"/>
                  <a:pt x="207" y="294"/>
                </a:cubicBezTo>
                <a:cubicBezTo>
                  <a:pt x="120" y="474"/>
                  <a:pt x="0" y="858"/>
                  <a:pt x="1" y="1088"/>
                </a:cubicBezTo>
                <a:cubicBezTo>
                  <a:pt x="2" y="1318"/>
                  <a:pt x="169" y="1553"/>
                  <a:pt x="213" y="1676"/>
                </a:cubicBezTo>
                <a:close/>
              </a:path>
            </a:pathLst>
          </a:custGeom>
          <a:noFill/>
          <a:ln w="25400">
            <a:solidFill>
              <a:srgbClr val="339966"/>
            </a:solidFill>
            <a:round/>
            <a:headEnd/>
            <a:tailEnd/>
          </a:ln>
          <a:effectLst/>
        </p:spPr>
        <p:txBody>
          <a:bodyPr/>
          <a:lstStyle/>
          <a:p>
            <a:endParaRPr lang="en-US"/>
          </a:p>
        </p:txBody>
      </p:sp>
      <p:sp>
        <p:nvSpPr>
          <p:cNvPr id="74798" name="Freeform 46"/>
          <p:cNvSpPr>
            <a:spLocks/>
          </p:cNvSpPr>
          <p:nvPr/>
        </p:nvSpPr>
        <p:spPr bwMode="auto">
          <a:xfrm>
            <a:off x="5659438" y="1393825"/>
            <a:ext cx="1790700" cy="2489200"/>
          </a:xfrm>
          <a:custGeom>
            <a:avLst/>
            <a:gdLst/>
            <a:ahLst/>
            <a:cxnLst>
              <a:cxn ang="0">
                <a:pos x="188" y="820"/>
              </a:cxn>
              <a:cxn ang="0">
                <a:pos x="6" y="1224"/>
              </a:cxn>
              <a:cxn ang="0">
                <a:pos x="152" y="1511"/>
              </a:cxn>
              <a:cxn ang="0">
                <a:pos x="503" y="1347"/>
              </a:cxn>
              <a:cxn ang="0">
                <a:pos x="1101" y="188"/>
              </a:cxn>
              <a:cxn ang="0">
                <a:pos x="667" y="219"/>
              </a:cxn>
              <a:cxn ang="0">
                <a:pos x="188" y="820"/>
              </a:cxn>
            </a:cxnLst>
            <a:rect l="0" t="0" r="r" b="b"/>
            <a:pathLst>
              <a:path w="1128" h="1568">
                <a:moveTo>
                  <a:pt x="188" y="820"/>
                </a:moveTo>
                <a:cubicBezTo>
                  <a:pt x="102" y="954"/>
                  <a:pt x="12" y="1109"/>
                  <a:pt x="6" y="1224"/>
                </a:cubicBezTo>
                <a:cubicBezTo>
                  <a:pt x="0" y="1339"/>
                  <a:pt x="69" y="1491"/>
                  <a:pt x="152" y="1511"/>
                </a:cubicBezTo>
                <a:cubicBezTo>
                  <a:pt x="235" y="1531"/>
                  <a:pt x="345" y="1568"/>
                  <a:pt x="503" y="1347"/>
                </a:cubicBezTo>
                <a:cubicBezTo>
                  <a:pt x="661" y="1126"/>
                  <a:pt x="1074" y="376"/>
                  <a:pt x="1101" y="188"/>
                </a:cubicBezTo>
                <a:cubicBezTo>
                  <a:pt x="1128" y="0"/>
                  <a:pt x="819" y="114"/>
                  <a:pt x="667" y="219"/>
                </a:cubicBezTo>
                <a:cubicBezTo>
                  <a:pt x="515" y="324"/>
                  <a:pt x="288" y="695"/>
                  <a:pt x="188" y="820"/>
                </a:cubicBezTo>
                <a:close/>
              </a:path>
            </a:pathLst>
          </a:custGeom>
          <a:noFill/>
          <a:ln w="25400">
            <a:solidFill>
              <a:srgbClr val="333399"/>
            </a:solidFill>
            <a:round/>
            <a:headEnd/>
            <a:tailEnd/>
          </a:ln>
          <a:effectLst/>
        </p:spPr>
        <p:txBody>
          <a:bodyPr/>
          <a:lstStyle/>
          <a:p>
            <a:endParaRPr lang="en-US"/>
          </a:p>
        </p:txBody>
      </p:sp>
      <p:sp>
        <p:nvSpPr>
          <p:cNvPr id="74799" name="Freeform 47"/>
          <p:cNvSpPr>
            <a:spLocks/>
          </p:cNvSpPr>
          <p:nvPr/>
        </p:nvSpPr>
        <p:spPr bwMode="auto">
          <a:xfrm>
            <a:off x="3916363" y="1492250"/>
            <a:ext cx="2133600" cy="1585913"/>
          </a:xfrm>
          <a:custGeom>
            <a:avLst/>
            <a:gdLst/>
            <a:ahLst/>
            <a:cxnLst>
              <a:cxn ang="0">
                <a:pos x="586" y="874"/>
              </a:cxn>
              <a:cxn ang="0">
                <a:pos x="874" y="932"/>
              </a:cxn>
              <a:cxn ang="0">
                <a:pos x="1277" y="471"/>
              </a:cxn>
              <a:cxn ang="0">
                <a:pos x="1162" y="183"/>
              </a:cxn>
              <a:cxn ang="0">
                <a:pos x="183" y="10"/>
              </a:cxn>
              <a:cxn ang="0">
                <a:pos x="67" y="241"/>
              </a:cxn>
              <a:cxn ang="0">
                <a:pos x="586" y="874"/>
              </a:cxn>
            </a:cxnLst>
            <a:rect l="0" t="0" r="r" b="b"/>
            <a:pathLst>
              <a:path w="1344" h="999">
                <a:moveTo>
                  <a:pt x="586" y="874"/>
                </a:moveTo>
                <a:cubicBezTo>
                  <a:pt x="720" y="989"/>
                  <a:pt x="759" y="999"/>
                  <a:pt x="874" y="932"/>
                </a:cubicBezTo>
                <a:cubicBezTo>
                  <a:pt x="989" y="865"/>
                  <a:pt x="1229" y="596"/>
                  <a:pt x="1277" y="471"/>
                </a:cubicBezTo>
                <a:cubicBezTo>
                  <a:pt x="1325" y="346"/>
                  <a:pt x="1344" y="260"/>
                  <a:pt x="1162" y="183"/>
                </a:cubicBezTo>
                <a:cubicBezTo>
                  <a:pt x="980" y="106"/>
                  <a:pt x="365" y="0"/>
                  <a:pt x="183" y="10"/>
                </a:cubicBezTo>
                <a:cubicBezTo>
                  <a:pt x="1" y="20"/>
                  <a:pt x="0" y="97"/>
                  <a:pt x="67" y="241"/>
                </a:cubicBezTo>
                <a:cubicBezTo>
                  <a:pt x="134" y="385"/>
                  <a:pt x="452" y="759"/>
                  <a:pt x="586" y="874"/>
                </a:cubicBezTo>
                <a:close/>
              </a:path>
            </a:pathLst>
          </a:custGeom>
          <a:noFill/>
          <a:ln w="25400">
            <a:solidFill>
              <a:srgbClr val="00FFFF"/>
            </a:solidFill>
            <a:round/>
            <a:headEnd/>
            <a:tailEnd/>
          </a:ln>
          <a:effectLst/>
        </p:spPr>
        <p:txBody>
          <a:bodyPr/>
          <a:lstStyle/>
          <a:p>
            <a:endParaRPr lang="en-US"/>
          </a:p>
        </p:txBody>
      </p:sp>
      <p:sp>
        <p:nvSpPr>
          <p:cNvPr id="74800" name="Freeform 48"/>
          <p:cNvSpPr>
            <a:spLocks/>
          </p:cNvSpPr>
          <p:nvPr/>
        </p:nvSpPr>
        <p:spPr bwMode="auto">
          <a:xfrm>
            <a:off x="882650" y="1225550"/>
            <a:ext cx="1892300" cy="1535113"/>
          </a:xfrm>
          <a:custGeom>
            <a:avLst/>
            <a:gdLst/>
            <a:ahLst/>
            <a:cxnLst>
              <a:cxn ang="0">
                <a:pos x="93" y="580"/>
              </a:cxn>
              <a:cxn ang="0">
                <a:pos x="335" y="883"/>
              </a:cxn>
              <a:cxn ang="0">
                <a:pos x="887" y="926"/>
              </a:cxn>
              <a:cxn ang="0">
                <a:pos x="1172" y="639"/>
              </a:cxn>
              <a:cxn ang="0">
                <a:pos x="769" y="236"/>
              </a:cxn>
              <a:cxn ang="0">
                <a:pos x="214" y="10"/>
              </a:cxn>
              <a:cxn ang="0">
                <a:pos x="20" y="178"/>
              </a:cxn>
              <a:cxn ang="0">
                <a:pos x="93" y="580"/>
              </a:cxn>
            </a:cxnLst>
            <a:rect l="0" t="0" r="r" b="b"/>
            <a:pathLst>
              <a:path w="1192" h="967">
                <a:moveTo>
                  <a:pt x="93" y="580"/>
                </a:moveTo>
                <a:cubicBezTo>
                  <a:pt x="146" y="698"/>
                  <a:pt x="203" y="825"/>
                  <a:pt x="335" y="883"/>
                </a:cubicBezTo>
                <a:cubicBezTo>
                  <a:pt x="467" y="941"/>
                  <a:pt x="748" y="967"/>
                  <a:pt x="887" y="926"/>
                </a:cubicBezTo>
                <a:cubicBezTo>
                  <a:pt x="1026" y="885"/>
                  <a:pt x="1192" y="754"/>
                  <a:pt x="1172" y="639"/>
                </a:cubicBezTo>
                <a:cubicBezTo>
                  <a:pt x="1152" y="524"/>
                  <a:pt x="929" y="341"/>
                  <a:pt x="769" y="236"/>
                </a:cubicBezTo>
                <a:cubicBezTo>
                  <a:pt x="609" y="131"/>
                  <a:pt x="339" y="20"/>
                  <a:pt x="214" y="10"/>
                </a:cubicBezTo>
                <a:cubicBezTo>
                  <a:pt x="89" y="0"/>
                  <a:pt x="40" y="83"/>
                  <a:pt x="20" y="178"/>
                </a:cubicBezTo>
                <a:cubicBezTo>
                  <a:pt x="0" y="273"/>
                  <a:pt x="45" y="465"/>
                  <a:pt x="93" y="580"/>
                </a:cubicBezTo>
                <a:close/>
              </a:path>
            </a:pathLst>
          </a:custGeom>
          <a:noFill/>
          <a:ln w="25400">
            <a:solidFill>
              <a:srgbClr val="FF9900"/>
            </a:solidFill>
            <a:round/>
            <a:headEnd/>
            <a:tailEnd/>
          </a:ln>
          <a:effectLst/>
        </p:spPr>
        <p:txBody>
          <a:bodyPr/>
          <a:lstStyle/>
          <a:p>
            <a:endParaRPr lang="en-US"/>
          </a:p>
        </p:txBody>
      </p:sp>
      <p:sp>
        <p:nvSpPr>
          <p:cNvPr id="74801" name="Freeform 49"/>
          <p:cNvSpPr>
            <a:spLocks/>
          </p:cNvSpPr>
          <p:nvPr/>
        </p:nvSpPr>
        <p:spPr bwMode="auto">
          <a:xfrm>
            <a:off x="949325" y="2570163"/>
            <a:ext cx="2833688" cy="1620837"/>
          </a:xfrm>
          <a:custGeom>
            <a:avLst/>
            <a:gdLst/>
            <a:ahLst/>
            <a:cxnLst>
              <a:cxn ang="0">
                <a:pos x="130" y="370"/>
              </a:cxn>
              <a:cxn ang="0">
                <a:pos x="148" y="673"/>
              </a:cxn>
              <a:cxn ang="0">
                <a:pos x="1015" y="944"/>
              </a:cxn>
              <a:cxn ang="0">
                <a:pos x="1591" y="1002"/>
              </a:cxn>
              <a:cxn ang="0">
                <a:pos x="1764" y="829"/>
              </a:cxn>
              <a:cxn ang="0">
                <a:pos x="1718" y="182"/>
              </a:cxn>
              <a:cxn ang="0">
                <a:pos x="1427" y="0"/>
              </a:cxn>
              <a:cxn ang="0">
                <a:pos x="706" y="182"/>
              </a:cxn>
              <a:cxn ang="0">
                <a:pos x="130" y="370"/>
              </a:cxn>
            </a:cxnLst>
            <a:rect l="0" t="0" r="r" b="b"/>
            <a:pathLst>
              <a:path w="1785" h="1021">
                <a:moveTo>
                  <a:pt x="130" y="370"/>
                </a:moveTo>
                <a:cubicBezTo>
                  <a:pt x="37" y="452"/>
                  <a:pt x="0" y="577"/>
                  <a:pt x="148" y="673"/>
                </a:cubicBezTo>
                <a:cubicBezTo>
                  <a:pt x="296" y="769"/>
                  <a:pt x="775" y="889"/>
                  <a:pt x="1015" y="944"/>
                </a:cubicBezTo>
                <a:cubicBezTo>
                  <a:pt x="1255" y="999"/>
                  <a:pt x="1466" y="1021"/>
                  <a:pt x="1591" y="1002"/>
                </a:cubicBezTo>
                <a:cubicBezTo>
                  <a:pt x="1716" y="983"/>
                  <a:pt x="1743" y="966"/>
                  <a:pt x="1764" y="829"/>
                </a:cubicBezTo>
                <a:cubicBezTo>
                  <a:pt x="1785" y="692"/>
                  <a:pt x="1774" y="320"/>
                  <a:pt x="1718" y="182"/>
                </a:cubicBezTo>
                <a:cubicBezTo>
                  <a:pt x="1662" y="44"/>
                  <a:pt x="1596" y="0"/>
                  <a:pt x="1427" y="0"/>
                </a:cubicBezTo>
                <a:cubicBezTo>
                  <a:pt x="1258" y="0"/>
                  <a:pt x="922" y="120"/>
                  <a:pt x="706" y="182"/>
                </a:cubicBezTo>
                <a:cubicBezTo>
                  <a:pt x="490" y="244"/>
                  <a:pt x="250" y="331"/>
                  <a:pt x="130" y="370"/>
                </a:cubicBezTo>
                <a:close/>
              </a:path>
            </a:pathLst>
          </a:custGeom>
          <a:noFill/>
          <a:ln w="25400">
            <a:solidFill>
              <a:srgbClr val="FF0000"/>
            </a:solidFill>
            <a:round/>
            <a:headEnd/>
            <a:tailEnd/>
          </a:ln>
          <a:effectLst/>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792"/>
                                        </p:tgtEl>
                                        <p:attrNameLst>
                                          <p:attrName>style.visibility</p:attrName>
                                        </p:attrNameLst>
                                      </p:cBhvr>
                                      <p:to>
                                        <p:strVal val="visible"/>
                                      </p:to>
                                    </p:set>
                                    <p:anim calcmode="lin" valueType="num">
                                      <p:cBhvr additive="base">
                                        <p:cTn id="7" dur="500" fill="hold"/>
                                        <p:tgtEl>
                                          <p:spTgt spid="74792"/>
                                        </p:tgtEl>
                                        <p:attrNameLst>
                                          <p:attrName>ppt_x</p:attrName>
                                        </p:attrNameLst>
                                      </p:cBhvr>
                                      <p:tavLst>
                                        <p:tav tm="0">
                                          <p:val>
                                            <p:strVal val="#ppt_x"/>
                                          </p:val>
                                        </p:tav>
                                        <p:tav tm="100000">
                                          <p:val>
                                            <p:strVal val="#ppt_x"/>
                                          </p:val>
                                        </p:tav>
                                      </p:tavLst>
                                    </p:anim>
                                    <p:anim calcmode="lin" valueType="num">
                                      <p:cBhvr additive="base">
                                        <p:cTn id="8" dur="500" fill="hold"/>
                                        <p:tgtEl>
                                          <p:spTgt spid="747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479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47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797"/>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7479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4793"/>
                                        </p:tgtEl>
                                        <p:attrNameLst>
                                          <p:attrName>style.visibility</p:attrName>
                                        </p:attrNameLst>
                                      </p:cBhvr>
                                      <p:to>
                                        <p:strVal val="visible"/>
                                      </p:to>
                                    </p:set>
                                    <p:anim calcmode="lin" valueType="num">
                                      <p:cBhvr additive="base">
                                        <p:cTn id="23" dur="500" fill="hold"/>
                                        <p:tgtEl>
                                          <p:spTgt spid="74793"/>
                                        </p:tgtEl>
                                        <p:attrNameLst>
                                          <p:attrName>ppt_x</p:attrName>
                                        </p:attrNameLst>
                                      </p:cBhvr>
                                      <p:tavLst>
                                        <p:tav tm="0">
                                          <p:val>
                                            <p:strVal val="1+#ppt_w/2"/>
                                          </p:val>
                                        </p:tav>
                                        <p:tav tm="100000">
                                          <p:val>
                                            <p:strVal val="#ppt_x"/>
                                          </p:val>
                                        </p:tav>
                                      </p:tavLst>
                                    </p:anim>
                                    <p:anim calcmode="lin" valueType="num">
                                      <p:cBhvr additive="base">
                                        <p:cTn id="24" dur="500" fill="hold"/>
                                        <p:tgtEl>
                                          <p:spTgt spid="7479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7478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7479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4798"/>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7479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74794"/>
                                        </p:tgtEl>
                                        <p:attrNameLst>
                                          <p:attrName>style.visibility</p:attrName>
                                        </p:attrNameLst>
                                      </p:cBhvr>
                                      <p:to>
                                        <p:strVal val="visible"/>
                                      </p:to>
                                    </p:set>
                                    <p:anim calcmode="lin" valueType="num">
                                      <p:cBhvr additive="base">
                                        <p:cTn id="39" dur="500" fill="hold"/>
                                        <p:tgtEl>
                                          <p:spTgt spid="74794"/>
                                        </p:tgtEl>
                                        <p:attrNameLst>
                                          <p:attrName>ppt_x</p:attrName>
                                        </p:attrNameLst>
                                      </p:cBhvr>
                                      <p:tavLst>
                                        <p:tav tm="0">
                                          <p:val>
                                            <p:strVal val="0-#ppt_w/2"/>
                                          </p:val>
                                        </p:tav>
                                        <p:tav tm="100000">
                                          <p:val>
                                            <p:strVal val="#ppt_x"/>
                                          </p:val>
                                        </p:tav>
                                      </p:tavLst>
                                    </p:anim>
                                    <p:anim calcmode="lin" valueType="num">
                                      <p:cBhvr additive="base">
                                        <p:cTn id="40" dur="500" fill="hold"/>
                                        <p:tgtEl>
                                          <p:spTgt spid="7479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7478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7479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7480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4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87" grpId="0" animBg="1"/>
      <p:bldP spid="74788" grpId="0" animBg="1"/>
      <p:bldP spid="74790" grpId="0" animBg="1"/>
      <p:bldP spid="74792" grpId="0" animBg="1"/>
      <p:bldP spid="74792" grpId="1" animBg="1"/>
      <p:bldP spid="74793" grpId="0" animBg="1"/>
      <p:bldP spid="74793" grpId="1" animBg="1"/>
      <p:bldP spid="74794" grpId="0" animBg="1"/>
      <p:bldP spid="74794" grpId="1" animBg="1"/>
      <p:bldP spid="74796" grpId="0" animBg="1"/>
      <p:bldP spid="74797" grpId="0" animBg="1"/>
      <p:bldP spid="74798" grpId="0" animBg="1"/>
      <p:bldP spid="74799" grpId="0" animBg="1"/>
      <p:bldP spid="74800" grpId="0" animBg="1"/>
      <p:bldP spid="7480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lide Number Placeholder 50"/>
          <p:cNvSpPr>
            <a:spLocks noGrp="1"/>
          </p:cNvSpPr>
          <p:nvPr>
            <p:ph type="sldNum" sz="quarter" idx="11"/>
          </p:nvPr>
        </p:nvSpPr>
        <p:spPr/>
        <p:txBody>
          <a:bodyPr/>
          <a:lstStyle/>
          <a:p>
            <a:pPr>
              <a:defRPr/>
            </a:pPr>
            <a:fld id="{436069EF-2218-4AB1-8D37-562BB864C219}" type="slidenum">
              <a:rPr lang="en-US" smtClean="0"/>
              <a:pPr>
                <a:defRPr/>
              </a:pPr>
              <a:t>101</a:t>
            </a:fld>
            <a:endParaRPr lang="en-US" dirty="0"/>
          </a:p>
        </p:txBody>
      </p:sp>
      <p:sp>
        <p:nvSpPr>
          <p:cNvPr id="31747" name="Rectangle 2"/>
          <p:cNvSpPr>
            <a:spLocks noGrp="1" noChangeArrowheads="1"/>
          </p:cNvSpPr>
          <p:nvPr>
            <p:ph type="title"/>
          </p:nvPr>
        </p:nvSpPr>
        <p:spPr/>
        <p:txBody>
          <a:bodyPr/>
          <a:lstStyle/>
          <a:p>
            <a:pPr eaLnBrk="1" hangingPunct="1"/>
            <a:r>
              <a:rPr lang="en-US" smtClean="0"/>
              <a:t>Full Algorithm</a:t>
            </a:r>
          </a:p>
        </p:txBody>
      </p:sp>
      <p:sp>
        <p:nvSpPr>
          <p:cNvPr id="31748" name="Text Box 74"/>
          <p:cNvSpPr txBox="1">
            <a:spLocks noChangeArrowheads="1"/>
          </p:cNvSpPr>
          <p:nvPr/>
        </p:nvSpPr>
        <p:spPr bwMode="auto">
          <a:xfrm>
            <a:off x="365125" y="3521075"/>
            <a:ext cx="1738313" cy="641350"/>
          </a:xfrm>
          <a:prstGeom prst="rect">
            <a:avLst/>
          </a:prstGeom>
          <a:noFill/>
          <a:ln w="9525">
            <a:noFill/>
            <a:miter lim="800000"/>
            <a:headEnd/>
            <a:tailEnd/>
          </a:ln>
        </p:spPr>
        <p:txBody>
          <a:bodyPr>
            <a:spAutoFit/>
          </a:bodyPr>
          <a:lstStyle/>
          <a:p>
            <a:pPr algn="ctr">
              <a:spcBef>
                <a:spcPct val="50000"/>
              </a:spcBef>
            </a:pPr>
            <a:r>
              <a:rPr lang="en-US" dirty="0">
                <a:latin typeface="+mn-lt"/>
              </a:rPr>
              <a:t>Compute rows (GPU)</a:t>
            </a:r>
          </a:p>
        </p:txBody>
      </p:sp>
      <p:sp>
        <p:nvSpPr>
          <p:cNvPr id="31749" name="Text Box 76"/>
          <p:cNvSpPr txBox="1">
            <a:spLocks noChangeArrowheads="1"/>
          </p:cNvSpPr>
          <p:nvPr/>
        </p:nvSpPr>
        <p:spPr bwMode="auto">
          <a:xfrm>
            <a:off x="6950075" y="5897563"/>
            <a:ext cx="1830388" cy="366712"/>
          </a:xfrm>
          <a:prstGeom prst="rect">
            <a:avLst/>
          </a:prstGeom>
          <a:noFill/>
          <a:ln w="9525">
            <a:noFill/>
            <a:miter lim="800000"/>
            <a:headEnd/>
            <a:tailEnd/>
          </a:ln>
        </p:spPr>
        <p:txBody>
          <a:bodyPr>
            <a:spAutoFit/>
          </a:bodyPr>
          <a:lstStyle/>
          <a:p>
            <a:pPr algn="ctr">
              <a:spcBef>
                <a:spcPct val="50000"/>
              </a:spcBef>
            </a:pPr>
            <a:r>
              <a:rPr lang="en-US">
                <a:latin typeface="+mn-lt"/>
              </a:rPr>
              <a:t>Weighted sum</a:t>
            </a:r>
          </a:p>
        </p:txBody>
      </p:sp>
      <p:grpSp>
        <p:nvGrpSpPr>
          <p:cNvPr id="2" name="Group 55"/>
          <p:cNvGrpSpPr>
            <a:grpSpLocks/>
          </p:cNvGrpSpPr>
          <p:nvPr/>
        </p:nvGrpSpPr>
        <p:grpSpPr bwMode="auto">
          <a:xfrm>
            <a:off x="274638" y="1143000"/>
            <a:ext cx="1919287" cy="2286000"/>
            <a:chOff x="173" y="1354"/>
            <a:chExt cx="1146" cy="1555"/>
          </a:xfrm>
        </p:grpSpPr>
        <p:sp>
          <p:nvSpPr>
            <p:cNvPr id="31790" name="Rectangle 56"/>
            <p:cNvSpPr>
              <a:spLocks noChangeArrowheads="1"/>
            </p:cNvSpPr>
            <p:nvPr/>
          </p:nvSpPr>
          <p:spPr bwMode="auto">
            <a:xfrm>
              <a:off x="173" y="1532"/>
              <a:ext cx="1145" cy="44"/>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31791" name="Rectangle 57"/>
            <p:cNvSpPr>
              <a:spLocks noChangeArrowheads="1"/>
            </p:cNvSpPr>
            <p:nvPr/>
          </p:nvSpPr>
          <p:spPr bwMode="auto">
            <a:xfrm>
              <a:off x="173" y="1799"/>
              <a:ext cx="1145" cy="44"/>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31792" name="Rectangle 58"/>
            <p:cNvSpPr>
              <a:spLocks noChangeArrowheads="1"/>
            </p:cNvSpPr>
            <p:nvPr/>
          </p:nvSpPr>
          <p:spPr bwMode="auto">
            <a:xfrm>
              <a:off x="173" y="2287"/>
              <a:ext cx="1145" cy="45"/>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31793" name="Rectangle 59"/>
            <p:cNvSpPr>
              <a:spLocks noChangeArrowheads="1"/>
            </p:cNvSpPr>
            <p:nvPr/>
          </p:nvSpPr>
          <p:spPr bwMode="auto">
            <a:xfrm>
              <a:off x="173" y="2598"/>
              <a:ext cx="1145" cy="45"/>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31794" name="Rectangle 60"/>
            <p:cNvSpPr>
              <a:spLocks noChangeArrowheads="1"/>
            </p:cNvSpPr>
            <p:nvPr/>
          </p:nvSpPr>
          <p:spPr bwMode="auto">
            <a:xfrm>
              <a:off x="173" y="2687"/>
              <a:ext cx="1145" cy="45"/>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31795" name="Rectangle 61"/>
            <p:cNvSpPr>
              <a:spLocks noChangeArrowheads="1"/>
            </p:cNvSpPr>
            <p:nvPr/>
          </p:nvSpPr>
          <p:spPr bwMode="auto">
            <a:xfrm>
              <a:off x="173" y="1354"/>
              <a:ext cx="1146" cy="1555"/>
            </a:xfrm>
            <a:prstGeom prst="rect">
              <a:avLst/>
            </a:prstGeom>
            <a:noFill/>
            <a:ln w="25400">
              <a:solidFill>
                <a:schemeClr val="tx1"/>
              </a:solidFill>
              <a:miter lim="800000"/>
              <a:headEnd/>
              <a:tailEnd/>
            </a:ln>
          </p:spPr>
          <p:txBody>
            <a:bodyPr wrap="none" anchor="ctr"/>
            <a:lstStyle/>
            <a:p>
              <a:endParaRPr lang="en-US"/>
            </a:p>
          </p:txBody>
        </p:sp>
      </p:grpSp>
      <p:sp>
        <p:nvSpPr>
          <p:cNvPr id="31751" name="Line 62"/>
          <p:cNvSpPr>
            <a:spLocks noChangeShapeType="1"/>
          </p:cNvSpPr>
          <p:nvPr/>
        </p:nvSpPr>
        <p:spPr bwMode="auto">
          <a:xfrm>
            <a:off x="2392363" y="2286000"/>
            <a:ext cx="423862" cy="0"/>
          </a:xfrm>
          <a:prstGeom prst="line">
            <a:avLst/>
          </a:prstGeom>
          <a:noFill/>
          <a:ln w="9525">
            <a:solidFill>
              <a:schemeClr val="tx1"/>
            </a:solidFill>
            <a:round/>
            <a:headEnd/>
            <a:tailEnd type="triangle" w="med" len="med"/>
          </a:ln>
        </p:spPr>
        <p:txBody>
          <a:bodyPr/>
          <a:lstStyle/>
          <a:p>
            <a:endParaRPr lang="en-US"/>
          </a:p>
        </p:txBody>
      </p:sp>
      <p:sp>
        <p:nvSpPr>
          <p:cNvPr id="31752" name="Line 72"/>
          <p:cNvSpPr>
            <a:spLocks noChangeShapeType="1"/>
          </p:cNvSpPr>
          <p:nvPr/>
        </p:nvSpPr>
        <p:spPr bwMode="auto">
          <a:xfrm>
            <a:off x="6178550" y="5029200"/>
            <a:ext cx="365125" cy="0"/>
          </a:xfrm>
          <a:prstGeom prst="line">
            <a:avLst/>
          </a:prstGeom>
          <a:noFill/>
          <a:ln w="9525">
            <a:solidFill>
              <a:schemeClr val="tx1"/>
            </a:solidFill>
            <a:round/>
            <a:headEnd/>
            <a:tailEnd type="triangle" w="med" len="med"/>
          </a:ln>
        </p:spPr>
        <p:txBody>
          <a:bodyPr/>
          <a:lstStyle/>
          <a:p>
            <a:endParaRPr lang="en-US"/>
          </a:p>
        </p:txBody>
      </p:sp>
      <p:pic>
        <p:nvPicPr>
          <p:cNvPr id="31753" name="Picture 73" descr="temple-300-900-16-9"/>
          <p:cNvPicPr>
            <a:picLocks noChangeAspect="1" noChangeArrowheads="1"/>
          </p:cNvPicPr>
          <p:nvPr/>
        </p:nvPicPr>
        <p:blipFill>
          <a:blip r:embed="rId3" cstate="print"/>
          <a:srcRect/>
          <a:stretch>
            <a:fillRect/>
          </a:stretch>
        </p:blipFill>
        <p:spPr bwMode="auto">
          <a:xfrm>
            <a:off x="6858000" y="4348163"/>
            <a:ext cx="1974850" cy="1362075"/>
          </a:xfrm>
          <a:prstGeom prst="rect">
            <a:avLst/>
          </a:prstGeom>
          <a:noFill/>
          <a:ln w="9525">
            <a:noFill/>
            <a:miter lim="800000"/>
            <a:headEnd/>
            <a:tailEnd/>
          </a:ln>
        </p:spPr>
      </p:pic>
      <p:sp>
        <p:nvSpPr>
          <p:cNvPr id="31755" name="Line 103"/>
          <p:cNvSpPr>
            <a:spLocks noChangeShapeType="1"/>
          </p:cNvSpPr>
          <p:nvPr/>
        </p:nvSpPr>
        <p:spPr bwMode="auto">
          <a:xfrm>
            <a:off x="5411788" y="2286000"/>
            <a:ext cx="423862" cy="0"/>
          </a:xfrm>
          <a:prstGeom prst="line">
            <a:avLst/>
          </a:prstGeom>
          <a:noFill/>
          <a:ln w="9525">
            <a:solidFill>
              <a:schemeClr val="tx1"/>
            </a:solidFill>
            <a:round/>
            <a:headEnd/>
            <a:tailEnd type="triangle" w="med" len="med"/>
          </a:ln>
        </p:spPr>
        <p:txBody>
          <a:bodyPr/>
          <a:lstStyle/>
          <a:p>
            <a:endParaRPr lang="en-US"/>
          </a:p>
        </p:txBody>
      </p:sp>
      <p:sp>
        <p:nvSpPr>
          <p:cNvPr id="31756" name="Line 119"/>
          <p:cNvSpPr>
            <a:spLocks noChangeShapeType="1"/>
          </p:cNvSpPr>
          <p:nvPr/>
        </p:nvSpPr>
        <p:spPr bwMode="auto">
          <a:xfrm>
            <a:off x="3244850" y="5029200"/>
            <a:ext cx="385763" cy="1588"/>
          </a:xfrm>
          <a:prstGeom prst="line">
            <a:avLst/>
          </a:prstGeom>
          <a:noFill/>
          <a:ln w="9525">
            <a:solidFill>
              <a:schemeClr val="tx1"/>
            </a:solidFill>
            <a:round/>
            <a:headEnd/>
            <a:tailEnd type="triangle" w="med" len="med"/>
          </a:ln>
        </p:spPr>
        <p:txBody>
          <a:bodyPr wrap="none" anchor="ctr"/>
          <a:lstStyle/>
          <a:p>
            <a:endParaRPr lang="en-US"/>
          </a:p>
        </p:txBody>
      </p:sp>
      <p:grpSp>
        <p:nvGrpSpPr>
          <p:cNvPr id="3" name="Group 126"/>
          <p:cNvGrpSpPr>
            <a:grpSpLocks/>
          </p:cNvGrpSpPr>
          <p:nvPr/>
        </p:nvGrpSpPr>
        <p:grpSpPr bwMode="auto">
          <a:xfrm>
            <a:off x="3944938" y="3886200"/>
            <a:ext cx="1920875" cy="2286000"/>
            <a:chOff x="3262" y="2448"/>
            <a:chExt cx="1094" cy="1383"/>
          </a:xfrm>
        </p:grpSpPr>
        <p:sp>
          <p:nvSpPr>
            <p:cNvPr id="31778" name="Rectangle 113"/>
            <p:cNvSpPr>
              <a:spLocks noChangeArrowheads="1"/>
            </p:cNvSpPr>
            <p:nvPr/>
          </p:nvSpPr>
          <p:spPr bwMode="auto">
            <a:xfrm>
              <a:off x="3438" y="2448"/>
              <a:ext cx="36" cy="1383"/>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31779" name="Rectangle 114"/>
            <p:cNvSpPr>
              <a:spLocks noChangeArrowheads="1"/>
            </p:cNvSpPr>
            <p:nvPr/>
          </p:nvSpPr>
          <p:spPr bwMode="auto">
            <a:xfrm>
              <a:off x="3650" y="2448"/>
              <a:ext cx="36" cy="1383"/>
            </a:xfrm>
            <a:prstGeom prst="rect">
              <a:avLst/>
            </a:prstGeom>
            <a:solidFill>
              <a:srgbClr val="FF0000"/>
            </a:solidFill>
            <a:ln w="9525">
              <a:solidFill>
                <a:srgbClr val="C0C0C0"/>
              </a:solidFill>
              <a:miter lim="800000"/>
              <a:headEnd/>
              <a:tailEnd/>
            </a:ln>
          </p:spPr>
          <p:txBody>
            <a:bodyPr wrap="none" anchor="ctr"/>
            <a:lstStyle/>
            <a:p>
              <a:endParaRPr lang="en-US"/>
            </a:p>
          </p:txBody>
        </p:sp>
        <p:sp>
          <p:nvSpPr>
            <p:cNvPr id="31780" name="Rectangle 115"/>
            <p:cNvSpPr>
              <a:spLocks noChangeArrowheads="1"/>
            </p:cNvSpPr>
            <p:nvPr/>
          </p:nvSpPr>
          <p:spPr bwMode="auto">
            <a:xfrm>
              <a:off x="3933" y="2448"/>
              <a:ext cx="35" cy="1383"/>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31781" name="Rectangle 116"/>
            <p:cNvSpPr>
              <a:spLocks noChangeArrowheads="1"/>
            </p:cNvSpPr>
            <p:nvPr/>
          </p:nvSpPr>
          <p:spPr bwMode="auto">
            <a:xfrm>
              <a:off x="4074" y="2448"/>
              <a:ext cx="35" cy="1383"/>
            </a:xfrm>
            <a:prstGeom prst="rect">
              <a:avLst/>
            </a:prstGeom>
            <a:solidFill>
              <a:srgbClr val="FF9900"/>
            </a:solidFill>
            <a:ln w="9525">
              <a:solidFill>
                <a:srgbClr val="C0C0C0"/>
              </a:solidFill>
              <a:miter lim="800000"/>
              <a:headEnd/>
              <a:tailEnd/>
            </a:ln>
          </p:spPr>
          <p:txBody>
            <a:bodyPr wrap="none" anchor="ctr"/>
            <a:lstStyle/>
            <a:p>
              <a:endParaRPr lang="en-US"/>
            </a:p>
          </p:txBody>
        </p:sp>
        <p:sp>
          <p:nvSpPr>
            <p:cNvPr id="31782" name="Rectangle 117"/>
            <p:cNvSpPr>
              <a:spLocks noChangeArrowheads="1"/>
            </p:cNvSpPr>
            <p:nvPr/>
          </p:nvSpPr>
          <p:spPr bwMode="auto">
            <a:xfrm>
              <a:off x="4250" y="2448"/>
              <a:ext cx="36" cy="1383"/>
            </a:xfrm>
            <a:prstGeom prst="rect">
              <a:avLst/>
            </a:prstGeom>
            <a:solidFill>
              <a:srgbClr val="FFFF00"/>
            </a:solidFill>
            <a:ln w="9525">
              <a:solidFill>
                <a:srgbClr val="C0C0C0"/>
              </a:solidFill>
              <a:miter lim="800000"/>
              <a:headEnd/>
              <a:tailEnd/>
            </a:ln>
          </p:spPr>
          <p:txBody>
            <a:bodyPr wrap="none" anchor="ctr"/>
            <a:lstStyle/>
            <a:p>
              <a:endParaRPr lang="en-US"/>
            </a:p>
          </p:txBody>
        </p:sp>
        <p:sp>
          <p:nvSpPr>
            <p:cNvPr id="31783" name="Rectangle 121"/>
            <p:cNvSpPr>
              <a:spLocks noChangeArrowheads="1"/>
            </p:cNvSpPr>
            <p:nvPr/>
          </p:nvSpPr>
          <p:spPr bwMode="auto">
            <a:xfrm>
              <a:off x="3262" y="2448"/>
              <a:ext cx="1094" cy="1383"/>
            </a:xfrm>
            <a:prstGeom prst="rect">
              <a:avLst/>
            </a:prstGeom>
            <a:noFill/>
            <a:ln w="25400">
              <a:solidFill>
                <a:schemeClr val="tx1"/>
              </a:solidFill>
              <a:miter lim="800000"/>
              <a:headEnd/>
              <a:tailEnd/>
            </a:ln>
          </p:spPr>
          <p:txBody>
            <a:bodyPr wrap="none" anchor="ctr"/>
            <a:lstStyle/>
            <a:p>
              <a:endParaRPr lang="en-US"/>
            </a:p>
          </p:txBody>
        </p:sp>
      </p:grpSp>
      <p:grpSp>
        <p:nvGrpSpPr>
          <p:cNvPr id="4" name="Group 125"/>
          <p:cNvGrpSpPr>
            <a:grpSpLocks/>
          </p:cNvGrpSpPr>
          <p:nvPr/>
        </p:nvGrpSpPr>
        <p:grpSpPr bwMode="auto">
          <a:xfrm>
            <a:off x="914400" y="4575175"/>
            <a:ext cx="2017713" cy="908050"/>
            <a:chOff x="1778" y="2853"/>
            <a:chExt cx="1053" cy="572"/>
          </a:xfrm>
        </p:grpSpPr>
        <p:sp>
          <p:nvSpPr>
            <p:cNvPr id="31772" name="Rectangle 108"/>
            <p:cNvSpPr>
              <a:spLocks noChangeArrowheads="1"/>
            </p:cNvSpPr>
            <p:nvPr/>
          </p:nvSpPr>
          <p:spPr bwMode="auto">
            <a:xfrm>
              <a:off x="1948" y="2853"/>
              <a:ext cx="34" cy="572"/>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31773" name="Rectangle 109"/>
            <p:cNvSpPr>
              <a:spLocks noChangeArrowheads="1"/>
            </p:cNvSpPr>
            <p:nvPr/>
          </p:nvSpPr>
          <p:spPr bwMode="auto">
            <a:xfrm>
              <a:off x="2152" y="2853"/>
              <a:ext cx="34" cy="572"/>
            </a:xfrm>
            <a:prstGeom prst="rect">
              <a:avLst/>
            </a:prstGeom>
            <a:solidFill>
              <a:srgbClr val="FF0000"/>
            </a:solidFill>
            <a:ln w="9525">
              <a:solidFill>
                <a:srgbClr val="C0C0C0"/>
              </a:solidFill>
              <a:miter lim="800000"/>
              <a:headEnd/>
              <a:tailEnd/>
            </a:ln>
          </p:spPr>
          <p:txBody>
            <a:bodyPr wrap="none" anchor="ctr"/>
            <a:lstStyle/>
            <a:p>
              <a:endParaRPr lang="en-US"/>
            </a:p>
          </p:txBody>
        </p:sp>
        <p:sp>
          <p:nvSpPr>
            <p:cNvPr id="31774" name="Rectangle 110"/>
            <p:cNvSpPr>
              <a:spLocks noChangeArrowheads="1"/>
            </p:cNvSpPr>
            <p:nvPr/>
          </p:nvSpPr>
          <p:spPr bwMode="auto">
            <a:xfrm>
              <a:off x="2424" y="2853"/>
              <a:ext cx="33" cy="572"/>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31775" name="Rectangle 111"/>
            <p:cNvSpPr>
              <a:spLocks noChangeArrowheads="1"/>
            </p:cNvSpPr>
            <p:nvPr/>
          </p:nvSpPr>
          <p:spPr bwMode="auto">
            <a:xfrm>
              <a:off x="2559" y="2853"/>
              <a:ext cx="34" cy="572"/>
            </a:xfrm>
            <a:prstGeom prst="rect">
              <a:avLst/>
            </a:prstGeom>
            <a:solidFill>
              <a:srgbClr val="FF9900"/>
            </a:solidFill>
            <a:ln w="9525">
              <a:solidFill>
                <a:srgbClr val="C0C0C0"/>
              </a:solidFill>
              <a:miter lim="800000"/>
              <a:headEnd/>
              <a:tailEnd/>
            </a:ln>
          </p:spPr>
          <p:txBody>
            <a:bodyPr wrap="none" anchor="ctr"/>
            <a:lstStyle/>
            <a:p>
              <a:endParaRPr lang="en-US"/>
            </a:p>
          </p:txBody>
        </p:sp>
        <p:sp>
          <p:nvSpPr>
            <p:cNvPr id="31776" name="Rectangle 112"/>
            <p:cNvSpPr>
              <a:spLocks noChangeArrowheads="1"/>
            </p:cNvSpPr>
            <p:nvPr/>
          </p:nvSpPr>
          <p:spPr bwMode="auto">
            <a:xfrm>
              <a:off x="2729" y="2853"/>
              <a:ext cx="34" cy="572"/>
            </a:xfrm>
            <a:prstGeom prst="rect">
              <a:avLst/>
            </a:prstGeom>
            <a:solidFill>
              <a:srgbClr val="FFFF00"/>
            </a:solidFill>
            <a:ln w="9525">
              <a:solidFill>
                <a:srgbClr val="C0C0C0"/>
              </a:solidFill>
              <a:miter lim="800000"/>
              <a:headEnd/>
              <a:tailEnd/>
            </a:ln>
          </p:spPr>
          <p:txBody>
            <a:bodyPr wrap="none" anchor="ctr"/>
            <a:lstStyle/>
            <a:p>
              <a:endParaRPr lang="en-US"/>
            </a:p>
          </p:txBody>
        </p:sp>
        <p:sp>
          <p:nvSpPr>
            <p:cNvPr id="31777" name="Rectangle 122"/>
            <p:cNvSpPr>
              <a:spLocks noChangeArrowheads="1"/>
            </p:cNvSpPr>
            <p:nvPr/>
          </p:nvSpPr>
          <p:spPr bwMode="auto">
            <a:xfrm>
              <a:off x="1778" y="2853"/>
              <a:ext cx="1053" cy="572"/>
            </a:xfrm>
            <a:prstGeom prst="rect">
              <a:avLst/>
            </a:prstGeom>
            <a:noFill/>
            <a:ln w="25400">
              <a:solidFill>
                <a:schemeClr val="tx1"/>
              </a:solidFill>
              <a:miter lim="800000"/>
              <a:headEnd/>
              <a:tailEnd/>
            </a:ln>
          </p:spPr>
          <p:txBody>
            <a:bodyPr wrap="none" anchor="ctr"/>
            <a:lstStyle/>
            <a:p>
              <a:endParaRPr lang="en-US"/>
            </a:p>
          </p:txBody>
        </p:sp>
      </p:grpSp>
      <p:grpSp>
        <p:nvGrpSpPr>
          <p:cNvPr id="5" name="Group 124"/>
          <p:cNvGrpSpPr>
            <a:grpSpLocks/>
          </p:cNvGrpSpPr>
          <p:nvPr/>
        </p:nvGrpSpPr>
        <p:grpSpPr bwMode="auto">
          <a:xfrm>
            <a:off x="6035675" y="1782763"/>
            <a:ext cx="2193925" cy="923925"/>
            <a:chOff x="262" y="2845"/>
            <a:chExt cx="1099" cy="582"/>
          </a:xfrm>
        </p:grpSpPr>
        <p:sp>
          <p:nvSpPr>
            <p:cNvPr id="31766" name="Rectangle 104"/>
            <p:cNvSpPr>
              <a:spLocks noChangeArrowheads="1"/>
            </p:cNvSpPr>
            <p:nvPr/>
          </p:nvSpPr>
          <p:spPr bwMode="auto">
            <a:xfrm>
              <a:off x="583" y="2851"/>
              <a:ext cx="210" cy="576"/>
            </a:xfrm>
            <a:prstGeom prst="rect">
              <a:avLst/>
            </a:prstGeom>
            <a:solidFill>
              <a:srgbClr val="FF0000"/>
            </a:solidFill>
            <a:ln w="9525">
              <a:solidFill>
                <a:srgbClr val="C0C0C0"/>
              </a:solidFill>
              <a:miter lim="800000"/>
              <a:headEnd/>
              <a:tailEnd/>
            </a:ln>
          </p:spPr>
          <p:txBody>
            <a:bodyPr wrap="none" anchor="ctr"/>
            <a:lstStyle/>
            <a:p>
              <a:endParaRPr lang="en-US"/>
            </a:p>
          </p:txBody>
        </p:sp>
        <p:sp>
          <p:nvSpPr>
            <p:cNvPr id="31767" name="Rectangle 105"/>
            <p:cNvSpPr>
              <a:spLocks noChangeArrowheads="1"/>
            </p:cNvSpPr>
            <p:nvPr/>
          </p:nvSpPr>
          <p:spPr bwMode="auto">
            <a:xfrm>
              <a:off x="796" y="2851"/>
              <a:ext cx="256" cy="576"/>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31768" name="Rectangle 106"/>
            <p:cNvSpPr>
              <a:spLocks noChangeArrowheads="1"/>
            </p:cNvSpPr>
            <p:nvPr/>
          </p:nvSpPr>
          <p:spPr bwMode="auto">
            <a:xfrm>
              <a:off x="1055" y="2845"/>
              <a:ext cx="151" cy="582"/>
            </a:xfrm>
            <a:prstGeom prst="rect">
              <a:avLst/>
            </a:prstGeom>
            <a:solidFill>
              <a:srgbClr val="FF9900"/>
            </a:solidFill>
            <a:ln w="9525">
              <a:solidFill>
                <a:srgbClr val="C0C0C0"/>
              </a:solidFill>
              <a:miter lim="800000"/>
              <a:headEnd/>
              <a:tailEnd/>
            </a:ln>
          </p:spPr>
          <p:txBody>
            <a:bodyPr wrap="none" anchor="ctr"/>
            <a:lstStyle/>
            <a:p>
              <a:endParaRPr lang="en-US"/>
            </a:p>
          </p:txBody>
        </p:sp>
        <p:sp>
          <p:nvSpPr>
            <p:cNvPr id="31769" name="Rectangle 107"/>
            <p:cNvSpPr>
              <a:spLocks noChangeArrowheads="1"/>
            </p:cNvSpPr>
            <p:nvPr/>
          </p:nvSpPr>
          <p:spPr bwMode="auto">
            <a:xfrm>
              <a:off x="1210" y="2851"/>
              <a:ext cx="151" cy="576"/>
            </a:xfrm>
            <a:prstGeom prst="rect">
              <a:avLst/>
            </a:prstGeom>
            <a:solidFill>
              <a:srgbClr val="FFFF00"/>
            </a:solidFill>
            <a:ln w="9525">
              <a:solidFill>
                <a:srgbClr val="C0C0C0"/>
              </a:solidFill>
              <a:miter lim="800000"/>
              <a:headEnd/>
              <a:tailEnd/>
            </a:ln>
          </p:spPr>
          <p:txBody>
            <a:bodyPr wrap="none" anchor="ctr"/>
            <a:lstStyle/>
            <a:p>
              <a:endParaRPr lang="en-US"/>
            </a:p>
          </p:txBody>
        </p:sp>
        <p:sp>
          <p:nvSpPr>
            <p:cNvPr id="31770" name="Rectangle 120"/>
            <p:cNvSpPr>
              <a:spLocks noChangeArrowheads="1"/>
            </p:cNvSpPr>
            <p:nvPr/>
          </p:nvSpPr>
          <p:spPr bwMode="auto">
            <a:xfrm>
              <a:off x="262" y="2851"/>
              <a:ext cx="321" cy="576"/>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31771" name="Rectangle 123"/>
            <p:cNvSpPr>
              <a:spLocks noChangeArrowheads="1"/>
            </p:cNvSpPr>
            <p:nvPr/>
          </p:nvSpPr>
          <p:spPr bwMode="auto">
            <a:xfrm>
              <a:off x="267" y="2851"/>
              <a:ext cx="1094" cy="572"/>
            </a:xfrm>
            <a:prstGeom prst="rect">
              <a:avLst/>
            </a:prstGeom>
            <a:noFill/>
            <a:ln w="25400">
              <a:solidFill>
                <a:schemeClr val="tx1"/>
              </a:solidFill>
              <a:miter lim="800000"/>
              <a:headEnd/>
              <a:tailEnd/>
            </a:ln>
          </p:spPr>
          <p:txBody>
            <a:bodyPr wrap="none" anchor="ctr"/>
            <a:lstStyle/>
            <a:p>
              <a:endParaRPr lang="en-US"/>
            </a:p>
          </p:txBody>
        </p:sp>
      </p:grpSp>
      <p:sp>
        <p:nvSpPr>
          <p:cNvPr id="31760" name="Line 127"/>
          <p:cNvSpPr>
            <a:spLocks noChangeShapeType="1"/>
          </p:cNvSpPr>
          <p:nvPr/>
        </p:nvSpPr>
        <p:spPr bwMode="auto">
          <a:xfrm>
            <a:off x="8412163" y="2332038"/>
            <a:ext cx="423862" cy="0"/>
          </a:xfrm>
          <a:prstGeom prst="line">
            <a:avLst/>
          </a:prstGeom>
          <a:noFill/>
          <a:ln w="9525">
            <a:solidFill>
              <a:schemeClr val="tx1"/>
            </a:solidFill>
            <a:round/>
            <a:headEnd/>
            <a:tailEnd type="triangle" w="med" len="med"/>
          </a:ln>
        </p:spPr>
        <p:txBody>
          <a:bodyPr/>
          <a:lstStyle/>
          <a:p>
            <a:endParaRPr lang="en-US"/>
          </a:p>
        </p:txBody>
      </p:sp>
      <p:sp>
        <p:nvSpPr>
          <p:cNvPr id="31761" name="Line 128"/>
          <p:cNvSpPr>
            <a:spLocks noChangeShapeType="1"/>
          </p:cNvSpPr>
          <p:nvPr/>
        </p:nvSpPr>
        <p:spPr bwMode="auto">
          <a:xfrm>
            <a:off x="274638" y="5029200"/>
            <a:ext cx="423862" cy="0"/>
          </a:xfrm>
          <a:prstGeom prst="line">
            <a:avLst/>
          </a:prstGeom>
          <a:noFill/>
          <a:ln w="9525">
            <a:solidFill>
              <a:schemeClr val="tx1"/>
            </a:solidFill>
            <a:round/>
            <a:headEnd/>
            <a:tailEnd type="triangle" w="med" len="med"/>
          </a:ln>
        </p:spPr>
        <p:txBody>
          <a:bodyPr/>
          <a:lstStyle/>
          <a:p>
            <a:endParaRPr lang="en-US"/>
          </a:p>
        </p:txBody>
      </p:sp>
      <p:sp>
        <p:nvSpPr>
          <p:cNvPr id="31762" name="Text Box 129"/>
          <p:cNvSpPr txBox="1">
            <a:spLocks noChangeArrowheads="1"/>
          </p:cNvSpPr>
          <p:nvPr/>
        </p:nvSpPr>
        <p:spPr bwMode="auto">
          <a:xfrm>
            <a:off x="3017838" y="2879725"/>
            <a:ext cx="2376487" cy="641350"/>
          </a:xfrm>
          <a:prstGeom prst="rect">
            <a:avLst/>
          </a:prstGeom>
          <a:noFill/>
          <a:ln w="9525">
            <a:noFill/>
            <a:miter lim="800000"/>
            <a:headEnd/>
            <a:tailEnd/>
          </a:ln>
        </p:spPr>
        <p:txBody>
          <a:bodyPr>
            <a:spAutoFit/>
          </a:bodyPr>
          <a:lstStyle/>
          <a:p>
            <a:pPr algn="ctr">
              <a:spcBef>
                <a:spcPct val="50000"/>
              </a:spcBef>
            </a:pPr>
            <a:r>
              <a:rPr lang="en-US">
                <a:latin typeface="+mn-lt"/>
              </a:rPr>
              <a:t>Assemble rows into reduced matrix</a:t>
            </a:r>
          </a:p>
        </p:txBody>
      </p:sp>
      <p:sp>
        <p:nvSpPr>
          <p:cNvPr id="31763" name="Text Box 130"/>
          <p:cNvSpPr txBox="1">
            <a:spLocks noChangeArrowheads="1"/>
          </p:cNvSpPr>
          <p:nvPr/>
        </p:nvSpPr>
        <p:spPr bwMode="auto">
          <a:xfrm>
            <a:off x="5943600" y="2879725"/>
            <a:ext cx="2376488" cy="641350"/>
          </a:xfrm>
          <a:prstGeom prst="rect">
            <a:avLst/>
          </a:prstGeom>
          <a:noFill/>
          <a:ln w="9525">
            <a:noFill/>
            <a:miter lim="800000"/>
            <a:headEnd/>
            <a:tailEnd/>
          </a:ln>
        </p:spPr>
        <p:txBody>
          <a:bodyPr>
            <a:spAutoFit/>
          </a:bodyPr>
          <a:lstStyle/>
          <a:p>
            <a:pPr algn="ctr">
              <a:spcBef>
                <a:spcPct val="50000"/>
              </a:spcBef>
            </a:pPr>
            <a:r>
              <a:rPr lang="en-US">
                <a:latin typeface="+mn-lt"/>
              </a:rPr>
              <a:t>Cluster reduced columns</a:t>
            </a:r>
          </a:p>
        </p:txBody>
      </p:sp>
      <p:sp>
        <p:nvSpPr>
          <p:cNvPr id="31764" name="Text Box 131"/>
          <p:cNvSpPr txBox="1">
            <a:spLocks noChangeArrowheads="1"/>
          </p:cNvSpPr>
          <p:nvPr/>
        </p:nvSpPr>
        <p:spPr bwMode="auto">
          <a:xfrm>
            <a:off x="822325" y="5622925"/>
            <a:ext cx="2376488" cy="641350"/>
          </a:xfrm>
          <a:prstGeom prst="rect">
            <a:avLst/>
          </a:prstGeom>
          <a:noFill/>
          <a:ln w="9525">
            <a:noFill/>
            <a:miter lim="800000"/>
            <a:headEnd/>
            <a:tailEnd/>
          </a:ln>
        </p:spPr>
        <p:txBody>
          <a:bodyPr>
            <a:spAutoFit/>
          </a:bodyPr>
          <a:lstStyle/>
          <a:p>
            <a:pPr algn="ctr">
              <a:spcBef>
                <a:spcPct val="50000"/>
              </a:spcBef>
            </a:pPr>
            <a:r>
              <a:rPr lang="en-US">
                <a:latin typeface="+mn-lt"/>
              </a:rPr>
              <a:t>Choose representatives</a:t>
            </a:r>
          </a:p>
        </p:txBody>
      </p:sp>
      <p:sp>
        <p:nvSpPr>
          <p:cNvPr id="31765" name="Text Box 132"/>
          <p:cNvSpPr txBox="1">
            <a:spLocks noChangeArrowheads="1"/>
          </p:cNvSpPr>
          <p:nvPr/>
        </p:nvSpPr>
        <p:spPr bwMode="auto">
          <a:xfrm>
            <a:off x="3657600" y="6216650"/>
            <a:ext cx="2376488" cy="641350"/>
          </a:xfrm>
          <a:prstGeom prst="rect">
            <a:avLst/>
          </a:prstGeom>
          <a:noFill/>
          <a:ln w="9525">
            <a:noFill/>
            <a:miter lim="800000"/>
            <a:headEnd/>
            <a:tailEnd/>
          </a:ln>
        </p:spPr>
        <p:txBody>
          <a:bodyPr>
            <a:spAutoFit/>
          </a:bodyPr>
          <a:lstStyle/>
          <a:p>
            <a:pPr algn="ctr">
              <a:spcBef>
                <a:spcPct val="50000"/>
              </a:spcBef>
            </a:pPr>
            <a:r>
              <a:rPr lang="en-US">
                <a:latin typeface="+mn-lt"/>
              </a:rPr>
              <a:t>Compute columns (GPU)</a:t>
            </a:r>
          </a:p>
        </p:txBody>
      </p:sp>
      <p:grpSp>
        <p:nvGrpSpPr>
          <p:cNvPr id="6" name="Group 54"/>
          <p:cNvGrpSpPr>
            <a:grpSpLocks/>
          </p:cNvGrpSpPr>
          <p:nvPr/>
        </p:nvGrpSpPr>
        <p:grpSpPr bwMode="auto">
          <a:xfrm>
            <a:off x="3016250" y="1782763"/>
            <a:ext cx="2195513" cy="901700"/>
            <a:chOff x="3456" y="1707"/>
            <a:chExt cx="1383" cy="568"/>
          </a:xfrm>
        </p:grpSpPr>
        <p:sp>
          <p:nvSpPr>
            <p:cNvPr id="31799" name="Rectangle 223"/>
            <p:cNvSpPr>
              <a:spLocks noChangeArrowheads="1"/>
            </p:cNvSpPr>
            <p:nvPr/>
          </p:nvSpPr>
          <p:spPr bwMode="auto">
            <a:xfrm>
              <a:off x="3456" y="1707"/>
              <a:ext cx="1382" cy="116"/>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31800" name="Rectangle 268"/>
            <p:cNvSpPr>
              <a:spLocks noChangeArrowheads="1"/>
            </p:cNvSpPr>
            <p:nvPr/>
          </p:nvSpPr>
          <p:spPr bwMode="auto">
            <a:xfrm>
              <a:off x="3456" y="1815"/>
              <a:ext cx="1382" cy="123"/>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31801" name="Rectangle 269"/>
            <p:cNvSpPr>
              <a:spLocks noChangeArrowheads="1"/>
            </p:cNvSpPr>
            <p:nvPr/>
          </p:nvSpPr>
          <p:spPr bwMode="auto">
            <a:xfrm>
              <a:off x="3456" y="1930"/>
              <a:ext cx="1382" cy="113"/>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31802" name="Rectangle 270"/>
            <p:cNvSpPr>
              <a:spLocks noChangeArrowheads="1"/>
            </p:cNvSpPr>
            <p:nvPr/>
          </p:nvSpPr>
          <p:spPr bwMode="auto">
            <a:xfrm>
              <a:off x="3456" y="2045"/>
              <a:ext cx="1382" cy="114"/>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31803" name="Rectangle 271"/>
            <p:cNvSpPr>
              <a:spLocks noChangeArrowheads="1"/>
            </p:cNvSpPr>
            <p:nvPr/>
          </p:nvSpPr>
          <p:spPr bwMode="auto">
            <a:xfrm>
              <a:off x="3456" y="2160"/>
              <a:ext cx="1382" cy="115"/>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31804" name="Rectangle 222"/>
            <p:cNvSpPr>
              <a:spLocks noChangeArrowheads="1"/>
            </p:cNvSpPr>
            <p:nvPr/>
          </p:nvSpPr>
          <p:spPr bwMode="auto">
            <a:xfrm>
              <a:off x="3456" y="1707"/>
              <a:ext cx="1383" cy="568"/>
            </a:xfrm>
            <a:prstGeom prst="rect">
              <a:avLst/>
            </a:prstGeom>
            <a:noFill/>
            <a:ln w="25400">
              <a:solidFill>
                <a:schemeClr val="tx1"/>
              </a:solidFill>
              <a:miter lim="800000"/>
              <a:headEnd/>
              <a:tailEnd/>
            </a:ln>
          </p:spPr>
          <p:txBody>
            <a:bodyPr wrap="none" anchor="ctr"/>
            <a:lstStyle/>
            <a:p>
              <a:endParaRPr lang="en-US"/>
            </a:p>
          </p:txBody>
        </p:sp>
      </p:grpSp>
      <p:sp>
        <p:nvSpPr>
          <p:cNvPr id="52" name="TextBox 51"/>
          <p:cNvSpPr txBox="1"/>
          <p:nvPr/>
        </p:nvSpPr>
        <p:spPr>
          <a:xfrm>
            <a:off x="143363" y="832568"/>
            <a:ext cx="776175" cy="369332"/>
          </a:xfrm>
          <a:prstGeom prst="rect">
            <a:avLst/>
          </a:prstGeom>
          <a:noFill/>
        </p:spPr>
        <p:txBody>
          <a:bodyPr wrap="none" rtlCol="0">
            <a:spAutoFit/>
          </a:bodyPr>
          <a:lstStyle/>
          <a:p>
            <a:r>
              <a:rPr lang="en-US" dirty="0" smtClean="0"/>
              <a:t>Lights</a:t>
            </a:r>
            <a:endParaRPr lang="en-US" dirty="0"/>
          </a:p>
        </p:txBody>
      </p:sp>
      <p:sp>
        <p:nvSpPr>
          <p:cNvPr id="53" name="TextBox 52"/>
          <p:cNvSpPr txBox="1"/>
          <p:nvPr/>
        </p:nvSpPr>
        <p:spPr>
          <a:xfrm rot="16200000">
            <a:off x="-256953" y="1320752"/>
            <a:ext cx="736099" cy="369332"/>
          </a:xfrm>
          <a:prstGeom prst="rect">
            <a:avLst/>
          </a:prstGeom>
          <a:noFill/>
        </p:spPr>
        <p:txBody>
          <a:bodyPr wrap="none" rtlCol="0">
            <a:spAutoFit/>
          </a:bodyPr>
          <a:lstStyle/>
          <a:p>
            <a:r>
              <a:rPr lang="en-US" dirty="0" smtClean="0"/>
              <a:t>Pixels</a:t>
            </a:r>
            <a:endParaRPr lang="en-US" dirty="0"/>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457200" y="1160463"/>
            <a:ext cx="5943600" cy="5011737"/>
          </a:xfrm>
        </p:spPr>
        <p:txBody>
          <a:bodyPr/>
          <a:lstStyle/>
          <a:p>
            <a:pPr eaLnBrk="1" hangingPunct="1"/>
            <a:r>
              <a:rPr lang="en-US" sz="2800" smtClean="0"/>
              <a:t>2.1m polygons</a:t>
            </a:r>
          </a:p>
          <a:p>
            <a:pPr eaLnBrk="1" hangingPunct="1"/>
            <a:r>
              <a:rPr lang="en-US" sz="2800" smtClean="0"/>
              <a:t>Mostly indirect &amp; sky illumination</a:t>
            </a:r>
          </a:p>
          <a:p>
            <a:pPr eaLnBrk="1" hangingPunct="1"/>
            <a:r>
              <a:rPr lang="en-US" sz="2800" smtClean="0"/>
              <a:t>Indirect shadows</a:t>
            </a:r>
          </a:p>
        </p:txBody>
      </p:sp>
      <p:sp>
        <p:nvSpPr>
          <p:cNvPr id="10" name="Slide Number Placeholder 9"/>
          <p:cNvSpPr>
            <a:spLocks noGrp="1"/>
          </p:cNvSpPr>
          <p:nvPr>
            <p:ph type="sldNum" sz="quarter" idx="11"/>
          </p:nvPr>
        </p:nvSpPr>
        <p:spPr/>
        <p:txBody>
          <a:bodyPr/>
          <a:lstStyle/>
          <a:p>
            <a:pPr>
              <a:defRPr/>
            </a:pPr>
            <a:fld id="{436069EF-2218-4AB1-8D37-562BB864C219}" type="slidenum">
              <a:rPr lang="en-US" smtClean="0"/>
              <a:pPr>
                <a:defRPr/>
              </a:pPr>
              <a:t>102</a:t>
            </a:fld>
            <a:endParaRPr lang="en-US" dirty="0"/>
          </a:p>
        </p:txBody>
      </p:sp>
      <p:sp>
        <p:nvSpPr>
          <p:cNvPr id="33794" name="Rectangle 2"/>
          <p:cNvSpPr>
            <a:spLocks noGrp="1" noChangeArrowheads="1"/>
          </p:cNvSpPr>
          <p:nvPr>
            <p:ph type="title"/>
          </p:nvPr>
        </p:nvSpPr>
        <p:spPr/>
        <p:txBody>
          <a:bodyPr/>
          <a:lstStyle/>
          <a:p>
            <a:pPr eaLnBrk="1" hangingPunct="1"/>
            <a:r>
              <a:rPr lang="en-US" dirty="0" smtClean="0"/>
              <a:t>Example: Temple</a:t>
            </a:r>
          </a:p>
        </p:txBody>
      </p:sp>
      <p:sp>
        <p:nvSpPr>
          <p:cNvPr id="33802" name="Text Box 7"/>
          <p:cNvSpPr txBox="1">
            <a:spLocks noChangeArrowheads="1"/>
          </p:cNvSpPr>
          <p:nvPr/>
        </p:nvSpPr>
        <p:spPr bwMode="auto">
          <a:xfrm>
            <a:off x="457200" y="5975132"/>
            <a:ext cx="3565525" cy="793750"/>
          </a:xfrm>
          <a:prstGeom prst="rect">
            <a:avLst/>
          </a:prstGeom>
          <a:noFill/>
          <a:ln w="9525" algn="ctr">
            <a:noFill/>
            <a:miter lim="800000"/>
            <a:headEnd/>
            <a:tailEnd/>
          </a:ln>
        </p:spPr>
        <p:txBody>
          <a:bodyPr>
            <a:spAutoFit/>
          </a:bodyPr>
          <a:lstStyle/>
          <a:p>
            <a:pPr algn="ctr" eaLnBrk="1" hangingPunct="1">
              <a:spcBef>
                <a:spcPct val="50000"/>
              </a:spcBef>
            </a:pPr>
            <a:r>
              <a:rPr lang="en-US" sz="2800" dirty="0">
                <a:solidFill>
                  <a:schemeClr val="tx2"/>
                </a:solidFill>
                <a:latin typeface="+mn-lt"/>
              </a:rPr>
              <a:t>Our result: 16.9 sec </a:t>
            </a:r>
            <a:r>
              <a:rPr lang="en-US" sz="2800" dirty="0" smtClean="0">
                <a:solidFill>
                  <a:schemeClr val="tx2"/>
                </a:solidFill>
                <a:latin typeface="+mn-lt"/>
              </a:rPr>
              <a:t/>
            </a:r>
            <a:br>
              <a:rPr lang="en-US" sz="2800" dirty="0" smtClean="0">
                <a:solidFill>
                  <a:schemeClr val="tx2"/>
                </a:solidFill>
                <a:latin typeface="+mn-lt"/>
              </a:rPr>
            </a:br>
            <a:r>
              <a:rPr lang="en-US" dirty="0" smtClean="0">
                <a:solidFill>
                  <a:schemeClr val="tx2"/>
                </a:solidFill>
                <a:latin typeface="+mn-lt"/>
              </a:rPr>
              <a:t>(</a:t>
            </a:r>
            <a:r>
              <a:rPr lang="en-US" dirty="0">
                <a:solidFill>
                  <a:schemeClr val="tx2"/>
                </a:solidFill>
                <a:latin typeface="+mn-lt"/>
              </a:rPr>
              <a:t>300 rows + 900 columns)</a:t>
            </a:r>
          </a:p>
        </p:txBody>
      </p:sp>
      <p:sp>
        <p:nvSpPr>
          <p:cNvPr id="33803" name="Text Box 7"/>
          <p:cNvSpPr txBox="1">
            <a:spLocks noChangeArrowheads="1"/>
          </p:cNvSpPr>
          <p:nvPr/>
        </p:nvSpPr>
        <p:spPr bwMode="auto">
          <a:xfrm>
            <a:off x="5121275" y="5989420"/>
            <a:ext cx="3382963" cy="793750"/>
          </a:xfrm>
          <a:prstGeom prst="rect">
            <a:avLst/>
          </a:prstGeom>
          <a:noFill/>
          <a:ln w="9525" algn="ctr">
            <a:noFill/>
            <a:miter lim="800000"/>
            <a:headEnd/>
            <a:tailEnd/>
          </a:ln>
        </p:spPr>
        <p:txBody>
          <a:bodyPr>
            <a:spAutoFit/>
          </a:bodyPr>
          <a:lstStyle/>
          <a:p>
            <a:pPr algn="ctr" eaLnBrk="1" hangingPunct="1">
              <a:spcBef>
                <a:spcPct val="50000"/>
              </a:spcBef>
            </a:pPr>
            <a:r>
              <a:rPr lang="en-US" sz="2800" dirty="0">
                <a:solidFill>
                  <a:schemeClr val="tx2"/>
                </a:solidFill>
                <a:latin typeface="+mn-lt"/>
              </a:rPr>
              <a:t>Reference: 20 min </a:t>
            </a:r>
            <a:r>
              <a:rPr lang="en-US" dirty="0">
                <a:solidFill>
                  <a:schemeClr val="tx2"/>
                </a:solidFill>
                <a:latin typeface="+mn-lt"/>
              </a:rPr>
              <a:t>(using all 100k lights)</a:t>
            </a:r>
          </a:p>
        </p:txBody>
      </p:sp>
      <p:pic>
        <p:nvPicPr>
          <p:cNvPr id="33805" name="Picture 4" descr="temple-300-900-16-9"/>
          <p:cNvPicPr>
            <a:picLocks noChangeAspect="1" noChangeArrowheads="1"/>
          </p:cNvPicPr>
          <p:nvPr/>
        </p:nvPicPr>
        <p:blipFill>
          <a:blip r:embed="rId3" cstate="print"/>
          <a:srcRect/>
          <a:stretch>
            <a:fillRect/>
          </a:stretch>
        </p:blipFill>
        <p:spPr bwMode="auto">
          <a:xfrm>
            <a:off x="457200" y="2971800"/>
            <a:ext cx="4022725" cy="3017838"/>
          </a:xfrm>
          <a:prstGeom prst="rect">
            <a:avLst/>
          </a:prstGeom>
          <a:noFill/>
          <a:ln w="9525">
            <a:noFill/>
            <a:miter lim="800000"/>
            <a:headEnd/>
            <a:tailEnd/>
          </a:ln>
        </p:spPr>
      </p:pic>
      <p:pic>
        <p:nvPicPr>
          <p:cNvPr id="33806" name="Picture 14" descr="temple-ref"/>
          <p:cNvPicPr>
            <a:picLocks noChangeAspect="1" noChangeArrowheads="1"/>
          </p:cNvPicPr>
          <p:nvPr/>
        </p:nvPicPr>
        <p:blipFill>
          <a:blip r:embed="rId4" cstate="print"/>
          <a:srcRect/>
          <a:stretch>
            <a:fillRect/>
          </a:stretch>
        </p:blipFill>
        <p:spPr bwMode="auto">
          <a:xfrm>
            <a:off x="4664075" y="2971800"/>
            <a:ext cx="4022725" cy="3017838"/>
          </a:xfrm>
          <a:prstGeom prst="rect">
            <a:avLst/>
          </a:prstGeom>
          <a:noFill/>
        </p:spPr>
      </p:pic>
      <p:pic>
        <p:nvPicPr>
          <p:cNvPr id="33807" name="Picture 15" descr="temple-diff"/>
          <p:cNvPicPr>
            <a:picLocks noChangeAspect="1" noChangeArrowheads="1"/>
          </p:cNvPicPr>
          <p:nvPr/>
        </p:nvPicPr>
        <p:blipFill>
          <a:blip r:embed="rId5" cstate="print"/>
          <a:srcRect/>
          <a:stretch>
            <a:fillRect/>
          </a:stretch>
        </p:blipFill>
        <p:spPr bwMode="auto">
          <a:xfrm>
            <a:off x="6218238" y="1050925"/>
            <a:ext cx="2436812" cy="1827213"/>
          </a:xfrm>
          <a:prstGeom prst="rect">
            <a:avLst/>
          </a:prstGeom>
          <a:noFill/>
          <a:ln w="12700">
            <a:solidFill>
              <a:schemeClr val="tx1"/>
            </a:solidFill>
            <a:miter lim="800000"/>
            <a:headEnd/>
            <a:tailEnd/>
          </a:ln>
        </p:spPr>
      </p:pic>
      <p:sp>
        <p:nvSpPr>
          <p:cNvPr id="33808" name="Text Box 16"/>
          <p:cNvSpPr txBox="1">
            <a:spLocks noChangeArrowheads="1"/>
          </p:cNvSpPr>
          <p:nvPr/>
        </p:nvSpPr>
        <p:spPr bwMode="auto">
          <a:xfrm>
            <a:off x="7954963" y="1050925"/>
            <a:ext cx="731837" cy="336550"/>
          </a:xfrm>
          <a:prstGeom prst="rect">
            <a:avLst/>
          </a:prstGeom>
          <a:noFill/>
          <a:ln w="9525">
            <a:noFill/>
            <a:miter lim="800000"/>
            <a:headEnd/>
            <a:tailEnd/>
          </a:ln>
          <a:effectLst/>
        </p:spPr>
        <p:txBody>
          <a:bodyPr>
            <a:spAutoFit/>
          </a:bodyPr>
          <a:lstStyle/>
          <a:p>
            <a:pPr>
              <a:spcBef>
                <a:spcPct val="50000"/>
              </a:spcBef>
            </a:pPr>
            <a:r>
              <a:rPr lang="en-US" sz="1600">
                <a:solidFill>
                  <a:schemeClr val="folHlink"/>
                </a:solidFill>
                <a:latin typeface="+mn-lt"/>
              </a:rPr>
              <a:t>5x diff</a:t>
            </a:r>
          </a:p>
        </p:txBody>
      </p:sp>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a:xfrm>
            <a:off x="428625" y="1087438"/>
            <a:ext cx="5607050" cy="1884362"/>
          </a:xfrm>
        </p:spPr>
        <p:txBody>
          <a:bodyPr/>
          <a:lstStyle/>
          <a:p>
            <a:pPr eaLnBrk="1" hangingPunct="1"/>
            <a:r>
              <a:rPr lang="en-US" sz="2400" smtClean="0"/>
              <a:t>388k polygons</a:t>
            </a:r>
          </a:p>
          <a:p>
            <a:pPr eaLnBrk="1" hangingPunct="1"/>
            <a:r>
              <a:rPr lang="en-US" sz="2400" smtClean="0"/>
              <a:t>Mostly indirect illumination</a:t>
            </a:r>
          </a:p>
          <a:p>
            <a:pPr eaLnBrk="1" hangingPunct="1"/>
            <a:r>
              <a:rPr lang="en-US" sz="2400" smtClean="0"/>
              <a:t>Glossy surfaces</a:t>
            </a:r>
          </a:p>
          <a:p>
            <a:pPr eaLnBrk="1" hangingPunct="1"/>
            <a:r>
              <a:rPr lang="en-US" sz="2400" smtClean="0"/>
              <a:t>Indirect shadows</a:t>
            </a:r>
          </a:p>
        </p:txBody>
      </p:sp>
      <p:sp>
        <p:nvSpPr>
          <p:cNvPr id="10" name="Slide Number Placeholder 9"/>
          <p:cNvSpPr>
            <a:spLocks noGrp="1"/>
          </p:cNvSpPr>
          <p:nvPr>
            <p:ph type="sldNum" sz="quarter" idx="11"/>
          </p:nvPr>
        </p:nvSpPr>
        <p:spPr/>
        <p:txBody>
          <a:bodyPr/>
          <a:lstStyle/>
          <a:p>
            <a:pPr>
              <a:defRPr/>
            </a:pPr>
            <a:fld id="{436069EF-2218-4AB1-8D37-562BB864C219}" type="slidenum">
              <a:rPr lang="en-US" smtClean="0"/>
              <a:pPr>
                <a:defRPr/>
              </a:pPr>
              <a:t>103</a:t>
            </a:fld>
            <a:endParaRPr lang="en-US" dirty="0"/>
          </a:p>
        </p:txBody>
      </p:sp>
      <p:sp>
        <p:nvSpPr>
          <p:cNvPr id="32770" name="Rectangle 2"/>
          <p:cNvSpPr>
            <a:spLocks noGrp="1" noChangeArrowheads="1"/>
          </p:cNvSpPr>
          <p:nvPr>
            <p:ph type="title"/>
          </p:nvPr>
        </p:nvSpPr>
        <p:spPr/>
        <p:txBody>
          <a:bodyPr/>
          <a:lstStyle/>
          <a:p>
            <a:pPr eaLnBrk="1" hangingPunct="1"/>
            <a:r>
              <a:rPr lang="en-US" dirty="0" smtClean="0"/>
              <a:t>Example: Kitchen</a:t>
            </a:r>
          </a:p>
        </p:txBody>
      </p:sp>
      <p:pic>
        <p:nvPicPr>
          <p:cNvPr id="32772" name="Picture 5" descr="kitchenh-432-864-13-5"/>
          <p:cNvPicPr>
            <a:picLocks noChangeAspect="1" noChangeArrowheads="1"/>
          </p:cNvPicPr>
          <p:nvPr/>
        </p:nvPicPr>
        <p:blipFill>
          <a:blip r:embed="rId3" cstate="print"/>
          <a:srcRect/>
          <a:stretch>
            <a:fillRect/>
          </a:stretch>
        </p:blipFill>
        <p:spPr bwMode="auto">
          <a:xfrm>
            <a:off x="457200" y="2971800"/>
            <a:ext cx="4022725" cy="3016250"/>
          </a:xfrm>
          <a:prstGeom prst="rect">
            <a:avLst/>
          </a:prstGeom>
          <a:noFill/>
          <a:ln w="9525">
            <a:noFill/>
            <a:miter lim="800000"/>
            <a:headEnd/>
            <a:tailEnd/>
          </a:ln>
        </p:spPr>
      </p:pic>
      <p:sp>
        <p:nvSpPr>
          <p:cNvPr id="32773" name="Text Box 7"/>
          <p:cNvSpPr txBox="1">
            <a:spLocks noChangeArrowheads="1"/>
          </p:cNvSpPr>
          <p:nvPr/>
        </p:nvSpPr>
        <p:spPr bwMode="auto">
          <a:xfrm>
            <a:off x="182563" y="5994717"/>
            <a:ext cx="4389437" cy="800219"/>
          </a:xfrm>
          <a:prstGeom prst="rect">
            <a:avLst/>
          </a:prstGeom>
          <a:noFill/>
          <a:ln w="9525" algn="ctr">
            <a:noFill/>
            <a:miter lim="800000"/>
            <a:headEnd/>
            <a:tailEnd/>
          </a:ln>
        </p:spPr>
        <p:txBody>
          <a:bodyPr>
            <a:spAutoFit/>
          </a:bodyPr>
          <a:lstStyle/>
          <a:p>
            <a:pPr algn="ctr" eaLnBrk="1" hangingPunct="1">
              <a:spcBef>
                <a:spcPct val="50000"/>
              </a:spcBef>
            </a:pPr>
            <a:r>
              <a:rPr lang="en-US" sz="2800" dirty="0" smtClean="0">
                <a:solidFill>
                  <a:schemeClr val="tx2"/>
                </a:solidFill>
                <a:latin typeface="+mn-lt"/>
              </a:rPr>
              <a:t>Our result: </a:t>
            </a:r>
            <a:r>
              <a:rPr lang="en-US" sz="2800" dirty="0">
                <a:solidFill>
                  <a:schemeClr val="tx2"/>
                </a:solidFill>
                <a:latin typeface="+mn-lt"/>
              </a:rPr>
              <a:t>13.5 sec       </a:t>
            </a:r>
            <a:r>
              <a:rPr lang="en-US" sz="2800" dirty="0" smtClean="0">
                <a:solidFill>
                  <a:schemeClr val="tx2"/>
                </a:solidFill>
                <a:latin typeface="+mn-lt"/>
              </a:rPr>
              <a:t/>
            </a:r>
            <a:br>
              <a:rPr lang="en-US" sz="2800" dirty="0" smtClean="0">
                <a:solidFill>
                  <a:schemeClr val="tx2"/>
                </a:solidFill>
                <a:latin typeface="+mn-lt"/>
              </a:rPr>
            </a:br>
            <a:r>
              <a:rPr lang="en-US" dirty="0" smtClean="0">
                <a:solidFill>
                  <a:schemeClr val="tx2"/>
                </a:solidFill>
                <a:latin typeface="+mn-lt"/>
              </a:rPr>
              <a:t>(</a:t>
            </a:r>
            <a:r>
              <a:rPr lang="en-US" dirty="0">
                <a:solidFill>
                  <a:schemeClr val="tx2"/>
                </a:solidFill>
                <a:latin typeface="+mn-lt"/>
              </a:rPr>
              <a:t>432 rows + 864 columns)</a:t>
            </a:r>
          </a:p>
        </p:txBody>
      </p:sp>
      <p:pic>
        <p:nvPicPr>
          <p:cNvPr id="32775" name="Picture 6" descr="kitchenh-ref"/>
          <p:cNvPicPr>
            <a:picLocks noChangeAspect="1" noChangeArrowheads="1"/>
          </p:cNvPicPr>
          <p:nvPr/>
        </p:nvPicPr>
        <p:blipFill>
          <a:blip r:embed="rId4" cstate="print"/>
          <a:srcRect/>
          <a:stretch>
            <a:fillRect/>
          </a:stretch>
        </p:blipFill>
        <p:spPr bwMode="auto">
          <a:xfrm>
            <a:off x="4664075" y="2971800"/>
            <a:ext cx="4022725" cy="3019425"/>
          </a:xfrm>
          <a:prstGeom prst="rect">
            <a:avLst/>
          </a:prstGeom>
          <a:noFill/>
          <a:ln w="9525">
            <a:noFill/>
            <a:miter lim="800000"/>
            <a:headEnd/>
            <a:tailEnd/>
          </a:ln>
        </p:spPr>
      </p:pic>
      <p:sp>
        <p:nvSpPr>
          <p:cNvPr id="32776" name="Text Box 7"/>
          <p:cNvSpPr txBox="1">
            <a:spLocks noChangeArrowheads="1"/>
          </p:cNvSpPr>
          <p:nvPr/>
        </p:nvSpPr>
        <p:spPr bwMode="auto">
          <a:xfrm>
            <a:off x="4572000" y="5997674"/>
            <a:ext cx="4389438" cy="793750"/>
          </a:xfrm>
          <a:prstGeom prst="rect">
            <a:avLst/>
          </a:prstGeom>
          <a:noFill/>
          <a:ln w="9525" algn="ctr">
            <a:noFill/>
            <a:miter lim="800000"/>
            <a:headEnd/>
            <a:tailEnd/>
          </a:ln>
        </p:spPr>
        <p:txBody>
          <a:bodyPr>
            <a:spAutoFit/>
          </a:bodyPr>
          <a:lstStyle/>
          <a:p>
            <a:pPr algn="ctr" eaLnBrk="1" hangingPunct="1">
              <a:spcBef>
                <a:spcPct val="50000"/>
              </a:spcBef>
            </a:pPr>
            <a:r>
              <a:rPr lang="en-US" sz="2800" dirty="0">
                <a:solidFill>
                  <a:schemeClr val="tx2"/>
                </a:solidFill>
                <a:latin typeface="+mn-lt"/>
              </a:rPr>
              <a:t>Reference: 13 min       </a:t>
            </a:r>
            <a:r>
              <a:rPr lang="en-US" sz="2800" dirty="0" smtClean="0">
                <a:solidFill>
                  <a:schemeClr val="tx2"/>
                </a:solidFill>
                <a:latin typeface="+mn-lt"/>
              </a:rPr>
              <a:t/>
            </a:r>
            <a:br>
              <a:rPr lang="en-US" sz="2800" dirty="0" smtClean="0">
                <a:solidFill>
                  <a:schemeClr val="tx2"/>
                </a:solidFill>
                <a:latin typeface="+mn-lt"/>
              </a:rPr>
            </a:br>
            <a:r>
              <a:rPr lang="en-US" dirty="0" smtClean="0">
                <a:solidFill>
                  <a:schemeClr val="tx2"/>
                </a:solidFill>
                <a:latin typeface="+mn-lt"/>
              </a:rPr>
              <a:t>(</a:t>
            </a:r>
            <a:r>
              <a:rPr lang="en-US" dirty="0">
                <a:solidFill>
                  <a:schemeClr val="tx2"/>
                </a:solidFill>
                <a:latin typeface="+mn-lt"/>
              </a:rPr>
              <a:t>using all 100k lights)</a:t>
            </a:r>
          </a:p>
        </p:txBody>
      </p:sp>
      <p:pic>
        <p:nvPicPr>
          <p:cNvPr id="32778" name="Picture 10" descr="kdiff2"/>
          <p:cNvPicPr>
            <a:picLocks noChangeAspect="1" noChangeArrowheads="1"/>
          </p:cNvPicPr>
          <p:nvPr/>
        </p:nvPicPr>
        <p:blipFill>
          <a:blip r:embed="rId5" cstate="print"/>
          <a:srcRect/>
          <a:stretch>
            <a:fillRect/>
          </a:stretch>
        </p:blipFill>
        <p:spPr bwMode="auto">
          <a:xfrm>
            <a:off x="6218238" y="1050925"/>
            <a:ext cx="2470150" cy="1854200"/>
          </a:xfrm>
          <a:prstGeom prst="rect">
            <a:avLst/>
          </a:prstGeom>
          <a:noFill/>
          <a:ln w="12700">
            <a:solidFill>
              <a:schemeClr val="tx1"/>
            </a:solidFill>
            <a:miter lim="800000"/>
            <a:headEnd/>
            <a:tailEnd/>
          </a:ln>
        </p:spPr>
      </p:pic>
      <p:sp>
        <p:nvSpPr>
          <p:cNvPr id="32779" name="Text Box 11"/>
          <p:cNvSpPr txBox="1">
            <a:spLocks noChangeArrowheads="1"/>
          </p:cNvSpPr>
          <p:nvPr/>
        </p:nvSpPr>
        <p:spPr bwMode="auto">
          <a:xfrm>
            <a:off x="7954963" y="1050925"/>
            <a:ext cx="731837" cy="336550"/>
          </a:xfrm>
          <a:prstGeom prst="rect">
            <a:avLst/>
          </a:prstGeom>
          <a:noFill/>
          <a:ln w="9525">
            <a:noFill/>
            <a:miter lim="800000"/>
            <a:headEnd/>
            <a:tailEnd/>
          </a:ln>
          <a:effectLst/>
        </p:spPr>
        <p:txBody>
          <a:bodyPr>
            <a:spAutoFit/>
          </a:bodyPr>
          <a:lstStyle/>
          <a:p>
            <a:pPr>
              <a:spcBef>
                <a:spcPct val="50000"/>
              </a:spcBef>
            </a:pPr>
            <a:r>
              <a:rPr lang="en-US" sz="1600" dirty="0">
                <a:solidFill>
                  <a:schemeClr val="folHlink"/>
                </a:solidFill>
                <a:latin typeface="+mn-lt"/>
              </a:rPr>
              <a:t>5x diff</a:t>
            </a:r>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457200" y="960438"/>
            <a:ext cx="4479925" cy="2012950"/>
          </a:xfrm>
        </p:spPr>
        <p:txBody>
          <a:bodyPr/>
          <a:lstStyle/>
          <a:p>
            <a:pPr eaLnBrk="1" hangingPunct="1">
              <a:lnSpc>
                <a:spcPct val="90000"/>
              </a:lnSpc>
            </a:pPr>
            <a:r>
              <a:rPr lang="en-US" sz="2800" smtClean="0"/>
              <a:t>869k polygons</a:t>
            </a:r>
          </a:p>
          <a:p>
            <a:pPr eaLnBrk="1" hangingPunct="1">
              <a:lnSpc>
                <a:spcPct val="90000"/>
              </a:lnSpc>
            </a:pPr>
            <a:r>
              <a:rPr lang="en-US" sz="2800" smtClean="0"/>
              <a:t>Incoherent geometry</a:t>
            </a:r>
          </a:p>
          <a:p>
            <a:pPr eaLnBrk="1" hangingPunct="1">
              <a:lnSpc>
                <a:spcPct val="90000"/>
              </a:lnSpc>
            </a:pPr>
            <a:r>
              <a:rPr lang="en-US" sz="2800" smtClean="0"/>
              <a:t>High-frequency lighting</a:t>
            </a:r>
          </a:p>
          <a:p>
            <a:pPr eaLnBrk="1" hangingPunct="1">
              <a:lnSpc>
                <a:spcPct val="90000"/>
              </a:lnSpc>
            </a:pPr>
            <a:r>
              <a:rPr lang="en-US" sz="2800" smtClean="0"/>
              <a:t>Kajiya-Kay hair shader</a:t>
            </a:r>
          </a:p>
        </p:txBody>
      </p:sp>
      <p:sp>
        <p:nvSpPr>
          <p:cNvPr id="10" name="Slide Number Placeholder 9"/>
          <p:cNvSpPr>
            <a:spLocks noGrp="1"/>
          </p:cNvSpPr>
          <p:nvPr>
            <p:ph type="sldNum" sz="quarter" idx="11"/>
          </p:nvPr>
        </p:nvSpPr>
        <p:spPr/>
        <p:txBody>
          <a:bodyPr/>
          <a:lstStyle/>
          <a:p>
            <a:pPr>
              <a:defRPr/>
            </a:pPr>
            <a:fld id="{436069EF-2218-4AB1-8D37-562BB864C219}" type="slidenum">
              <a:rPr lang="en-US" smtClean="0"/>
              <a:pPr>
                <a:defRPr/>
              </a:pPr>
              <a:t>104</a:t>
            </a:fld>
            <a:endParaRPr lang="en-US" dirty="0"/>
          </a:p>
        </p:txBody>
      </p:sp>
      <p:sp>
        <p:nvSpPr>
          <p:cNvPr id="35842" name="Rectangle 2"/>
          <p:cNvSpPr>
            <a:spLocks noGrp="1" noChangeArrowheads="1"/>
          </p:cNvSpPr>
          <p:nvPr>
            <p:ph type="title"/>
          </p:nvPr>
        </p:nvSpPr>
        <p:spPr/>
        <p:txBody>
          <a:bodyPr/>
          <a:lstStyle/>
          <a:p>
            <a:pPr eaLnBrk="1" hangingPunct="1"/>
            <a:r>
              <a:rPr lang="en-US" dirty="0" smtClean="0"/>
              <a:t>Example: Bunny</a:t>
            </a:r>
          </a:p>
        </p:txBody>
      </p:sp>
      <p:pic>
        <p:nvPicPr>
          <p:cNvPr id="35847" name="Picture 7" descr="hair-100-200-3-8"/>
          <p:cNvPicPr>
            <a:picLocks noChangeAspect="1" noChangeArrowheads="1"/>
          </p:cNvPicPr>
          <p:nvPr/>
        </p:nvPicPr>
        <p:blipFill>
          <a:blip r:embed="rId3" cstate="print"/>
          <a:srcRect/>
          <a:stretch>
            <a:fillRect/>
          </a:stretch>
        </p:blipFill>
        <p:spPr bwMode="auto">
          <a:xfrm>
            <a:off x="457200" y="2971800"/>
            <a:ext cx="4022725" cy="3017838"/>
          </a:xfrm>
          <a:prstGeom prst="rect">
            <a:avLst/>
          </a:prstGeom>
          <a:noFill/>
          <a:ln w="9525">
            <a:noFill/>
            <a:miter lim="800000"/>
            <a:headEnd/>
            <a:tailEnd/>
          </a:ln>
        </p:spPr>
      </p:pic>
      <p:pic>
        <p:nvPicPr>
          <p:cNvPr id="35848" name="Picture 5" descr="hair-ref"/>
          <p:cNvPicPr>
            <a:picLocks noChangeAspect="1" noChangeArrowheads="1"/>
          </p:cNvPicPr>
          <p:nvPr/>
        </p:nvPicPr>
        <p:blipFill>
          <a:blip r:embed="rId4" cstate="print"/>
          <a:srcRect/>
          <a:stretch>
            <a:fillRect/>
          </a:stretch>
        </p:blipFill>
        <p:spPr bwMode="auto">
          <a:xfrm>
            <a:off x="4664075" y="2971800"/>
            <a:ext cx="4022725" cy="3017838"/>
          </a:xfrm>
          <a:prstGeom prst="rect">
            <a:avLst/>
          </a:prstGeom>
          <a:noFill/>
          <a:ln w="9525">
            <a:noFill/>
            <a:miter lim="800000"/>
            <a:headEnd/>
            <a:tailEnd/>
          </a:ln>
        </p:spPr>
      </p:pic>
      <p:sp>
        <p:nvSpPr>
          <p:cNvPr id="35849" name="Text Box 7"/>
          <p:cNvSpPr txBox="1">
            <a:spLocks noChangeArrowheads="1"/>
          </p:cNvSpPr>
          <p:nvPr/>
        </p:nvSpPr>
        <p:spPr bwMode="auto">
          <a:xfrm>
            <a:off x="182563" y="5988050"/>
            <a:ext cx="4389437" cy="793750"/>
          </a:xfrm>
          <a:prstGeom prst="rect">
            <a:avLst/>
          </a:prstGeom>
          <a:noFill/>
          <a:ln w="9525" algn="ctr">
            <a:noFill/>
            <a:miter lim="800000"/>
            <a:headEnd/>
            <a:tailEnd/>
          </a:ln>
        </p:spPr>
        <p:txBody>
          <a:bodyPr>
            <a:spAutoFit/>
          </a:bodyPr>
          <a:lstStyle/>
          <a:p>
            <a:pPr algn="ctr" eaLnBrk="1" hangingPunct="1">
              <a:spcBef>
                <a:spcPct val="50000"/>
              </a:spcBef>
            </a:pPr>
            <a:r>
              <a:rPr lang="en-US" sz="2800" dirty="0">
                <a:solidFill>
                  <a:schemeClr val="tx2"/>
                </a:solidFill>
                <a:latin typeface="+mn-lt"/>
              </a:rPr>
              <a:t>Our result: 3.8 sec         </a:t>
            </a:r>
            <a:r>
              <a:rPr lang="en-US" sz="2800" dirty="0" smtClean="0">
                <a:solidFill>
                  <a:schemeClr val="tx2"/>
                </a:solidFill>
                <a:latin typeface="+mn-lt"/>
              </a:rPr>
              <a:t/>
            </a:r>
            <a:br>
              <a:rPr lang="en-US" sz="2800" dirty="0" smtClean="0">
                <a:solidFill>
                  <a:schemeClr val="tx2"/>
                </a:solidFill>
                <a:latin typeface="+mn-lt"/>
              </a:rPr>
            </a:br>
            <a:r>
              <a:rPr lang="en-US" dirty="0" smtClean="0">
                <a:solidFill>
                  <a:schemeClr val="tx2"/>
                </a:solidFill>
                <a:latin typeface="+mn-lt"/>
              </a:rPr>
              <a:t>(</a:t>
            </a:r>
            <a:r>
              <a:rPr lang="en-US" dirty="0">
                <a:solidFill>
                  <a:schemeClr val="tx2"/>
                </a:solidFill>
                <a:latin typeface="+mn-lt"/>
              </a:rPr>
              <a:t>100 rows + 200 columns)</a:t>
            </a:r>
          </a:p>
        </p:txBody>
      </p:sp>
      <p:sp>
        <p:nvSpPr>
          <p:cNvPr id="35850" name="Text Box 7"/>
          <p:cNvSpPr txBox="1">
            <a:spLocks noChangeArrowheads="1"/>
          </p:cNvSpPr>
          <p:nvPr/>
        </p:nvSpPr>
        <p:spPr bwMode="auto">
          <a:xfrm>
            <a:off x="4572000" y="5981581"/>
            <a:ext cx="4389438" cy="800219"/>
          </a:xfrm>
          <a:prstGeom prst="rect">
            <a:avLst/>
          </a:prstGeom>
          <a:noFill/>
          <a:ln w="9525" algn="ctr">
            <a:noFill/>
            <a:miter lim="800000"/>
            <a:headEnd/>
            <a:tailEnd/>
          </a:ln>
        </p:spPr>
        <p:txBody>
          <a:bodyPr>
            <a:spAutoFit/>
          </a:bodyPr>
          <a:lstStyle/>
          <a:p>
            <a:pPr algn="ctr" eaLnBrk="1" hangingPunct="1">
              <a:spcBef>
                <a:spcPct val="50000"/>
              </a:spcBef>
            </a:pPr>
            <a:r>
              <a:rPr lang="en-US" sz="2800" dirty="0">
                <a:solidFill>
                  <a:schemeClr val="tx2"/>
                </a:solidFill>
                <a:latin typeface="+mn-lt"/>
              </a:rPr>
              <a:t>Reference: 10 </a:t>
            </a:r>
            <a:r>
              <a:rPr lang="en-US" sz="2800" dirty="0" smtClean="0">
                <a:solidFill>
                  <a:schemeClr val="tx2"/>
                </a:solidFill>
                <a:latin typeface="+mn-lt"/>
              </a:rPr>
              <a:t>min </a:t>
            </a:r>
            <a:br>
              <a:rPr lang="en-US" sz="2800" dirty="0" smtClean="0">
                <a:solidFill>
                  <a:schemeClr val="tx2"/>
                </a:solidFill>
                <a:latin typeface="+mn-lt"/>
              </a:rPr>
            </a:br>
            <a:r>
              <a:rPr lang="en-US" dirty="0" smtClean="0">
                <a:solidFill>
                  <a:schemeClr val="tx2"/>
                </a:solidFill>
                <a:latin typeface="+mn-lt"/>
              </a:rPr>
              <a:t>(</a:t>
            </a:r>
            <a:r>
              <a:rPr lang="en-US" dirty="0">
                <a:solidFill>
                  <a:schemeClr val="tx2"/>
                </a:solidFill>
                <a:latin typeface="+mn-lt"/>
              </a:rPr>
              <a:t>using all 100k lights)</a:t>
            </a:r>
          </a:p>
        </p:txBody>
      </p:sp>
      <p:pic>
        <p:nvPicPr>
          <p:cNvPr id="35852" name="Picture 12" descr="hair-diff"/>
          <p:cNvPicPr>
            <a:picLocks noChangeAspect="1" noChangeArrowheads="1"/>
          </p:cNvPicPr>
          <p:nvPr/>
        </p:nvPicPr>
        <p:blipFill>
          <a:blip r:embed="rId5" cstate="print"/>
          <a:srcRect/>
          <a:stretch>
            <a:fillRect/>
          </a:stretch>
        </p:blipFill>
        <p:spPr bwMode="auto">
          <a:xfrm>
            <a:off x="6218238" y="1050925"/>
            <a:ext cx="2468562" cy="1852613"/>
          </a:xfrm>
          <a:prstGeom prst="rect">
            <a:avLst/>
          </a:prstGeom>
          <a:noFill/>
          <a:ln w="12700">
            <a:solidFill>
              <a:schemeClr val="tx1"/>
            </a:solidFill>
            <a:miter lim="800000"/>
            <a:headEnd/>
            <a:tailEnd/>
          </a:ln>
        </p:spPr>
      </p:pic>
      <p:sp>
        <p:nvSpPr>
          <p:cNvPr id="35853" name="Text Box 13"/>
          <p:cNvSpPr txBox="1">
            <a:spLocks noChangeArrowheads="1"/>
          </p:cNvSpPr>
          <p:nvPr/>
        </p:nvSpPr>
        <p:spPr bwMode="auto">
          <a:xfrm>
            <a:off x="7954963" y="1050925"/>
            <a:ext cx="731837" cy="336550"/>
          </a:xfrm>
          <a:prstGeom prst="rect">
            <a:avLst/>
          </a:prstGeom>
          <a:noFill/>
          <a:ln w="9525">
            <a:noFill/>
            <a:miter lim="800000"/>
            <a:headEnd/>
            <a:tailEnd/>
          </a:ln>
          <a:effectLst/>
        </p:spPr>
        <p:txBody>
          <a:bodyPr>
            <a:spAutoFit/>
          </a:bodyPr>
          <a:lstStyle/>
          <a:p>
            <a:pPr>
              <a:spcBef>
                <a:spcPct val="50000"/>
              </a:spcBef>
            </a:pPr>
            <a:r>
              <a:rPr lang="en-US" sz="1600" dirty="0">
                <a:solidFill>
                  <a:schemeClr val="folHlink"/>
                </a:solidFill>
                <a:latin typeface="+mn-lt"/>
              </a:rPr>
              <a:t>5x diff</a:t>
            </a:r>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en-US"/>
          </a:p>
        </p:txBody>
      </p:sp>
      <p:sp>
        <p:nvSpPr>
          <p:cNvPr id="3" name="Zástupný symbol pro číslo snímku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105</a:t>
            </a:fld>
            <a:endParaRPr lang="en-US" dirty="0">
              <a:solidFill>
                <a:srgbClr val="FFFFFF"/>
              </a:solidFill>
            </a:endParaRPr>
          </a:p>
        </p:txBody>
      </p:sp>
      <p:sp>
        <p:nvSpPr>
          <p:cNvPr id="4" name="Nadpis 3"/>
          <p:cNvSpPr>
            <a:spLocks noGrp="1"/>
          </p:cNvSpPr>
          <p:nvPr>
            <p:ph type="title"/>
          </p:nvPr>
        </p:nvSpPr>
        <p:spPr/>
        <p:txBody>
          <a:bodyPr/>
          <a:lstStyle/>
          <a:p>
            <a:r>
              <a:rPr lang="en-US" dirty="0" smtClean="0"/>
              <a:t>Effect of exploration</a:t>
            </a:r>
            <a:endParaRPr lang="en-US" dirty="0"/>
          </a:p>
        </p:txBody>
      </p:sp>
      <p:pic>
        <p:nvPicPr>
          <p:cNvPr id="159746" name="Picture 2" descr="D:\!SGI\public_html\teaching\2012-npgr031\slides\mrcs_c200\r300.png"/>
          <p:cNvPicPr>
            <a:picLocks noChangeAspect="1" noChangeArrowheads="1"/>
          </p:cNvPicPr>
          <p:nvPr/>
        </p:nvPicPr>
        <p:blipFill>
          <a:blip r:embed="rId2" cstate="print"/>
          <a:srcRect/>
          <a:stretch>
            <a:fillRect/>
          </a:stretch>
        </p:blipFill>
        <p:spPr bwMode="auto">
          <a:xfrm>
            <a:off x="229124" y="1828800"/>
            <a:ext cx="4190476" cy="3142857"/>
          </a:xfrm>
          <a:prstGeom prst="rect">
            <a:avLst/>
          </a:prstGeom>
          <a:noFill/>
        </p:spPr>
      </p:pic>
      <p:pic>
        <p:nvPicPr>
          <p:cNvPr id="159747" name="Picture 3" descr="D:\!SGI\public_html\teaching\2012-npgr031\slides\mrcs_c200\r900.png"/>
          <p:cNvPicPr>
            <a:picLocks noChangeAspect="1" noChangeArrowheads="1"/>
          </p:cNvPicPr>
          <p:nvPr/>
        </p:nvPicPr>
        <p:blipFill>
          <a:blip r:embed="rId3" cstate="print"/>
          <a:srcRect/>
          <a:stretch>
            <a:fillRect/>
          </a:stretch>
        </p:blipFill>
        <p:spPr bwMode="auto">
          <a:xfrm>
            <a:off x="4724400" y="1828800"/>
            <a:ext cx="4190476" cy="3142857"/>
          </a:xfrm>
          <a:prstGeom prst="rect">
            <a:avLst/>
          </a:prstGeom>
          <a:noFill/>
        </p:spPr>
      </p:pic>
      <p:sp>
        <p:nvSpPr>
          <p:cNvPr id="7" name="TextovéPole 6"/>
          <p:cNvSpPr txBox="1"/>
          <p:nvPr/>
        </p:nvSpPr>
        <p:spPr>
          <a:xfrm>
            <a:off x="1371600" y="5047857"/>
            <a:ext cx="1393330" cy="646331"/>
          </a:xfrm>
          <a:prstGeom prst="rect">
            <a:avLst/>
          </a:prstGeom>
          <a:noFill/>
        </p:spPr>
        <p:txBody>
          <a:bodyPr wrap="none" rtlCol="0">
            <a:spAutoFit/>
          </a:bodyPr>
          <a:lstStyle/>
          <a:p>
            <a:pPr algn="ctr"/>
            <a:r>
              <a:rPr lang="en-US" dirty="0" smtClean="0"/>
              <a:t># rows = 300</a:t>
            </a:r>
            <a:br>
              <a:rPr lang="en-US" dirty="0" smtClean="0"/>
            </a:br>
            <a:r>
              <a:rPr lang="en-US" dirty="0" smtClean="0"/>
              <a:t>28 sec</a:t>
            </a:r>
            <a:endParaRPr lang="en-US" dirty="0"/>
          </a:p>
        </p:txBody>
      </p:sp>
      <p:sp>
        <p:nvSpPr>
          <p:cNvPr id="8" name="TextovéPole 7"/>
          <p:cNvSpPr txBox="1"/>
          <p:nvPr/>
        </p:nvSpPr>
        <p:spPr>
          <a:xfrm>
            <a:off x="6248400" y="5047857"/>
            <a:ext cx="1410964" cy="646331"/>
          </a:xfrm>
          <a:prstGeom prst="rect">
            <a:avLst/>
          </a:prstGeom>
          <a:noFill/>
        </p:spPr>
        <p:txBody>
          <a:bodyPr wrap="none" rtlCol="0">
            <a:spAutoFit/>
          </a:bodyPr>
          <a:lstStyle/>
          <a:p>
            <a:pPr algn="ctr"/>
            <a:r>
              <a:rPr lang="en-US" dirty="0" smtClean="0"/>
              <a:t># rows = 900</a:t>
            </a:r>
            <a:br>
              <a:rPr lang="en-US" dirty="0" smtClean="0"/>
            </a:br>
            <a:r>
              <a:rPr lang="en-US" dirty="0" smtClean="0"/>
              <a:t>35 sec</a:t>
            </a:r>
            <a:endParaRPr lang="en-US" dirty="0"/>
          </a:p>
        </p:txBody>
      </p:sp>
      <p:cxnSp>
        <p:nvCxnSpPr>
          <p:cNvPr id="10" name="Přímá spojovací šipka 9"/>
          <p:cNvCxnSpPr/>
          <p:nvPr/>
        </p:nvCxnSpPr>
        <p:spPr bwMode="auto">
          <a:xfrm rot="16200000" flipV="1">
            <a:off x="2514600" y="4209657"/>
            <a:ext cx="22098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Přímá spojovací šipka 11"/>
          <p:cNvCxnSpPr/>
          <p:nvPr/>
        </p:nvCxnSpPr>
        <p:spPr bwMode="auto">
          <a:xfrm rot="10800000">
            <a:off x="762000" y="3295257"/>
            <a:ext cx="2971800" cy="2133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TextovéPole 12"/>
          <p:cNvSpPr txBox="1"/>
          <p:nvPr/>
        </p:nvSpPr>
        <p:spPr>
          <a:xfrm>
            <a:off x="2987566" y="5485193"/>
            <a:ext cx="1460656" cy="369332"/>
          </a:xfrm>
          <a:prstGeom prst="rect">
            <a:avLst/>
          </a:prstGeom>
          <a:noFill/>
        </p:spPr>
        <p:txBody>
          <a:bodyPr wrap="none" rtlCol="0">
            <a:spAutoFit/>
          </a:bodyPr>
          <a:lstStyle/>
          <a:p>
            <a:r>
              <a:rPr lang="en-US" dirty="0" smtClean="0"/>
              <a:t>Too few VPLs</a:t>
            </a:r>
            <a:endParaRPr lang="en-US" dirty="0"/>
          </a:p>
        </p:txBody>
      </p:sp>
      <p:sp>
        <p:nvSpPr>
          <p:cNvPr id="14" name="TextovéPole 13"/>
          <p:cNvSpPr txBox="1"/>
          <p:nvPr/>
        </p:nvSpPr>
        <p:spPr>
          <a:xfrm>
            <a:off x="3276600" y="1219200"/>
            <a:ext cx="2701381" cy="369332"/>
          </a:xfrm>
          <a:prstGeom prst="rect">
            <a:avLst/>
          </a:prstGeom>
          <a:noFill/>
        </p:spPr>
        <p:txBody>
          <a:bodyPr wrap="none" rtlCol="0">
            <a:spAutoFit/>
          </a:bodyPr>
          <a:lstStyle/>
          <a:p>
            <a:r>
              <a:rPr lang="en-US" dirty="0" smtClean="0"/>
              <a:t>#VPLs = 250k, # cols = 10k</a:t>
            </a:r>
            <a:endParaRPr lang="en-US" dirty="0"/>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en-US"/>
          </a:p>
        </p:txBody>
      </p:sp>
      <p:sp>
        <p:nvSpPr>
          <p:cNvPr id="3" name="Zástupný symbol pro číslo snímku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106</a:t>
            </a:fld>
            <a:endParaRPr lang="en-US" dirty="0">
              <a:solidFill>
                <a:srgbClr val="FFFFFF"/>
              </a:solidFill>
            </a:endParaRPr>
          </a:p>
        </p:txBody>
      </p:sp>
      <p:sp>
        <p:nvSpPr>
          <p:cNvPr id="4" name="Nadpis 3"/>
          <p:cNvSpPr>
            <a:spLocks noGrp="1"/>
          </p:cNvSpPr>
          <p:nvPr>
            <p:ph type="title"/>
          </p:nvPr>
        </p:nvSpPr>
        <p:spPr/>
        <p:txBody>
          <a:bodyPr/>
          <a:lstStyle/>
          <a:p>
            <a:r>
              <a:rPr lang="en-US" dirty="0" smtClean="0"/>
              <a:t>Comparison</a:t>
            </a:r>
            <a:endParaRPr lang="en-US" dirty="0"/>
          </a:p>
        </p:txBody>
      </p:sp>
      <p:pic>
        <p:nvPicPr>
          <p:cNvPr id="159747" name="Picture 3" descr="D:\!SGI\public_html\teaching\2012-npgr031\slides\mrcs_c200\r900.png"/>
          <p:cNvPicPr>
            <a:picLocks noChangeAspect="1" noChangeArrowheads="1"/>
          </p:cNvPicPr>
          <p:nvPr/>
        </p:nvPicPr>
        <p:blipFill>
          <a:blip r:embed="rId2" cstate="print"/>
          <a:srcRect/>
          <a:stretch>
            <a:fillRect/>
          </a:stretch>
        </p:blipFill>
        <p:spPr bwMode="auto">
          <a:xfrm>
            <a:off x="4724400" y="1828800"/>
            <a:ext cx="4190476" cy="3142857"/>
          </a:xfrm>
          <a:prstGeom prst="rect">
            <a:avLst/>
          </a:prstGeom>
          <a:noFill/>
        </p:spPr>
      </p:pic>
      <p:sp>
        <p:nvSpPr>
          <p:cNvPr id="7" name="TextovéPole 6"/>
          <p:cNvSpPr txBox="1"/>
          <p:nvPr/>
        </p:nvSpPr>
        <p:spPr>
          <a:xfrm>
            <a:off x="1026026" y="5047857"/>
            <a:ext cx="2084481" cy="646331"/>
          </a:xfrm>
          <a:prstGeom prst="rect">
            <a:avLst/>
          </a:prstGeom>
          <a:noFill/>
        </p:spPr>
        <p:txBody>
          <a:bodyPr wrap="none" rtlCol="0">
            <a:spAutoFit/>
          </a:bodyPr>
          <a:lstStyle/>
          <a:p>
            <a:pPr algn="ctr"/>
            <a:r>
              <a:rPr lang="en-US" dirty="0" err="1" smtClean="0"/>
              <a:t>Lightcuts</a:t>
            </a:r>
            <a:r>
              <a:rPr lang="en-US" dirty="0" smtClean="0"/>
              <a:t> (2M VPLs)</a:t>
            </a:r>
            <a:br>
              <a:rPr lang="en-US" dirty="0" smtClean="0"/>
            </a:br>
            <a:r>
              <a:rPr lang="en-US" dirty="0" smtClean="0"/>
              <a:t>30 sec</a:t>
            </a:r>
            <a:endParaRPr lang="en-US" dirty="0"/>
          </a:p>
        </p:txBody>
      </p:sp>
      <p:sp>
        <p:nvSpPr>
          <p:cNvPr id="8" name="TextovéPole 7"/>
          <p:cNvSpPr txBox="1"/>
          <p:nvPr/>
        </p:nvSpPr>
        <p:spPr>
          <a:xfrm>
            <a:off x="5993396" y="5047857"/>
            <a:ext cx="1920975" cy="646331"/>
          </a:xfrm>
          <a:prstGeom prst="rect">
            <a:avLst/>
          </a:prstGeom>
          <a:noFill/>
        </p:spPr>
        <p:txBody>
          <a:bodyPr wrap="none" rtlCol="0">
            <a:spAutoFit/>
          </a:bodyPr>
          <a:lstStyle/>
          <a:p>
            <a:pPr algn="ctr"/>
            <a:r>
              <a:rPr lang="en-US" dirty="0" smtClean="0"/>
              <a:t>MRCS (250k VPLs)</a:t>
            </a:r>
            <a:br>
              <a:rPr lang="en-US" dirty="0" smtClean="0"/>
            </a:br>
            <a:r>
              <a:rPr lang="en-US" dirty="0" smtClean="0"/>
              <a:t>35 sec</a:t>
            </a:r>
            <a:endParaRPr lang="en-US" dirty="0"/>
          </a:p>
        </p:txBody>
      </p:sp>
      <p:pic>
        <p:nvPicPr>
          <p:cNvPr id="160770" name="Picture 2" descr="D:\!SGI\public_html\teaching\2012-npgr031\slides\lc.png"/>
          <p:cNvPicPr>
            <a:picLocks noChangeAspect="1" noChangeArrowheads="1"/>
          </p:cNvPicPr>
          <p:nvPr/>
        </p:nvPicPr>
        <p:blipFill>
          <a:blip r:embed="rId3" cstate="print"/>
          <a:srcRect/>
          <a:stretch>
            <a:fillRect/>
          </a:stretch>
        </p:blipFill>
        <p:spPr bwMode="auto">
          <a:xfrm>
            <a:off x="228600" y="1828800"/>
            <a:ext cx="4190476" cy="3142857"/>
          </a:xfrm>
          <a:prstGeom prst="rect">
            <a:avLst/>
          </a:prstGeom>
          <a:noFill/>
        </p:spPr>
      </p:pic>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buFont typeface="Times" charset="0"/>
              <a:buChar char="•"/>
            </a:pPr>
            <a:r>
              <a:rPr lang="en-US" sz="3100" dirty="0" smtClean="0"/>
              <a:t>Data-driven stratification &amp; importance sampling</a:t>
            </a:r>
          </a:p>
          <a:p>
            <a:pPr lvl="1"/>
            <a:r>
              <a:rPr lang="en-US" dirty="0" smtClean="0"/>
              <a:t>Same reason as for </a:t>
            </a:r>
            <a:r>
              <a:rPr lang="en-US" dirty="0" err="1" smtClean="0"/>
              <a:t>Lightcuts</a:t>
            </a:r>
            <a:endParaRPr lang="en-US" dirty="0" smtClean="0"/>
          </a:p>
          <a:p>
            <a:pPr lvl="1"/>
            <a:endParaRPr lang="en-US" dirty="0" smtClean="0"/>
          </a:p>
          <a:p>
            <a:r>
              <a:rPr lang="en-US" dirty="0" smtClean="0"/>
              <a:t>Stratification</a:t>
            </a:r>
          </a:p>
          <a:p>
            <a:pPr lvl="1"/>
            <a:r>
              <a:rPr lang="en-US" dirty="0" smtClean="0"/>
              <a:t>Split clusters with dissimilar lights</a:t>
            </a:r>
          </a:p>
          <a:p>
            <a:endParaRPr lang="en-US" dirty="0" smtClean="0"/>
          </a:p>
          <a:p>
            <a:r>
              <a:rPr lang="en-US" dirty="0" smtClean="0"/>
              <a:t>Importance sampling</a:t>
            </a:r>
          </a:p>
          <a:p>
            <a:pPr lvl="1"/>
            <a:r>
              <a:rPr lang="en-US" dirty="0" smtClean="0"/>
              <a:t>Split clusters with high-contribution lights</a:t>
            </a:r>
          </a:p>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107</a:t>
            </a:fld>
            <a:endParaRPr lang="en-US" dirty="0">
              <a:solidFill>
                <a:srgbClr val="FFFFFF"/>
              </a:solidFill>
            </a:endParaRPr>
          </a:p>
        </p:txBody>
      </p:sp>
      <p:sp>
        <p:nvSpPr>
          <p:cNvPr id="4" name="Title 3"/>
          <p:cNvSpPr>
            <a:spLocks noGrp="1"/>
          </p:cNvSpPr>
          <p:nvPr>
            <p:ph type="title"/>
          </p:nvPr>
        </p:nvSpPr>
        <p:spPr/>
        <p:txBody>
          <a:bodyPr/>
          <a:lstStyle/>
          <a:p>
            <a:r>
              <a:rPr lang="en-US" dirty="0" smtClean="0"/>
              <a:t>Why does it work so well?</a:t>
            </a:r>
            <a:endParaRPr lang="en-US" dirty="0"/>
          </a:p>
        </p:txBody>
      </p:sp>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Advantage</a:t>
            </a:r>
          </a:p>
          <a:p>
            <a:pPr lvl="1"/>
            <a:r>
              <a:rPr lang="en-US" dirty="0" smtClean="0"/>
              <a:t>Takes visibility into account in light selection (reduced matrix contains the full light contributions)</a:t>
            </a:r>
          </a:p>
          <a:p>
            <a:pPr lvl="1"/>
            <a:endParaRPr lang="en-US" dirty="0" smtClean="0"/>
          </a:p>
          <a:p>
            <a:r>
              <a:rPr lang="en-US" dirty="0" smtClean="0"/>
              <a:t>Drawback</a:t>
            </a:r>
          </a:p>
          <a:p>
            <a:pPr lvl="1"/>
            <a:r>
              <a:rPr lang="en-US" dirty="0" smtClean="0"/>
              <a:t>Impossible to capture localized effects</a:t>
            </a:r>
          </a:p>
          <a:p>
            <a:pPr lvl="2"/>
            <a:r>
              <a:rPr lang="en-US" dirty="0" smtClean="0"/>
              <a:t>Low likelihood of getting the right row sample</a:t>
            </a:r>
          </a:p>
          <a:p>
            <a:pPr lvl="2"/>
            <a:r>
              <a:rPr lang="en-US" dirty="0" smtClean="0"/>
              <a:t>Global light selection</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108</a:t>
            </a:fld>
            <a:endParaRPr lang="en-US" dirty="0">
              <a:solidFill>
                <a:srgbClr val="FFFFFF"/>
              </a:solidFill>
            </a:endParaRPr>
          </a:p>
        </p:txBody>
      </p:sp>
      <p:sp>
        <p:nvSpPr>
          <p:cNvPr id="4" name="Title 3"/>
          <p:cNvSpPr>
            <a:spLocks noGrp="1"/>
          </p:cNvSpPr>
          <p:nvPr>
            <p:ph type="title"/>
          </p:nvPr>
        </p:nvSpPr>
        <p:spPr/>
        <p:txBody>
          <a:bodyPr/>
          <a:lstStyle/>
          <a:p>
            <a:r>
              <a:rPr lang="en-US" dirty="0" smtClean="0"/>
              <a:t>Comparison to </a:t>
            </a:r>
            <a:r>
              <a:rPr lang="en-US" dirty="0" err="1" smtClean="0"/>
              <a:t>Lightcuts</a:t>
            </a:r>
            <a:endParaRPr lang="en-US" dirty="0"/>
          </a:p>
        </p:txBody>
      </p:sp>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sz="2200" dirty="0" smtClean="0">
              <a:hlinkClick r:id="rId2"/>
            </a:endParaRPr>
          </a:p>
          <a:p>
            <a:pPr>
              <a:buNone/>
            </a:pPr>
            <a:r>
              <a:rPr lang="en-US" sz="2200" dirty="0" smtClean="0">
                <a:hlinkClick r:id="rId2"/>
              </a:rPr>
              <a:t>http://www.cs.dartmouth.edu/~fabio/publication.php?id=lightslice11</a:t>
            </a:r>
            <a:endParaRPr lang="en-US" sz="2200"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109</a:t>
            </a:fld>
            <a:endParaRPr lang="en-US" dirty="0">
              <a:solidFill>
                <a:srgbClr val="FFFFFF"/>
              </a:solidFill>
            </a:endParaRPr>
          </a:p>
        </p:txBody>
      </p:sp>
      <p:sp>
        <p:nvSpPr>
          <p:cNvPr id="4" name="Title 3"/>
          <p:cNvSpPr>
            <a:spLocks noGrp="1"/>
          </p:cNvSpPr>
          <p:nvPr>
            <p:ph type="title"/>
          </p:nvPr>
        </p:nvSpPr>
        <p:spPr/>
        <p:txBody>
          <a:bodyPr/>
          <a:lstStyle/>
          <a:p>
            <a:r>
              <a:rPr lang="en-US" dirty="0" err="1" smtClean="0"/>
              <a:t>LightSlice</a:t>
            </a:r>
            <a:endParaRPr lang="en-US" dirty="0"/>
          </a:p>
        </p:txBody>
      </p:sp>
      <p:pic>
        <p:nvPicPr>
          <p:cNvPr id="160770" name="Picture 2"/>
          <p:cNvPicPr>
            <a:picLocks noChangeAspect="1" noChangeArrowheads="1"/>
          </p:cNvPicPr>
          <p:nvPr/>
        </p:nvPicPr>
        <p:blipFill>
          <a:blip r:embed="rId3" cstate="print"/>
          <a:srcRect/>
          <a:stretch>
            <a:fillRect/>
          </a:stretch>
        </p:blipFill>
        <p:spPr bwMode="auto">
          <a:xfrm>
            <a:off x="120868" y="1066800"/>
            <a:ext cx="8915400" cy="4058732"/>
          </a:xfrm>
          <a:prstGeom prst="rect">
            <a:avLst/>
          </a:prstGeom>
          <a:noFill/>
          <a:ln w="9525">
            <a:noFill/>
            <a:miter lim="800000"/>
            <a:headEnd/>
            <a:tailEnd/>
          </a:ln>
        </p:spPr>
      </p:pic>
      <p:pic>
        <p:nvPicPr>
          <p:cNvPr id="160771" name="Picture 3"/>
          <p:cNvPicPr>
            <a:picLocks noChangeAspect="1" noChangeArrowheads="1"/>
          </p:cNvPicPr>
          <p:nvPr/>
        </p:nvPicPr>
        <p:blipFill>
          <a:blip r:embed="rId4" cstate="print"/>
          <a:srcRect/>
          <a:stretch>
            <a:fillRect/>
          </a:stretch>
        </p:blipFill>
        <p:spPr bwMode="auto">
          <a:xfrm>
            <a:off x="7620000" y="1143000"/>
            <a:ext cx="1343892" cy="762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1"/>
          <p:cNvSpPr>
            <a:spLocks noChangeArrowheads="1"/>
          </p:cNvSpPr>
          <p:nvPr/>
        </p:nvSpPr>
        <p:spPr bwMode="auto">
          <a:xfrm>
            <a:off x="5562600" y="4114800"/>
            <a:ext cx="533400" cy="914400"/>
          </a:xfrm>
          <a:prstGeom prst="rect">
            <a:avLst/>
          </a:prstGeom>
          <a:solidFill>
            <a:srgbClr val="969696"/>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69696"/>
            </a:extrusionClr>
          </a:sp3d>
        </p:spPr>
        <p:txBody>
          <a:bodyPr wrap="none" anchor="ctr">
            <a:flatTx/>
          </a:bodyPr>
          <a:lstStyle/>
          <a:p>
            <a:endParaRPr lang="en-US"/>
          </a:p>
        </p:txBody>
      </p:sp>
      <p:sp>
        <p:nvSpPr>
          <p:cNvPr id="158722" name="Rectangle 2"/>
          <p:cNvSpPr>
            <a:spLocks noGrp="1" noChangeArrowheads="1"/>
          </p:cNvSpPr>
          <p:nvPr>
            <p:ph type="title"/>
          </p:nvPr>
        </p:nvSpPr>
        <p:spPr/>
        <p:txBody>
          <a:bodyPr/>
          <a:lstStyle/>
          <a:p>
            <a:pPr eaLnBrk="1" hangingPunct="1">
              <a:defRPr/>
            </a:pPr>
            <a:r>
              <a:rPr lang="en-US" smtClean="0"/>
              <a:t>Lightcuts Problem</a:t>
            </a:r>
          </a:p>
        </p:txBody>
      </p:sp>
      <p:sp>
        <p:nvSpPr>
          <p:cNvPr id="12292" name="Rectangle 4"/>
          <p:cNvSpPr>
            <a:spLocks noChangeArrowheads="1"/>
          </p:cNvSpPr>
          <p:nvPr/>
        </p:nvSpPr>
        <p:spPr bwMode="auto">
          <a:xfrm>
            <a:off x="3627438" y="5943600"/>
            <a:ext cx="838200" cy="457200"/>
          </a:xfrm>
          <a:prstGeom prst="rect">
            <a:avLst/>
          </a:prstGeom>
          <a:solidFill>
            <a:srgbClr val="ACE5E4"/>
          </a:solidFill>
          <a:ln w="9525">
            <a:miter lim="800000"/>
            <a:headEnd/>
            <a:tailEnd/>
          </a:ln>
          <a:scene3d>
            <a:camera prst="legacyPerspectiveFront">
              <a:rot lat="1500000" lon="1500000" rev="0"/>
            </a:camera>
            <a:lightRig rig="legacyFlat2" dir="b"/>
          </a:scene3d>
          <a:sp3d extrusionH="887400" prstMaterial="legacyMatte">
            <a:bevelT w="13500" h="13500" prst="angle"/>
            <a:bevelB w="13500" h="13500" prst="angle"/>
            <a:extrusionClr>
              <a:srgbClr val="ACE5E4"/>
            </a:extrusionClr>
          </a:sp3d>
        </p:spPr>
        <p:txBody>
          <a:bodyPr wrap="none" anchor="ctr">
            <a:flatTx/>
          </a:bodyPr>
          <a:lstStyle/>
          <a:p>
            <a:endParaRPr lang="en-US"/>
          </a:p>
        </p:txBody>
      </p:sp>
      <p:sp>
        <p:nvSpPr>
          <p:cNvPr id="12293" name="Oval 12"/>
          <p:cNvSpPr>
            <a:spLocks noChangeArrowheads="1"/>
          </p:cNvSpPr>
          <p:nvPr/>
        </p:nvSpPr>
        <p:spPr bwMode="auto">
          <a:xfrm>
            <a:off x="4122738" y="57531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294" name="AutoShape 13"/>
          <p:cNvSpPr>
            <a:spLocks noChangeAspect="1" noChangeArrowheads="1"/>
          </p:cNvSpPr>
          <p:nvPr/>
        </p:nvSpPr>
        <p:spPr bwMode="auto">
          <a:xfrm>
            <a:off x="2209800" y="27432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2295" name="AutoShape 14"/>
          <p:cNvSpPr>
            <a:spLocks noChangeAspect="1" noChangeArrowheads="1"/>
          </p:cNvSpPr>
          <p:nvPr/>
        </p:nvSpPr>
        <p:spPr bwMode="auto">
          <a:xfrm>
            <a:off x="3962400" y="25146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2296" name="AutoShape 15"/>
          <p:cNvSpPr>
            <a:spLocks noChangeAspect="1" noChangeArrowheads="1"/>
          </p:cNvSpPr>
          <p:nvPr/>
        </p:nvSpPr>
        <p:spPr bwMode="auto">
          <a:xfrm>
            <a:off x="6096000" y="28194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2297" name="AutoShape 16"/>
          <p:cNvSpPr>
            <a:spLocks noChangeAspect="1" noChangeArrowheads="1"/>
          </p:cNvSpPr>
          <p:nvPr/>
        </p:nvSpPr>
        <p:spPr bwMode="auto">
          <a:xfrm>
            <a:off x="6781800" y="49530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2298" name="AutoShape 18"/>
          <p:cNvSpPr>
            <a:spLocks noChangeAspect="1" noChangeArrowheads="1"/>
          </p:cNvSpPr>
          <p:nvPr/>
        </p:nvSpPr>
        <p:spPr bwMode="auto">
          <a:xfrm>
            <a:off x="7696200" y="25146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2299" name="AutoShape 19"/>
          <p:cNvSpPr>
            <a:spLocks noChangeAspect="1" noChangeArrowheads="1"/>
          </p:cNvSpPr>
          <p:nvPr/>
        </p:nvSpPr>
        <p:spPr bwMode="auto">
          <a:xfrm>
            <a:off x="7620000" y="38100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2300" name="AutoShape 20"/>
          <p:cNvSpPr>
            <a:spLocks noChangeAspect="1" noChangeArrowheads="1"/>
          </p:cNvSpPr>
          <p:nvPr/>
        </p:nvSpPr>
        <p:spPr bwMode="auto">
          <a:xfrm>
            <a:off x="5029200" y="19812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2301" name="Line 21"/>
          <p:cNvSpPr>
            <a:spLocks noChangeShapeType="1"/>
          </p:cNvSpPr>
          <p:nvPr/>
        </p:nvSpPr>
        <p:spPr bwMode="auto">
          <a:xfrm>
            <a:off x="2743200" y="3505200"/>
            <a:ext cx="1219200" cy="1981200"/>
          </a:xfrm>
          <a:prstGeom prst="line">
            <a:avLst/>
          </a:prstGeom>
          <a:noFill/>
          <a:ln w="19050">
            <a:solidFill>
              <a:srgbClr val="FFFFCC"/>
            </a:solidFill>
            <a:round/>
            <a:headEnd/>
            <a:tailEnd type="triangle" w="med" len="med"/>
          </a:ln>
        </p:spPr>
        <p:txBody>
          <a:bodyPr/>
          <a:lstStyle/>
          <a:p>
            <a:endParaRPr lang="en-US"/>
          </a:p>
        </p:txBody>
      </p:sp>
      <p:sp>
        <p:nvSpPr>
          <p:cNvPr id="12302" name="Line 22"/>
          <p:cNvSpPr>
            <a:spLocks noChangeShapeType="1"/>
          </p:cNvSpPr>
          <p:nvPr/>
        </p:nvSpPr>
        <p:spPr bwMode="auto">
          <a:xfrm flipH="1">
            <a:off x="4191000" y="3429000"/>
            <a:ext cx="76200" cy="1981200"/>
          </a:xfrm>
          <a:prstGeom prst="line">
            <a:avLst/>
          </a:prstGeom>
          <a:noFill/>
          <a:ln w="19050">
            <a:solidFill>
              <a:srgbClr val="FFFFCC"/>
            </a:solidFill>
            <a:round/>
            <a:headEnd/>
            <a:tailEnd type="triangle" w="med" len="med"/>
          </a:ln>
        </p:spPr>
        <p:txBody>
          <a:bodyPr/>
          <a:lstStyle/>
          <a:p>
            <a:endParaRPr lang="en-US"/>
          </a:p>
        </p:txBody>
      </p:sp>
      <p:sp>
        <p:nvSpPr>
          <p:cNvPr id="12303" name="Line 23"/>
          <p:cNvSpPr>
            <a:spLocks noChangeShapeType="1"/>
          </p:cNvSpPr>
          <p:nvPr/>
        </p:nvSpPr>
        <p:spPr bwMode="auto">
          <a:xfrm flipH="1">
            <a:off x="4343400" y="4495800"/>
            <a:ext cx="533400" cy="914400"/>
          </a:xfrm>
          <a:prstGeom prst="line">
            <a:avLst/>
          </a:prstGeom>
          <a:noFill/>
          <a:ln w="19050">
            <a:solidFill>
              <a:srgbClr val="FFFFCC"/>
            </a:solidFill>
            <a:round/>
            <a:headEnd/>
            <a:tailEnd type="triangle" w="med" len="med"/>
          </a:ln>
        </p:spPr>
        <p:txBody>
          <a:bodyPr/>
          <a:lstStyle/>
          <a:p>
            <a:endParaRPr lang="en-US"/>
          </a:p>
        </p:txBody>
      </p:sp>
      <p:sp>
        <p:nvSpPr>
          <p:cNvPr id="12304" name="Line 25"/>
          <p:cNvSpPr>
            <a:spLocks noChangeShapeType="1"/>
          </p:cNvSpPr>
          <p:nvPr/>
        </p:nvSpPr>
        <p:spPr bwMode="auto">
          <a:xfrm flipH="1">
            <a:off x="5867400" y="3505200"/>
            <a:ext cx="381000" cy="457200"/>
          </a:xfrm>
          <a:prstGeom prst="line">
            <a:avLst/>
          </a:prstGeom>
          <a:noFill/>
          <a:ln w="19050">
            <a:solidFill>
              <a:srgbClr val="DDDDDD"/>
            </a:solidFill>
            <a:prstDash val="sysDot"/>
            <a:round/>
            <a:headEnd/>
            <a:tailEnd type="triangle" w="med" len="med"/>
          </a:ln>
        </p:spPr>
        <p:txBody>
          <a:bodyPr/>
          <a:lstStyle/>
          <a:p>
            <a:endParaRPr lang="en-US"/>
          </a:p>
        </p:txBody>
      </p:sp>
      <p:sp>
        <p:nvSpPr>
          <p:cNvPr id="12305" name="Line 26"/>
          <p:cNvSpPr>
            <a:spLocks noChangeShapeType="1"/>
          </p:cNvSpPr>
          <p:nvPr/>
        </p:nvSpPr>
        <p:spPr bwMode="auto">
          <a:xfrm flipH="1">
            <a:off x="6248400" y="3200400"/>
            <a:ext cx="1371600" cy="1047750"/>
          </a:xfrm>
          <a:prstGeom prst="line">
            <a:avLst/>
          </a:prstGeom>
          <a:noFill/>
          <a:ln w="19050">
            <a:solidFill>
              <a:srgbClr val="DDDDDD"/>
            </a:solidFill>
            <a:prstDash val="sysDot"/>
            <a:round/>
            <a:headEnd/>
            <a:tailEnd type="triangle" w="med" len="med"/>
          </a:ln>
        </p:spPr>
        <p:txBody>
          <a:bodyPr/>
          <a:lstStyle/>
          <a:p>
            <a:endParaRPr lang="en-US"/>
          </a:p>
        </p:txBody>
      </p:sp>
      <p:sp>
        <p:nvSpPr>
          <p:cNvPr id="12306" name="Line 27"/>
          <p:cNvSpPr>
            <a:spLocks noChangeShapeType="1"/>
          </p:cNvSpPr>
          <p:nvPr/>
        </p:nvSpPr>
        <p:spPr bwMode="auto">
          <a:xfrm flipH="1">
            <a:off x="4495800" y="5334000"/>
            <a:ext cx="2133600" cy="304800"/>
          </a:xfrm>
          <a:prstGeom prst="line">
            <a:avLst/>
          </a:prstGeom>
          <a:noFill/>
          <a:ln w="19050">
            <a:solidFill>
              <a:srgbClr val="FFFFCC"/>
            </a:solidFill>
            <a:round/>
            <a:headEnd/>
            <a:tailEnd type="triangle" w="med" len="med"/>
          </a:ln>
        </p:spPr>
        <p:txBody>
          <a:bodyPr/>
          <a:lstStyle/>
          <a:p>
            <a:endParaRPr lang="en-US"/>
          </a:p>
        </p:txBody>
      </p:sp>
      <p:sp>
        <p:nvSpPr>
          <p:cNvPr id="12307" name="Line 28"/>
          <p:cNvSpPr>
            <a:spLocks noChangeShapeType="1"/>
          </p:cNvSpPr>
          <p:nvPr/>
        </p:nvSpPr>
        <p:spPr bwMode="auto">
          <a:xfrm flipH="1">
            <a:off x="6248400" y="4267200"/>
            <a:ext cx="1219200" cy="546100"/>
          </a:xfrm>
          <a:prstGeom prst="line">
            <a:avLst/>
          </a:prstGeom>
          <a:noFill/>
          <a:ln w="19050">
            <a:solidFill>
              <a:srgbClr val="DDDDDD"/>
            </a:solidFill>
            <a:prstDash val="sysDot"/>
            <a:round/>
            <a:headEnd/>
            <a:tailEnd type="triangle" w="med" len="med"/>
          </a:ln>
        </p:spPr>
        <p:txBody>
          <a:bodyPr/>
          <a:lstStyle/>
          <a:p>
            <a:endParaRPr lang="en-US"/>
          </a:p>
        </p:txBody>
      </p:sp>
      <p:sp>
        <p:nvSpPr>
          <p:cNvPr id="12308" name="AutoShape 17"/>
          <p:cNvSpPr>
            <a:spLocks noChangeAspect="1" noChangeArrowheads="1"/>
          </p:cNvSpPr>
          <p:nvPr/>
        </p:nvSpPr>
        <p:spPr bwMode="auto">
          <a:xfrm>
            <a:off x="4724400" y="38100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2309" name="Line 32"/>
          <p:cNvSpPr>
            <a:spLocks noChangeShapeType="1"/>
          </p:cNvSpPr>
          <p:nvPr/>
        </p:nvSpPr>
        <p:spPr bwMode="auto">
          <a:xfrm flipH="1">
            <a:off x="4343400" y="2657475"/>
            <a:ext cx="838200" cy="2524125"/>
          </a:xfrm>
          <a:prstGeom prst="line">
            <a:avLst/>
          </a:prstGeom>
          <a:noFill/>
          <a:ln w="19050">
            <a:solidFill>
              <a:srgbClr val="FFFFCC"/>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Get the better from </a:t>
            </a:r>
            <a:r>
              <a:rPr lang="en-US" dirty="0" err="1" smtClean="0"/>
              <a:t>Lightcuts</a:t>
            </a:r>
            <a:r>
              <a:rPr lang="en-US" dirty="0" smtClean="0"/>
              <a:t> and MRCS</a:t>
            </a:r>
          </a:p>
          <a:p>
            <a:pPr lvl="1"/>
            <a:endParaRPr lang="en-US" dirty="0" smtClean="0"/>
          </a:p>
          <a:p>
            <a:pPr lvl="1"/>
            <a:r>
              <a:rPr lang="en-US" dirty="0" err="1" smtClean="0"/>
              <a:t>Lightcuts</a:t>
            </a:r>
            <a:r>
              <a:rPr lang="en-US" dirty="0" smtClean="0"/>
              <a:t>: Localized selection of relevant lights</a:t>
            </a:r>
          </a:p>
          <a:p>
            <a:pPr lvl="1"/>
            <a:endParaRPr lang="en-US" dirty="0" smtClean="0"/>
          </a:p>
          <a:p>
            <a:pPr lvl="1"/>
            <a:r>
              <a:rPr lang="en-US" dirty="0" smtClean="0"/>
              <a:t>MRCS: Take visibility into account in light selection</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110</a:t>
            </a:fld>
            <a:endParaRPr lang="en-US" dirty="0">
              <a:solidFill>
                <a:srgbClr val="FFFFFF"/>
              </a:solidFill>
            </a:endParaRPr>
          </a:p>
        </p:txBody>
      </p:sp>
      <p:sp>
        <p:nvSpPr>
          <p:cNvPr id="4" name="Title 3"/>
          <p:cNvSpPr>
            <a:spLocks noGrp="1"/>
          </p:cNvSpPr>
          <p:nvPr>
            <p:ph type="title"/>
          </p:nvPr>
        </p:nvSpPr>
        <p:spPr/>
        <p:txBody>
          <a:bodyPr/>
          <a:lstStyle/>
          <a:p>
            <a:r>
              <a:rPr lang="en-US" dirty="0" err="1" smtClean="0"/>
              <a:t>LightSlice</a:t>
            </a:r>
            <a:r>
              <a:rPr lang="en-US" dirty="0" smtClean="0"/>
              <a:t>: Idea</a:t>
            </a:r>
            <a:endParaRPr lang="en-US" dirty="0"/>
          </a:p>
        </p:txBody>
      </p:sp>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Cannot use shadow maps for row/column sampling</a:t>
            </a:r>
          </a:p>
          <a:p>
            <a:r>
              <a:rPr lang="en-US" dirty="0" smtClean="0"/>
              <a:t>Clustering borrowed from the original MRCS paper</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111</a:t>
            </a:fld>
            <a:endParaRPr lang="en-US" dirty="0">
              <a:solidFill>
                <a:srgbClr val="FFFFFF"/>
              </a:solidFill>
            </a:endParaRPr>
          </a:p>
        </p:txBody>
      </p:sp>
      <p:sp>
        <p:nvSpPr>
          <p:cNvPr id="4" name="Title 3"/>
          <p:cNvSpPr>
            <a:spLocks noGrp="1"/>
          </p:cNvSpPr>
          <p:nvPr>
            <p:ph type="title"/>
          </p:nvPr>
        </p:nvSpPr>
        <p:spPr/>
        <p:txBody>
          <a:bodyPr/>
          <a:lstStyle/>
          <a:p>
            <a:r>
              <a:rPr lang="en-US" dirty="0" err="1" smtClean="0"/>
              <a:t>LightSlice</a:t>
            </a:r>
            <a:r>
              <a:rPr lang="en-US" dirty="0" smtClean="0"/>
              <a:t>: The Algorithm</a:t>
            </a:r>
            <a:endParaRPr lang="en-US" dirty="0"/>
          </a:p>
        </p:txBody>
      </p:sp>
      <p:pic>
        <p:nvPicPr>
          <p:cNvPr id="161794" name="Picture 2"/>
          <p:cNvPicPr>
            <a:picLocks noChangeAspect="1" noChangeArrowheads="1"/>
          </p:cNvPicPr>
          <p:nvPr/>
        </p:nvPicPr>
        <p:blipFill>
          <a:blip r:embed="rId2" cstate="print"/>
          <a:srcRect/>
          <a:stretch>
            <a:fillRect/>
          </a:stretch>
        </p:blipFill>
        <p:spPr bwMode="auto">
          <a:xfrm>
            <a:off x="1" y="990600"/>
            <a:ext cx="9185558" cy="35956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112</a:t>
            </a:fld>
            <a:endParaRPr lang="en-US" dirty="0">
              <a:solidFill>
                <a:srgbClr val="FFFFFF"/>
              </a:solidFill>
            </a:endParaRPr>
          </a:p>
        </p:txBody>
      </p:sp>
      <p:sp>
        <p:nvSpPr>
          <p:cNvPr id="4" name="Title 3"/>
          <p:cNvSpPr>
            <a:spLocks noGrp="1"/>
          </p:cNvSpPr>
          <p:nvPr>
            <p:ph type="title"/>
          </p:nvPr>
        </p:nvSpPr>
        <p:spPr/>
        <p:txBody>
          <a:bodyPr/>
          <a:lstStyle/>
          <a:p>
            <a:r>
              <a:rPr lang="en-US" dirty="0" err="1" smtClean="0"/>
              <a:t>LightSlice</a:t>
            </a:r>
            <a:r>
              <a:rPr lang="en-US" dirty="0" smtClean="0"/>
              <a:t>: Matrix Slices</a:t>
            </a:r>
            <a:endParaRPr lang="en-US" dirty="0"/>
          </a:p>
        </p:txBody>
      </p:sp>
      <p:pic>
        <p:nvPicPr>
          <p:cNvPr id="162818" name="Picture 2"/>
          <p:cNvPicPr>
            <a:picLocks noChangeAspect="1" noChangeArrowheads="1"/>
          </p:cNvPicPr>
          <p:nvPr/>
        </p:nvPicPr>
        <p:blipFill>
          <a:blip r:embed="rId2" cstate="print"/>
          <a:srcRect/>
          <a:stretch>
            <a:fillRect/>
          </a:stretch>
        </p:blipFill>
        <p:spPr bwMode="auto">
          <a:xfrm>
            <a:off x="2133600" y="1752600"/>
            <a:ext cx="4724400" cy="4770380"/>
          </a:xfrm>
          <a:prstGeom prst="rect">
            <a:avLst/>
          </a:prstGeom>
          <a:noFill/>
          <a:ln w="9525">
            <a:noFill/>
            <a:miter lim="800000"/>
            <a:headEnd/>
            <a:tailEnd/>
          </a:ln>
        </p:spPr>
      </p:pic>
      <p:sp>
        <p:nvSpPr>
          <p:cNvPr id="6" name="TextBox 5"/>
          <p:cNvSpPr txBox="1"/>
          <p:nvPr/>
        </p:nvSpPr>
        <p:spPr>
          <a:xfrm>
            <a:off x="2819400" y="1295400"/>
            <a:ext cx="949299" cy="430887"/>
          </a:xfrm>
          <a:prstGeom prst="rect">
            <a:avLst/>
          </a:prstGeom>
          <a:noFill/>
        </p:spPr>
        <p:txBody>
          <a:bodyPr wrap="none" rtlCol="0">
            <a:spAutoFit/>
          </a:bodyPr>
          <a:lstStyle/>
          <a:p>
            <a:r>
              <a:rPr lang="en-US" sz="2200" b="1" dirty="0" smtClean="0"/>
              <a:t>Image</a:t>
            </a:r>
            <a:endParaRPr lang="en-US" sz="2200" b="1" dirty="0"/>
          </a:p>
        </p:txBody>
      </p:sp>
      <p:sp>
        <p:nvSpPr>
          <p:cNvPr id="7" name="TextBox 6"/>
          <p:cNvSpPr txBox="1"/>
          <p:nvPr/>
        </p:nvSpPr>
        <p:spPr>
          <a:xfrm>
            <a:off x="4784834" y="990600"/>
            <a:ext cx="1721946" cy="769441"/>
          </a:xfrm>
          <a:prstGeom prst="rect">
            <a:avLst/>
          </a:prstGeom>
          <a:noFill/>
        </p:spPr>
        <p:txBody>
          <a:bodyPr wrap="none" rtlCol="0">
            <a:spAutoFit/>
          </a:bodyPr>
          <a:lstStyle/>
          <a:p>
            <a:pPr algn="ctr"/>
            <a:r>
              <a:rPr lang="en-US" sz="2200" b="1" dirty="0" smtClean="0"/>
              <a:t>Matrix slice </a:t>
            </a:r>
            <a:br>
              <a:rPr lang="en-US" sz="2200" b="1" dirty="0" smtClean="0"/>
            </a:br>
            <a:r>
              <a:rPr lang="en-US" sz="2200" b="1" dirty="0" smtClean="0"/>
              <a:t>visualization</a:t>
            </a:r>
            <a:endParaRPr lang="en-US" sz="2200" b="1" dirty="0"/>
          </a:p>
        </p:txBody>
      </p:sp>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Not really a fair comparison to MRCS </a:t>
            </a:r>
            <a:br>
              <a:rPr lang="en-US" dirty="0" smtClean="0"/>
            </a:br>
            <a:r>
              <a:rPr lang="en-US" dirty="0" smtClean="0"/>
              <a:t>(uses ray traced visibility)</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113</a:t>
            </a:fld>
            <a:endParaRPr lang="en-US" dirty="0">
              <a:solidFill>
                <a:srgbClr val="FFFFFF"/>
              </a:solidFill>
            </a:endParaRPr>
          </a:p>
        </p:txBody>
      </p:sp>
      <p:sp>
        <p:nvSpPr>
          <p:cNvPr id="4" name="Title 3"/>
          <p:cNvSpPr>
            <a:spLocks noGrp="1"/>
          </p:cNvSpPr>
          <p:nvPr>
            <p:ph type="title"/>
          </p:nvPr>
        </p:nvSpPr>
        <p:spPr/>
        <p:txBody>
          <a:bodyPr/>
          <a:lstStyle/>
          <a:p>
            <a:r>
              <a:rPr lang="en-US" dirty="0" err="1" smtClean="0"/>
              <a:t>LightSlice</a:t>
            </a:r>
            <a:r>
              <a:rPr lang="en-US" dirty="0" smtClean="0"/>
              <a:t>: Results</a:t>
            </a:r>
            <a:endParaRPr lang="en-US" dirty="0"/>
          </a:p>
        </p:txBody>
      </p:sp>
      <p:pic>
        <p:nvPicPr>
          <p:cNvPr id="163842" name="Picture 2"/>
          <p:cNvPicPr>
            <a:picLocks noChangeAspect="1" noChangeArrowheads="1"/>
          </p:cNvPicPr>
          <p:nvPr/>
        </p:nvPicPr>
        <p:blipFill>
          <a:blip r:embed="rId2" cstate="print"/>
          <a:srcRect/>
          <a:stretch>
            <a:fillRect/>
          </a:stretch>
        </p:blipFill>
        <p:spPr bwMode="auto">
          <a:xfrm>
            <a:off x="2047875" y="1143000"/>
            <a:ext cx="5267325" cy="383569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114</a:t>
            </a:fld>
            <a:endParaRPr lang="en-US" dirty="0">
              <a:solidFill>
                <a:srgbClr val="FFFFFF"/>
              </a:solidFill>
            </a:endParaRPr>
          </a:p>
        </p:txBody>
      </p:sp>
      <p:sp>
        <p:nvSpPr>
          <p:cNvPr id="4" name="Title 3"/>
          <p:cNvSpPr>
            <a:spLocks noGrp="1"/>
          </p:cNvSpPr>
          <p:nvPr>
            <p:ph type="title"/>
          </p:nvPr>
        </p:nvSpPr>
        <p:spPr/>
        <p:txBody>
          <a:bodyPr/>
          <a:lstStyle/>
          <a:p>
            <a:r>
              <a:rPr lang="en-US" dirty="0" smtClean="0"/>
              <a:t>Importance Caching</a:t>
            </a:r>
            <a:endParaRPr lang="en-US" dirty="0"/>
          </a:p>
        </p:txBody>
      </p:sp>
      <p:pic>
        <p:nvPicPr>
          <p:cNvPr id="164866" name="Picture 2"/>
          <p:cNvPicPr>
            <a:picLocks noGrp="1" noChangeAspect="1" noChangeArrowheads="1"/>
          </p:cNvPicPr>
          <p:nvPr>
            <p:ph idx="1"/>
          </p:nvPr>
        </p:nvPicPr>
        <p:blipFill>
          <a:blip r:embed="rId2" cstate="print"/>
          <a:srcRect/>
          <a:stretch>
            <a:fillRect/>
          </a:stretch>
        </p:blipFill>
        <p:spPr bwMode="auto">
          <a:xfrm>
            <a:off x="152400" y="1066799"/>
            <a:ext cx="8763000" cy="2861881"/>
          </a:xfrm>
          <a:prstGeom prst="rect">
            <a:avLst/>
          </a:prstGeom>
          <a:noFill/>
          <a:ln w="9525">
            <a:noFill/>
            <a:miter lim="800000"/>
            <a:headEnd/>
            <a:tailEnd/>
          </a:ln>
        </p:spPr>
      </p:pic>
      <p:sp>
        <p:nvSpPr>
          <p:cNvPr id="8" name="Content Placeholder 1"/>
          <p:cNvSpPr txBox="1">
            <a:spLocks/>
          </p:cNvSpPr>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kumimoji="0" lang="en-US" sz="3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kumimoji="0" lang="en-US" sz="3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kumimoji="0" lang="en-US" sz="3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kumimoji="0" lang="en-US" sz="3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kumimoji="0" lang="en-US" sz="3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kumimoji="0" lang="en-US" sz="3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lang="en-US" sz="3100" kern="0" dirty="0" smtClean="0"/>
              <a:t>Localized light (VPL) selection taking visibility into account</a:t>
            </a:r>
            <a:endParaRPr kumimoji="0" lang="en-US" sz="31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en-US" dirty="0" smtClean="0"/>
              <a:t>Importance caching</a:t>
            </a:r>
          </a:p>
          <a:p>
            <a:pPr marL="914400" lvl="1" indent="-514350"/>
            <a:r>
              <a:rPr lang="en-US" dirty="0" smtClean="0"/>
              <a:t>Pick image pixels (2000 - 3000)</a:t>
            </a:r>
          </a:p>
          <a:p>
            <a:pPr marL="914400" lvl="1" indent="-514350"/>
            <a:r>
              <a:rPr lang="en-US" dirty="0" smtClean="0"/>
              <a:t>For each such pixel, compute and cache contributions from all lights (i.e. matrix row)</a:t>
            </a:r>
          </a:p>
          <a:p>
            <a:pPr marL="514350" indent="-514350">
              <a:buFont typeface="+mj-lt"/>
              <a:buAutoNum type="arabicPeriod"/>
            </a:pPr>
            <a:endParaRPr lang="en-US" dirty="0" smtClean="0"/>
          </a:p>
          <a:p>
            <a:pPr marL="514350" indent="-514350">
              <a:buFont typeface="+mj-lt"/>
              <a:buAutoNum type="arabicPeriod"/>
            </a:pPr>
            <a:r>
              <a:rPr lang="en-US" dirty="0" smtClean="0"/>
              <a:t>Image rendering</a:t>
            </a:r>
          </a:p>
          <a:p>
            <a:pPr marL="914400" lvl="1" indent="-514350"/>
            <a:r>
              <a:rPr lang="en-US" dirty="0" smtClean="0"/>
              <a:t>For each image pixel</a:t>
            </a:r>
          </a:p>
          <a:p>
            <a:pPr marL="1314450" lvl="2" indent="-514350"/>
            <a:r>
              <a:rPr lang="en-US" dirty="0" smtClean="0"/>
              <a:t>Collect nearby importance records</a:t>
            </a:r>
          </a:p>
          <a:p>
            <a:pPr marL="1314450" lvl="2" indent="-514350"/>
            <a:r>
              <a:rPr lang="en-US" dirty="0" smtClean="0"/>
              <a:t>Pick a VPL proportional to the cached contributions</a:t>
            </a:r>
          </a:p>
          <a:p>
            <a:pPr marL="914400" lvl="1" indent="-514350">
              <a:buFont typeface="+mj-lt"/>
              <a:buAutoNum type="arabicPeriod"/>
            </a:pPr>
            <a:endParaRPr lang="en-US" dirty="0" smtClean="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115</a:t>
            </a:fld>
            <a:endParaRPr lang="en-US" dirty="0">
              <a:solidFill>
                <a:srgbClr val="FFFFFF"/>
              </a:solidFill>
            </a:endParaRPr>
          </a:p>
        </p:txBody>
      </p:sp>
      <p:sp>
        <p:nvSpPr>
          <p:cNvPr id="4" name="Title 3"/>
          <p:cNvSpPr>
            <a:spLocks noGrp="1"/>
          </p:cNvSpPr>
          <p:nvPr>
            <p:ph type="title"/>
          </p:nvPr>
        </p:nvSpPr>
        <p:spPr/>
        <p:txBody>
          <a:bodyPr/>
          <a:lstStyle/>
          <a:p>
            <a:r>
              <a:rPr lang="en-US" dirty="0" smtClean="0"/>
              <a:t>Importance Caching: Algorithm</a:t>
            </a:r>
            <a:endParaRPr lang="en-US" dirty="0"/>
          </a:p>
        </p:txBody>
      </p:sp>
    </p:spTree>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116</a:t>
            </a:fld>
            <a:endParaRPr lang="en-US" dirty="0">
              <a:solidFill>
                <a:srgbClr val="FFFFFF"/>
              </a:solidFill>
            </a:endParaRPr>
          </a:p>
        </p:txBody>
      </p:sp>
      <p:sp>
        <p:nvSpPr>
          <p:cNvPr id="4" name="Title 3"/>
          <p:cNvSpPr>
            <a:spLocks noGrp="1"/>
          </p:cNvSpPr>
          <p:nvPr>
            <p:ph type="title"/>
          </p:nvPr>
        </p:nvSpPr>
        <p:spPr/>
        <p:txBody>
          <a:bodyPr/>
          <a:lstStyle/>
          <a:p>
            <a:r>
              <a:rPr lang="en-US" dirty="0" smtClean="0"/>
              <a:t>Cached light importance</a:t>
            </a:r>
            <a:endParaRPr lang="en-US" dirty="0"/>
          </a:p>
        </p:txBody>
      </p:sp>
      <p:grpSp>
        <p:nvGrpSpPr>
          <p:cNvPr id="7" name="Group 6"/>
          <p:cNvGrpSpPr/>
          <p:nvPr/>
        </p:nvGrpSpPr>
        <p:grpSpPr>
          <a:xfrm>
            <a:off x="228600" y="2562225"/>
            <a:ext cx="8791575" cy="1323975"/>
            <a:chOff x="352425" y="1828800"/>
            <a:chExt cx="8791575" cy="1323975"/>
          </a:xfrm>
        </p:grpSpPr>
        <p:pic>
          <p:nvPicPr>
            <p:cNvPr id="165890" name="Picture 2"/>
            <p:cNvPicPr>
              <a:picLocks noChangeAspect="1" noChangeArrowheads="1"/>
            </p:cNvPicPr>
            <p:nvPr/>
          </p:nvPicPr>
          <p:blipFill>
            <a:blip r:embed="rId2" cstate="print"/>
            <a:srcRect/>
            <a:stretch>
              <a:fillRect/>
            </a:stretch>
          </p:blipFill>
          <p:spPr bwMode="auto">
            <a:xfrm>
              <a:off x="352425" y="1828800"/>
              <a:ext cx="8791575" cy="1323975"/>
            </a:xfrm>
            <a:prstGeom prst="rect">
              <a:avLst/>
            </a:prstGeom>
            <a:noFill/>
            <a:ln w="9525">
              <a:noFill/>
              <a:miter lim="800000"/>
              <a:headEnd/>
              <a:tailEnd/>
            </a:ln>
          </p:spPr>
        </p:pic>
        <p:sp>
          <p:nvSpPr>
            <p:cNvPr id="6" name="Rectangle 5"/>
            <p:cNvSpPr/>
            <p:nvPr/>
          </p:nvSpPr>
          <p:spPr bwMode="auto">
            <a:xfrm>
              <a:off x="358140" y="1828800"/>
              <a:ext cx="403860" cy="304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8" name="Left Brace 7"/>
          <p:cNvSpPr/>
          <p:nvPr/>
        </p:nvSpPr>
        <p:spPr bwMode="auto">
          <a:xfrm rot="16200000">
            <a:off x="1485900" y="2711996"/>
            <a:ext cx="228600" cy="274320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Left Brace 8"/>
          <p:cNvSpPr/>
          <p:nvPr/>
        </p:nvSpPr>
        <p:spPr bwMode="auto">
          <a:xfrm rot="16200000">
            <a:off x="4273496" y="2705101"/>
            <a:ext cx="228600" cy="274320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Left Brace 9"/>
          <p:cNvSpPr/>
          <p:nvPr/>
        </p:nvSpPr>
        <p:spPr bwMode="auto">
          <a:xfrm rot="16200000">
            <a:off x="7048500" y="2705102"/>
            <a:ext cx="228600" cy="274320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368946" y="4231944"/>
            <a:ext cx="2525050" cy="430887"/>
          </a:xfrm>
          <a:prstGeom prst="rect">
            <a:avLst/>
          </a:prstGeom>
          <a:noFill/>
        </p:spPr>
        <p:txBody>
          <a:bodyPr wrap="none" rtlCol="0">
            <a:spAutoFit/>
          </a:bodyPr>
          <a:lstStyle/>
          <a:p>
            <a:r>
              <a:rPr lang="en-US" sz="2200" dirty="0" smtClean="0"/>
              <a:t>Importance record 1</a:t>
            </a:r>
            <a:endParaRPr lang="en-US" sz="2200" dirty="0"/>
          </a:p>
        </p:txBody>
      </p:sp>
      <p:sp>
        <p:nvSpPr>
          <p:cNvPr id="12" name="TextBox 11"/>
          <p:cNvSpPr txBox="1"/>
          <p:nvPr/>
        </p:nvSpPr>
        <p:spPr>
          <a:xfrm>
            <a:off x="3153451" y="4239904"/>
            <a:ext cx="2542684" cy="430887"/>
          </a:xfrm>
          <a:prstGeom prst="rect">
            <a:avLst/>
          </a:prstGeom>
          <a:noFill/>
        </p:spPr>
        <p:txBody>
          <a:bodyPr wrap="none" rtlCol="0">
            <a:spAutoFit/>
          </a:bodyPr>
          <a:lstStyle/>
          <a:p>
            <a:r>
              <a:rPr lang="en-US" sz="2200" dirty="0" smtClean="0"/>
              <a:t>Importance record 2</a:t>
            </a:r>
            <a:endParaRPr lang="en-US" sz="2200" dirty="0"/>
          </a:p>
        </p:txBody>
      </p:sp>
      <p:sp>
        <p:nvSpPr>
          <p:cNvPr id="13" name="TextBox 12"/>
          <p:cNvSpPr txBox="1"/>
          <p:nvPr/>
        </p:nvSpPr>
        <p:spPr>
          <a:xfrm>
            <a:off x="5931546" y="4265220"/>
            <a:ext cx="2526654" cy="430887"/>
          </a:xfrm>
          <a:prstGeom prst="rect">
            <a:avLst/>
          </a:prstGeom>
          <a:noFill/>
        </p:spPr>
        <p:txBody>
          <a:bodyPr wrap="none" rtlCol="0">
            <a:spAutoFit/>
          </a:bodyPr>
          <a:lstStyle/>
          <a:p>
            <a:r>
              <a:rPr lang="en-US" sz="2200" dirty="0" smtClean="0"/>
              <a:t>Importance record 3</a:t>
            </a:r>
            <a:endParaRPr lang="en-US" sz="2200" dirty="0"/>
          </a:p>
        </p:txBody>
      </p:sp>
      <p:cxnSp>
        <p:nvCxnSpPr>
          <p:cNvPr id="15" name="Straight Arrow Connector 14"/>
          <p:cNvCxnSpPr/>
          <p:nvPr/>
        </p:nvCxnSpPr>
        <p:spPr bwMode="auto">
          <a:xfrm>
            <a:off x="5791200" y="1981200"/>
            <a:ext cx="990600" cy="1066800"/>
          </a:xfrm>
          <a:prstGeom prst="straightConnector1">
            <a:avLst/>
          </a:prstGeom>
          <a:solidFill>
            <a:schemeClr val="accent1"/>
          </a:solidFill>
          <a:ln w="28575" cap="flat" cmpd="sng" algn="ctr">
            <a:solidFill>
              <a:schemeClr val="tx1">
                <a:lumMod val="65000"/>
              </a:schemeClr>
            </a:solidFill>
            <a:prstDash val="solid"/>
            <a:round/>
            <a:headEnd type="none" w="med" len="med"/>
            <a:tailEnd type="arrow"/>
          </a:ln>
          <a:effectLst>
            <a:outerShdw blurRad="50800" dist="38100" dir="18900000" algn="bl" rotWithShape="0">
              <a:prstClr val="black">
                <a:alpha val="40000"/>
              </a:prstClr>
            </a:outerShdw>
          </a:effectLst>
        </p:spPr>
      </p:cxnSp>
      <p:cxnSp>
        <p:nvCxnSpPr>
          <p:cNvPr id="17" name="Straight Arrow Connector 16"/>
          <p:cNvCxnSpPr/>
          <p:nvPr/>
        </p:nvCxnSpPr>
        <p:spPr bwMode="auto">
          <a:xfrm flipH="1">
            <a:off x="4572000" y="2057400"/>
            <a:ext cx="1066800" cy="1143000"/>
          </a:xfrm>
          <a:prstGeom prst="straightConnector1">
            <a:avLst/>
          </a:prstGeom>
          <a:solidFill>
            <a:schemeClr val="accent1"/>
          </a:solidFill>
          <a:ln w="28575" cap="flat" cmpd="sng" algn="ctr">
            <a:solidFill>
              <a:schemeClr val="tx1">
                <a:lumMod val="65000"/>
              </a:schemeClr>
            </a:solidFill>
            <a:prstDash val="solid"/>
            <a:round/>
            <a:headEnd type="none" w="med" len="med"/>
            <a:tailEnd type="arrow"/>
          </a:ln>
          <a:effectLst>
            <a:outerShdw blurRad="50800" dist="38100" dir="18900000" algn="bl" rotWithShape="0">
              <a:prstClr val="black">
                <a:alpha val="40000"/>
              </a:prstClr>
            </a:outerShdw>
          </a:effectLst>
        </p:spPr>
      </p:cxnSp>
      <p:cxnSp>
        <p:nvCxnSpPr>
          <p:cNvPr id="20" name="Straight Arrow Connector 19"/>
          <p:cNvCxnSpPr/>
          <p:nvPr/>
        </p:nvCxnSpPr>
        <p:spPr bwMode="auto">
          <a:xfrm flipH="1">
            <a:off x="1828800" y="1981200"/>
            <a:ext cx="3657600" cy="1219200"/>
          </a:xfrm>
          <a:prstGeom prst="straightConnector1">
            <a:avLst/>
          </a:prstGeom>
          <a:solidFill>
            <a:schemeClr val="accent1"/>
          </a:solidFill>
          <a:ln w="28575" cap="flat" cmpd="sng" algn="ctr">
            <a:solidFill>
              <a:schemeClr val="tx1">
                <a:lumMod val="65000"/>
              </a:schemeClr>
            </a:solidFill>
            <a:prstDash val="solid"/>
            <a:round/>
            <a:headEnd type="none" w="med" len="med"/>
            <a:tailEnd type="arrow"/>
          </a:ln>
          <a:effectLst>
            <a:outerShdw blurRad="50800" dist="38100" dir="18900000" algn="bl" rotWithShape="0">
              <a:prstClr val="black">
                <a:alpha val="40000"/>
              </a:prstClr>
            </a:outerShdw>
          </a:effectLst>
        </p:spPr>
      </p:cxnSp>
      <p:sp>
        <p:nvSpPr>
          <p:cNvPr id="24" name="TextBox 23"/>
          <p:cNvSpPr txBox="1"/>
          <p:nvPr/>
        </p:nvSpPr>
        <p:spPr>
          <a:xfrm>
            <a:off x="4419600" y="914400"/>
            <a:ext cx="2382383" cy="1107996"/>
          </a:xfrm>
          <a:prstGeom prst="rect">
            <a:avLst/>
          </a:prstGeom>
          <a:noFill/>
        </p:spPr>
        <p:txBody>
          <a:bodyPr wrap="none" rtlCol="0">
            <a:spAutoFit/>
          </a:bodyPr>
          <a:lstStyle/>
          <a:p>
            <a:r>
              <a:rPr lang="en-US" sz="2200" dirty="0" smtClean="0"/>
              <a:t>Contributions to </a:t>
            </a:r>
            <a:br>
              <a:rPr lang="en-US" sz="2200" dirty="0" smtClean="0"/>
            </a:br>
            <a:r>
              <a:rPr lang="en-US" sz="2200" dirty="0" smtClean="0"/>
              <a:t>the record location</a:t>
            </a:r>
            <a:br>
              <a:rPr lang="en-US" sz="2200" dirty="0" smtClean="0"/>
            </a:br>
            <a:r>
              <a:rPr lang="en-US" sz="2200" dirty="0" smtClean="0"/>
              <a:t>of individual lights</a:t>
            </a:r>
            <a:endParaRPr lang="en-US" sz="2200" dirty="0"/>
          </a:p>
        </p:txBody>
      </p:sp>
    </p:spTree>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117</a:t>
            </a:fld>
            <a:endParaRPr lang="en-US" dirty="0">
              <a:solidFill>
                <a:srgbClr val="FFFFFF"/>
              </a:solidFill>
            </a:endParaRPr>
          </a:p>
        </p:txBody>
      </p:sp>
      <p:sp>
        <p:nvSpPr>
          <p:cNvPr id="4" name="Title 3"/>
          <p:cNvSpPr>
            <a:spLocks noGrp="1"/>
          </p:cNvSpPr>
          <p:nvPr>
            <p:ph type="title"/>
          </p:nvPr>
        </p:nvSpPr>
        <p:spPr/>
        <p:txBody>
          <a:bodyPr/>
          <a:lstStyle/>
          <a:p>
            <a:r>
              <a:rPr lang="en-US" dirty="0" smtClean="0"/>
              <a:t>Possible problems</a:t>
            </a:r>
            <a:endParaRPr lang="en-US" dirty="0"/>
          </a:p>
        </p:txBody>
      </p:sp>
      <p:pic>
        <p:nvPicPr>
          <p:cNvPr id="166914" name="Picture 2"/>
          <p:cNvPicPr>
            <a:picLocks noChangeAspect="1" noChangeArrowheads="1"/>
          </p:cNvPicPr>
          <p:nvPr/>
        </p:nvPicPr>
        <p:blipFill>
          <a:blip r:embed="rId2" cstate="print"/>
          <a:srcRect/>
          <a:stretch>
            <a:fillRect/>
          </a:stretch>
        </p:blipFill>
        <p:spPr bwMode="auto">
          <a:xfrm>
            <a:off x="0" y="2238636"/>
            <a:ext cx="9144000" cy="3019164"/>
          </a:xfrm>
          <a:prstGeom prst="rect">
            <a:avLst/>
          </a:prstGeom>
          <a:noFill/>
          <a:ln w="9525">
            <a:noFill/>
            <a:miter lim="800000"/>
            <a:headEnd/>
            <a:tailEnd/>
          </a:ln>
        </p:spPr>
      </p:pic>
      <p:sp>
        <p:nvSpPr>
          <p:cNvPr id="6" name="TextBox 5"/>
          <p:cNvSpPr txBox="1"/>
          <p:nvPr/>
        </p:nvSpPr>
        <p:spPr>
          <a:xfrm>
            <a:off x="762000" y="1857636"/>
            <a:ext cx="500458" cy="369332"/>
          </a:xfrm>
          <a:prstGeom prst="rect">
            <a:avLst/>
          </a:prstGeom>
          <a:noFill/>
        </p:spPr>
        <p:txBody>
          <a:bodyPr wrap="none" rtlCol="0">
            <a:spAutoFit/>
          </a:bodyPr>
          <a:lstStyle/>
          <a:p>
            <a:r>
              <a:rPr lang="en-US" b="1" dirty="0" smtClean="0"/>
              <a:t>OK</a:t>
            </a:r>
            <a:endParaRPr lang="en-US" b="1" dirty="0"/>
          </a:p>
        </p:txBody>
      </p:sp>
      <p:sp>
        <p:nvSpPr>
          <p:cNvPr id="7" name="TextBox 6"/>
          <p:cNvSpPr txBox="1"/>
          <p:nvPr/>
        </p:nvSpPr>
        <p:spPr>
          <a:xfrm>
            <a:off x="2819400" y="1857636"/>
            <a:ext cx="1147878" cy="369332"/>
          </a:xfrm>
          <a:prstGeom prst="rect">
            <a:avLst/>
          </a:prstGeom>
          <a:noFill/>
        </p:spPr>
        <p:txBody>
          <a:bodyPr wrap="none" rtlCol="0">
            <a:spAutoFit/>
          </a:bodyPr>
          <a:lstStyle/>
          <a:p>
            <a:r>
              <a:rPr lang="en-US" b="1" dirty="0" smtClean="0"/>
              <a:t>Occlusion</a:t>
            </a:r>
            <a:endParaRPr lang="en-US" b="1" dirty="0"/>
          </a:p>
        </p:txBody>
      </p:sp>
      <p:sp>
        <p:nvSpPr>
          <p:cNvPr id="8" name="TextBox 7"/>
          <p:cNvSpPr txBox="1"/>
          <p:nvPr/>
        </p:nvSpPr>
        <p:spPr>
          <a:xfrm>
            <a:off x="4800053" y="1857636"/>
            <a:ext cx="1829347" cy="369332"/>
          </a:xfrm>
          <a:prstGeom prst="rect">
            <a:avLst/>
          </a:prstGeom>
          <a:noFill/>
        </p:spPr>
        <p:txBody>
          <a:bodyPr wrap="none" rtlCol="0">
            <a:spAutoFit/>
          </a:bodyPr>
          <a:lstStyle/>
          <a:p>
            <a:r>
              <a:rPr lang="en-US" b="1" dirty="0" smtClean="0"/>
              <a:t>Geometry factor</a:t>
            </a:r>
            <a:endParaRPr lang="en-US" b="1" dirty="0"/>
          </a:p>
        </p:txBody>
      </p:sp>
      <p:sp>
        <p:nvSpPr>
          <p:cNvPr id="9" name="TextBox 8"/>
          <p:cNvSpPr txBox="1"/>
          <p:nvPr/>
        </p:nvSpPr>
        <p:spPr>
          <a:xfrm>
            <a:off x="7458874" y="1857636"/>
            <a:ext cx="1151726" cy="369332"/>
          </a:xfrm>
          <a:prstGeom prst="rect">
            <a:avLst/>
          </a:prstGeom>
          <a:noFill/>
        </p:spPr>
        <p:txBody>
          <a:bodyPr wrap="none" rtlCol="0">
            <a:spAutoFit/>
          </a:bodyPr>
          <a:lstStyle/>
          <a:p>
            <a:r>
              <a:rPr lang="en-US" b="1" dirty="0" smtClean="0"/>
              <a:t>Irrelevant</a:t>
            </a:r>
            <a:endParaRPr lang="en-US" b="1" dirty="0"/>
          </a:p>
        </p:txBody>
      </p:sp>
    </p:spTree>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118</a:t>
            </a:fld>
            <a:endParaRPr lang="en-US" dirty="0">
              <a:solidFill>
                <a:srgbClr val="FFFFFF"/>
              </a:solidFill>
            </a:endParaRPr>
          </a:p>
        </p:txBody>
      </p:sp>
      <p:sp>
        <p:nvSpPr>
          <p:cNvPr id="4" name="Title 3"/>
          <p:cNvSpPr>
            <a:spLocks noGrp="1"/>
          </p:cNvSpPr>
          <p:nvPr>
            <p:ph type="title"/>
          </p:nvPr>
        </p:nvSpPr>
        <p:spPr/>
        <p:txBody>
          <a:bodyPr/>
          <a:lstStyle/>
          <a:p>
            <a:r>
              <a:rPr lang="en-US" dirty="0" smtClean="0"/>
              <a:t>Solution: Multiple </a:t>
            </a:r>
            <a:r>
              <a:rPr lang="en-US" dirty="0" err="1" smtClean="0"/>
              <a:t>importances</a:t>
            </a:r>
            <a:endParaRPr lang="en-US" dirty="0"/>
          </a:p>
        </p:txBody>
      </p:sp>
      <p:grpSp>
        <p:nvGrpSpPr>
          <p:cNvPr id="7" name="Group 6"/>
          <p:cNvGrpSpPr/>
          <p:nvPr/>
        </p:nvGrpSpPr>
        <p:grpSpPr>
          <a:xfrm>
            <a:off x="533400" y="1981200"/>
            <a:ext cx="8077201" cy="3700463"/>
            <a:chOff x="1" y="1480282"/>
            <a:chExt cx="9144000" cy="4125181"/>
          </a:xfrm>
        </p:grpSpPr>
        <p:pic>
          <p:nvPicPr>
            <p:cNvPr id="167938" name="Picture 2"/>
            <p:cNvPicPr>
              <a:picLocks noChangeAspect="1" noChangeArrowheads="1"/>
            </p:cNvPicPr>
            <p:nvPr/>
          </p:nvPicPr>
          <p:blipFill>
            <a:blip r:embed="rId2" cstate="print"/>
            <a:srcRect/>
            <a:stretch>
              <a:fillRect/>
            </a:stretch>
          </p:blipFill>
          <p:spPr bwMode="auto">
            <a:xfrm>
              <a:off x="1" y="1480282"/>
              <a:ext cx="9144000" cy="4125181"/>
            </a:xfrm>
            <a:prstGeom prst="rect">
              <a:avLst/>
            </a:prstGeom>
            <a:noFill/>
            <a:ln w="9525">
              <a:noFill/>
              <a:miter lim="800000"/>
              <a:headEnd/>
              <a:tailEnd/>
            </a:ln>
          </p:spPr>
        </p:pic>
        <p:sp>
          <p:nvSpPr>
            <p:cNvPr id="6" name="Rectangle 5"/>
            <p:cNvSpPr/>
            <p:nvPr/>
          </p:nvSpPr>
          <p:spPr bwMode="auto">
            <a:xfrm>
              <a:off x="76200" y="1559256"/>
              <a:ext cx="838200" cy="533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cxnSp>
        <p:nvCxnSpPr>
          <p:cNvPr id="8" name="Straight Arrow Connector 7"/>
          <p:cNvCxnSpPr/>
          <p:nvPr/>
        </p:nvCxnSpPr>
        <p:spPr bwMode="auto">
          <a:xfrm flipH="1">
            <a:off x="914400" y="1600200"/>
            <a:ext cx="762000" cy="1143000"/>
          </a:xfrm>
          <a:prstGeom prst="straightConnector1">
            <a:avLst/>
          </a:prstGeom>
          <a:solidFill>
            <a:schemeClr val="accent1"/>
          </a:solidFill>
          <a:ln w="28575" cap="flat" cmpd="sng" algn="ctr">
            <a:solidFill>
              <a:schemeClr val="tx1">
                <a:lumMod val="65000"/>
              </a:schemeClr>
            </a:solidFill>
            <a:prstDash val="solid"/>
            <a:round/>
            <a:headEnd type="none" w="med" len="med"/>
            <a:tailEnd type="arrow"/>
          </a:ln>
          <a:effectLst>
            <a:outerShdw blurRad="50800" dist="38100" dir="18900000" algn="bl" rotWithShape="0">
              <a:prstClr val="black">
                <a:alpha val="40000"/>
              </a:prstClr>
            </a:outerShdw>
          </a:effectLst>
        </p:spPr>
      </p:cxnSp>
      <p:sp>
        <p:nvSpPr>
          <p:cNvPr id="10" name="TextBox 9"/>
          <p:cNvSpPr txBox="1"/>
          <p:nvPr/>
        </p:nvSpPr>
        <p:spPr>
          <a:xfrm>
            <a:off x="1676400" y="1143000"/>
            <a:ext cx="2686954" cy="430887"/>
          </a:xfrm>
          <a:prstGeom prst="rect">
            <a:avLst/>
          </a:prstGeom>
          <a:noFill/>
        </p:spPr>
        <p:txBody>
          <a:bodyPr wrap="none" rtlCol="0">
            <a:spAutoFit/>
          </a:bodyPr>
          <a:lstStyle/>
          <a:p>
            <a:r>
              <a:rPr lang="en-US" sz="2200" dirty="0" smtClean="0"/>
              <a:t>Full light contribution</a:t>
            </a:r>
            <a:endParaRPr lang="en-US" sz="2200" dirty="0"/>
          </a:p>
        </p:txBody>
      </p:sp>
      <p:cxnSp>
        <p:nvCxnSpPr>
          <p:cNvPr id="11" name="Straight Arrow Connector 10"/>
          <p:cNvCxnSpPr/>
          <p:nvPr/>
        </p:nvCxnSpPr>
        <p:spPr bwMode="auto">
          <a:xfrm flipH="1">
            <a:off x="1066800" y="1447800"/>
            <a:ext cx="3733800" cy="2133600"/>
          </a:xfrm>
          <a:prstGeom prst="straightConnector1">
            <a:avLst/>
          </a:prstGeom>
          <a:solidFill>
            <a:schemeClr val="accent1"/>
          </a:solidFill>
          <a:ln w="28575" cap="flat" cmpd="sng" algn="ctr">
            <a:solidFill>
              <a:schemeClr val="tx1">
                <a:lumMod val="65000"/>
              </a:schemeClr>
            </a:solidFill>
            <a:prstDash val="solid"/>
            <a:round/>
            <a:headEnd type="none" w="med" len="med"/>
            <a:tailEnd type="arrow"/>
          </a:ln>
          <a:effectLst>
            <a:outerShdw blurRad="50800" dist="38100" dir="18900000" algn="bl" rotWithShape="0">
              <a:prstClr val="black">
                <a:alpha val="40000"/>
              </a:prstClr>
            </a:outerShdw>
          </a:effectLst>
        </p:spPr>
      </p:cxnSp>
      <p:sp>
        <p:nvSpPr>
          <p:cNvPr id="14" name="TextBox 13"/>
          <p:cNvSpPr txBox="1"/>
          <p:nvPr/>
        </p:nvSpPr>
        <p:spPr>
          <a:xfrm>
            <a:off x="4876800" y="1143000"/>
            <a:ext cx="3067571" cy="430887"/>
          </a:xfrm>
          <a:prstGeom prst="rect">
            <a:avLst/>
          </a:prstGeom>
          <a:noFill/>
        </p:spPr>
        <p:txBody>
          <a:bodyPr wrap="none" rtlCol="0">
            <a:spAutoFit/>
          </a:bodyPr>
          <a:lstStyle/>
          <a:p>
            <a:r>
              <a:rPr lang="en-US" sz="2200" dirty="0" err="1" smtClean="0"/>
              <a:t>Unoccluded</a:t>
            </a:r>
            <a:r>
              <a:rPr lang="en-US" sz="2200" dirty="0" smtClean="0"/>
              <a:t> contribution</a:t>
            </a:r>
            <a:endParaRPr lang="en-US" sz="2200" dirty="0"/>
          </a:p>
        </p:txBody>
      </p:sp>
      <p:sp>
        <p:nvSpPr>
          <p:cNvPr id="16" name="TextBox 15"/>
          <p:cNvSpPr txBox="1"/>
          <p:nvPr/>
        </p:nvSpPr>
        <p:spPr>
          <a:xfrm>
            <a:off x="4267200" y="5791200"/>
            <a:ext cx="3123676" cy="769441"/>
          </a:xfrm>
          <a:prstGeom prst="rect">
            <a:avLst/>
          </a:prstGeom>
          <a:noFill/>
        </p:spPr>
        <p:txBody>
          <a:bodyPr wrap="none" rtlCol="0">
            <a:spAutoFit/>
          </a:bodyPr>
          <a:lstStyle/>
          <a:p>
            <a:r>
              <a:rPr lang="en-US" sz="2200" dirty="0" err="1" smtClean="0"/>
              <a:t>Unoccluded</a:t>
            </a:r>
            <a:r>
              <a:rPr lang="en-US" sz="2200" dirty="0" smtClean="0"/>
              <a:t> contribution </a:t>
            </a:r>
            <a:br>
              <a:rPr lang="en-US" sz="2200" dirty="0" smtClean="0"/>
            </a:br>
            <a:r>
              <a:rPr lang="en-US" sz="2200" dirty="0" smtClean="0"/>
              <a:t>w/ bounded G-term</a:t>
            </a:r>
            <a:endParaRPr lang="en-US" sz="2200" dirty="0"/>
          </a:p>
        </p:txBody>
      </p:sp>
      <p:cxnSp>
        <p:nvCxnSpPr>
          <p:cNvPr id="17" name="Straight Arrow Connector 16"/>
          <p:cNvCxnSpPr>
            <a:stCxn id="16" idx="1"/>
          </p:cNvCxnSpPr>
          <p:nvPr/>
        </p:nvCxnSpPr>
        <p:spPr bwMode="auto">
          <a:xfrm flipH="1" flipV="1">
            <a:off x="1143000" y="4724400"/>
            <a:ext cx="3124200" cy="1451521"/>
          </a:xfrm>
          <a:prstGeom prst="straightConnector1">
            <a:avLst/>
          </a:prstGeom>
          <a:solidFill>
            <a:schemeClr val="accent1"/>
          </a:solidFill>
          <a:ln w="28575" cap="flat" cmpd="sng" algn="ctr">
            <a:solidFill>
              <a:schemeClr val="tx1">
                <a:lumMod val="65000"/>
              </a:schemeClr>
            </a:solidFill>
            <a:prstDash val="solid"/>
            <a:round/>
            <a:headEnd type="none" w="med" len="med"/>
            <a:tailEnd type="arrow"/>
          </a:ln>
          <a:effectLst>
            <a:outerShdw blurRad="50800" dist="38100" dir="18900000" algn="bl" rotWithShape="0">
              <a:prstClr val="black">
                <a:alpha val="40000"/>
              </a:prstClr>
            </a:outerShdw>
          </a:effectLst>
        </p:spPr>
      </p:cxnSp>
      <p:sp>
        <p:nvSpPr>
          <p:cNvPr id="21" name="TextBox 20"/>
          <p:cNvSpPr txBox="1"/>
          <p:nvPr/>
        </p:nvSpPr>
        <p:spPr>
          <a:xfrm>
            <a:off x="1828800" y="5791200"/>
            <a:ext cx="1532792" cy="769441"/>
          </a:xfrm>
          <a:prstGeom prst="rect">
            <a:avLst/>
          </a:prstGeom>
          <a:noFill/>
        </p:spPr>
        <p:txBody>
          <a:bodyPr wrap="none" rtlCol="0">
            <a:spAutoFit/>
          </a:bodyPr>
          <a:lstStyle/>
          <a:p>
            <a:r>
              <a:rPr lang="en-US" sz="2200" dirty="0" smtClean="0"/>
              <a:t>Uniform </a:t>
            </a:r>
            <a:br>
              <a:rPr lang="en-US" sz="2200" dirty="0" smtClean="0"/>
            </a:br>
            <a:r>
              <a:rPr lang="en-US" sz="2200" dirty="0" smtClean="0"/>
              <a:t>distribution</a:t>
            </a:r>
            <a:endParaRPr lang="en-US" sz="2200" dirty="0"/>
          </a:p>
        </p:txBody>
      </p:sp>
      <p:cxnSp>
        <p:nvCxnSpPr>
          <p:cNvPr id="22" name="Straight Arrow Connector 21"/>
          <p:cNvCxnSpPr>
            <a:stCxn id="21" idx="1"/>
          </p:cNvCxnSpPr>
          <p:nvPr/>
        </p:nvCxnSpPr>
        <p:spPr bwMode="auto">
          <a:xfrm flipH="1" flipV="1">
            <a:off x="990600" y="5562600"/>
            <a:ext cx="838200" cy="613321"/>
          </a:xfrm>
          <a:prstGeom prst="straightConnector1">
            <a:avLst/>
          </a:prstGeom>
          <a:solidFill>
            <a:schemeClr val="accent1"/>
          </a:solidFill>
          <a:ln w="28575" cap="flat" cmpd="sng" algn="ctr">
            <a:solidFill>
              <a:schemeClr val="tx1">
                <a:lumMod val="65000"/>
              </a:schemeClr>
            </a:solidFill>
            <a:prstDash val="solid"/>
            <a:round/>
            <a:headEnd type="none" w="med" len="med"/>
            <a:tailEnd type="arrow"/>
          </a:ln>
          <a:effectLst>
            <a:outerShdw blurRad="50800" dist="38100" dir="18900000" algn="bl" rotWithShape="0">
              <a:prstClr val="black">
                <a:alpha val="40000"/>
              </a:prstClr>
            </a:outerShdw>
          </a:effectLst>
        </p:spPr>
      </p:cxnSp>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5"/>
            <a:ext cx="8686800" cy="5011738"/>
          </a:xfrm>
        </p:spPr>
        <p:txBody>
          <a:bodyPr/>
          <a:lstStyle/>
          <a:p>
            <a:r>
              <a:rPr lang="en-US" dirty="0" smtClean="0"/>
              <a:t>Multiple importance sampling (MIS)</a:t>
            </a:r>
          </a:p>
          <a:p>
            <a:pPr lvl="1"/>
            <a:r>
              <a:rPr lang="en-US" dirty="0" smtClean="0"/>
              <a:t>See CG III slides</a:t>
            </a:r>
            <a:br>
              <a:rPr lang="en-US" dirty="0" smtClean="0"/>
            </a:br>
            <a:r>
              <a:rPr lang="en-US" sz="1500" dirty="0" smtClean="0">
                <a:hlinkClick r:id="rId2"/>
              </a:rPr>
              <a:t>http://cgg.mff.cuni.cz/~jaroslav/teaching/2011-pg3/slides/krivanek-07-npgr010-2011-mc2.pptx</a:t>
            </a:r>
            <a:endParaRPr lang="en-US" sz="1500" dirty="0" smtClean="0"/>
          </a:p>
          <a:p>
            <a:pPr lvl="0"/>
            <a:endParaRPr lang="en-US" dirty="0" smtClean="0">
              <a:solidFill>
                <a:srgbClr val="FFFFFF"/>
              </a:solidFill>
            </a:endParaRPr>
          </a:p>
          <a:p>
            <a:pPr lvl="0"/>
            <a:r>
              <a:rPr lang="en-US" dirty="0" smtClean="0">
                <a:solidFill>
                  <a:srgbClr val="FFFFFF"/>
                </a:solidFill>
              </a:rPr>
              <a:t>New combination heuristic proposed in the paper</a:t>
            </a:r>
          </a:p>
          <a:p>
            <a:endParaRPr lang="en-US" sz="1800" dirty="0" smtClean="0"/>
          </a:p>
          <a:p>
            <a:endParaRPr lang="en-US" sz="1800"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119</a:t>
            </a:fld>
            <a:endParaRPr lang="en-US" dirty="0">
              <a:solidFill>
                <a:srgbClr val="FFFFFF"/>
              </a:solidFill>
            </a:endParaRPr>
          </a:p>
        </p:txBody>
      </p:sp>
      <p:sp>
        <p:nvSpPr>
          <p:cNvPr id="4" name="Title 3"/>
          <p:cNvSpPr>
            <a:spLocks noGrp="1"/>
          </p:cNvSpPr>
          <p:nvPr>
            <p:ph type="title"/>
          </p:nvPr>
        </p:nvSpPr>
        <p:spPr/>
        <p:txBody>
          <a:bodyPr/>
          <a:lstStyle/>
          <a:p>
            <a:r>
              <a:rPr lang="en-US" dirty="0" smtClean="0"/>
              <a:t>Distribution combination</a:t>
            </a:r>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9"/>
          <p:cNvSpPr>
            <a:spLocks noChangeArrowheads="1"/>
          </p:cNvSpPr>
          <p:nvPr/>
        </p:nvSpPr>
        <p:spPr bwMode="auto">
          <a:xfrm>
            <a:off x="3627438" y="5943600"/>
            <a:ext cx="838200" cy="457200"/>
          </a:xfrm>
          <a:prstGeom prst="rect">
            <a:avLst/>
          </a:prstGeom>
          <a:solidFill>
            <a:srgbClr val="ACE5E4"/>
          </a:solidFill>
          <a:ln w="9525">
            <a:miter lim="800000"/>
            <a:headEnd/>
            <a:tailEnd/>
          </a:ln>
          <a:scene3d>
            <a:camera prst="legacyPerspectiveFront">
              <a:rot lat="1500000" lon="1500000" rev="0"/>
            </a:camera>
            <a:lightRig rig="legacyFlat2" dir="b"/>
          </a:scene3d>
          <a:sp3d extrusionH="887400" prstMaterial="legacyMatte">
            <a:bevelT w="13500" h="13500" prst="angle"/>
            <a:bevelB w="13500" h="13500" prst="angle"/>
            <a:extrusionClr>
              <a:srgbClr val="ACE5E4"/>
            </a:extrusionClr>
          </a:sp3d>
        </p:spPr>
        <p:txBody>
          <a:bodyPr wrap="none" anchor="ctr">
            <a:flatTx/>
          </a:bodyPr>
          <a:lstStyle/>
          <a:p>
            <a:endParaRPr lang="en-US"/>
          </a:p>
        </p:txBody>
      </p:sp>
      <p:sp>
        <p:nvSpPr>
          <p:cNvPr id="13315" name="Rectangle 2"/>
          <p:cNvSpPr>
            <a:spLocks noChangeArrowheads="1"/>
          </p:cNvSpPr>
          <p:nvPr/>
        </p:nvSpPr>
        <p:spPr bwMode="auto">
          <a:xfrm>
            <a:off x="5562600" y="4114800"/>
            <a:ext cx="533400" cy="914400"/>
          </a:xfrm>
          <a:prstGeom prst="rect">
            <a:avLst/>
          </a:prstGeom>
          <a:solidFill>
            <a:srgbClr val="969696"/>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69696"/>
            </a:extrusionClr>
          </a:sp3d>
        </p:spPr>
        <p:txBody>
          <a:bodyPr wrap="none" anchor="ctr">
            <a:flatTx/>
          </a:bodyPr>
          <a:lstStyle/>
          <a:p>
            <a:endParaRPr lang="en-US"/>
          </a:p>
        </p:txBody>
      </p:sp>
      <p:sp>
        <p:nvSpPr>
          <p:cNvPr id="161795" name="Rectangle 3"/>
          <p:cNvSpPr>
            <a:spLocks noGrp="1" noChangeArrowheads="1"/>
          </p:cNvSpPr>
          <p:nvPr>
            <p:ph type="title"/>
          </p:nvPr>
        </p:nvSpPr>
        <p:spPr/>
        <p:txBody>
          <a:bodyPr/>
          <a:lstStyle/>
          <a:p>
            <a:pPr eaLnBrk="1" hangingPunct="1">
              <a:defRPr/>
            </a:pPr>
            <a:r>
              <a:rPr lang="en-US" smtClean="0"/>
              <a:t>Lightcuts Problem</a:t>
            </a:r>
          </a:p>
        </p:txBody>
      </p:sp>
      <p:sp>
        <p:nvSpPr>
          <p:cNvPr id="13317" name="AutoShape 6"/>
          <p:cNvSpPr>
            <a:spLocks noChangeAspect="1" noChangeArrowheads="1"/>
          </p:cNvSpPr>
          <p:nvPr/>
        </p:nvSpPr>
        <p:spPr bwMode="auto">
          <a:xfrm>
            <a:off x="2209800" y="27432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3318" name="AutoShape 7"/>
          <p:cNvSpPr>
            <a:spLocks noChangeAspect="1" noChangeArrowheads="1"/>
          </p:cNvSpPr>
          <p:nvPr/>
        </p:nvSpPr>
        <p:spPr bwMode="auto">
          <a:xfrm>
            <a:off x="3962400" y="25146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3319" name="AutoShape 8"/>
          <p:cNvSpPr>
            <a:spLocks noChangeAspect="1" noChangeArrowheads="1"/>
          </p:cNvSpPr>
          <p:nvPr/>
        </p:nvSpPr>
        <p:spPr bwMode="auto">
          <a:xfrm>
            <a:off x="6096000" y="28194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3320" name="AutoShape 9"/>
          <p:cNvSpPr>
            <a:spLocks noChangeAspect="1" noChangeArrowheads="1"/>
          </p:cNvSpPr>
          <p:nvPr/>
        </p:nvSpPr>
        <p:spPr bwMode="auto">
          <a:xfrm>
            <a:off x="6781800" y="49530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3321" name="AutoShape 10"/>
          <p:cNvSpPr>
            <a:spLocks noChangeAspect="1" noChangeArrowheads="1"/>
          </p:cNvSpPr>
          <p:nvPr/>
        </p:nvSpPr>
        <p:spPr bwMode="auto">
          <a:xfrm>
            <a:off x="7696200" y="25146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3322" name="AutoShape 11"/>
          <p:cNvSpPr>
            <a:spLocks noChangeAspect="1" noChangeArrowheads="1"/>
          </p:cNvSpPr>
          <p:nvPr/>
        </p:nvSpPr>
        <p:spPr bwMode="auto">
          <a:xfrm>
            <a:off x="7620000" y="38100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3323" name="AutoShape 12"/>
          <p:cNvSpPr>
            <a:spLocks noChangeAspect="1" noChangeArrowheads="1"/>
          </p:cNvSpPr>
          <p:nvPr/>
        </p:nvSpPr>
        <p:spPr bwMode="auto">
          <a:xfrm>
            <a:off x="5029200" y="19812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3324" name="Line 13"/>
          <p:cNvSpPr>
            <a:spLocks noChangeShapeType="1"/>
          </p:cNvSpPr>
          <p:nvPr/>
        </p:nvSpPr>
        <p:spPr bwMode="auto">
          <a:xfrm>
            <a:off x="2743200" y="3505200"/>
            <a:ext cx="1219200" cy="1981200"/>
          </a:xfrm>
          <a:prstGeom prst="line">
            <a:avLst/>
          </a:prstGeom>
          <a:noFill/>
          <a:ln w="19050">
            <a:solidFill>
              <a:srgbClr val="FFFFCC"/>
            </a:solidFill>
            <a:round/>
            <a:headEnd/>
            <a:tailEnd type="triangle" w="med" len="med"/>
          </a:ln>
        </p:spPr>
        <p:txBody>
          <a:bodyPr/>
          <a:lstStyle/>
          <a:p>
            <a:endParaRPr lang="en-US"/>
          </a:p>
        </p:txBody>
      </p:sp>
      <p:sp>
        <p:nvSpPr>
          <p:cNvPr id="13325" name="Line 14"/>
          <p:cNvSpPr>
            <a:spLocks noChangeShapeType="1"/>
          </p:cNvSpPr>
          <p:nvPr/>
        </p:nvSpPr>
        <p:spPr bwMode="auto">
          <a:xfrm flipH="1">
            <a:off x="4191000" y="3429000"/>
            <a:ext cx="76200" cy="1981200"/>
          </a:xfrm>
          <a:prstGeom prst="line">
            <a:avLst/>
          </a:prstGeom>
          <a:noFill/>
          <a:ln w="19050">
            <a:solidFill>
              <a:srgbClr val="FFFFCC"/>
            </a:solidFill>
            <a:round/>
            <a:headEnd/>
            <a:tailEnd type="triangle" w="med" len="med"/>
          </a:ln>
        </p:spPr>
        <p:txBody>
          <a:bodyPr/>
          <a:lstStyle/>
          <a:p>
            <a:endParaRPr lang="en-US"/>
          </a:p>
        </p:txBody>
      </p:sp>
      <p:sp>
        <p:nvSpPr>
          <p:cNvPr id="13326" name="Line 15"/>
          <p:cNvSpPr>
            <a:spLocks noChangeShapeType="1"/>
          </p:cNvSpPr>
          <p:nvPr/>
        </p:nvSpPr>
        <p:spPr bwMode="auto">
          <a:xfrm flipH="1">
            <a:off x="4343400" y="4495800"/>
            <a:ext cx="533400" cy="914400"/>
          </a:xfrm>
          <a:prstGeom prst="line">
            <a:avLst/>
          </a:prstGeom>
          <a:noFill/>
          <a:ln w="19050">
            <a:solidFill>
              <a:srgbClr val="FFFFCC"/>
            </a:solidFill>
            <a:round/>
            <a:headEnd/>
            <a:tailEnd type="triangle" w="med" len="med"/>
          </a:ln>
        </p:spPr>
        <p:txBody>
          <a:bodyPr/>
          <a:lstStyle/>
          <a:p>
            <a:endParaRPr lang="en-US"/>
          </a:p>
        </p:txBody>
      </p:sp>
      <p:sp>
        <p:nvSpPr>
          <p:cNvPr id="13327" name="Line 16"/>
          <p:cNvSpPr>
            <a:spLocks noChangeShapeType="1"/>
          </p:cNvSpPr>
          <p:nvPr/>
        </p:nvSpPr>
        <p:spPr bwMode="auto">
          <a:xfrm flipH="1">
            <a:off x="4343400" y="2657475"/>
            <a:ext cx="838200" cy="2524125"/>
          </a:xfrm>
          <a:prstGeom prst="line">
            <a:avLst/>
          </a:prstGeom>
          <a:noFill/>
          <a:ln w="19050">
            <a:solidFill>
              <a:srgbClr val="FFFFCC"/>
            </a:solidFill>
            <a:round/>
            <a:headEnd/>
            <a:tailEnd type="triangle" w="med" len="med"/>
          </a:ln>
        </p:spPr>
        <p:txBody>
          <a:bodyPr/>
          <a:lstStyle/>
          <a:p>
            <a:endParaRPr lang="en-US"/>
          </a:p>
        </p:txBody>
      </p:sp>
      <p:sp>
        <p:nvSpPr>
          <p:cNvPr id="13328" name="Line 17"/>
          <p:cNvSpPr>
            <a:spLocks noChangeShapeType="1"/>
          </p:cNvSpPr>
          <p:nvPr/>
        </p:nvSpPr>
        <p:spPr bwMode="auto">
          <a:xfrm flipH="1">
            <a:off x="5867400" y="3505200"/>
            <a:ext cx="381000" cy="457200"/>
          </a:xfrm>
          <a:prstGeom prst="line">
            <a:avLst/>
          </a:prstGeom>
          <a:noFill/>
          <a:ln w="19050">
            <a:solidFill>
              <a:srgbClr val="DDDDDD"/>
            </a:solidFill>
            <a:prstDash val="sysDot"/>
            <a:round/>
            <a:headEnd/>
            <a:tailEnd type="triangle" w="med" len="med"/>
          </a:ln>
        </p:spPr>
        <p:txBody>
          <a:bodyPr/>
          <a:lstStyle/>
          <a:p>
            <a:endParaRPr lang="en-US"/>
          </a:p>
        </p:txBody>
      </p:sp>
      <p:sp>
        <p:nvSpPr>
          <p:cNvPr id="13329" name="Line 19"/>
          <p:cNvSpPr>
            <a:spLocks noChangeShapeType="1"/>
          </p:cNvSpPr>
          <p:nvPr/>
        </p:nvSpPr>
        <p:spPr bwMode="auto">
          <a:xfrm flipH="1">
            <a:off x="4495800" y="5334000"/>
            <a:ext cx="2133600" cy="304800"/>
          </a:xfrm>
          <a:prstGeom prst="line">
            <a:avLst/>
          </a:prstGeom>
          <a:noFill/>
          <a:ln w="19050">
            <a:solidFill>
              <a:srgbClr val="FFFFCC"/>
            </a:solidFill>
            <a:round/>
            <a:headEnd/>
            <a:tailEnd type="triangle" w="med" len="med"/>
          </a:ln>
        </p:spPr>
        <p:txBody>
          <a:bodyPr/>
          <a:lstStyle/>
          <a:p>
            <a:endParaRPr lang="en-US"/>
          </a:p>
        </p:txBody>
      </p:sp>
      <p:sp>
        <p:nvSpPr>
          <p:cNvPr id="13330" name="AutoShape 21"/>
          <p:cNvSpPr>
            <a:spLocks noChangeAspect="1" noChangeArrowheads="1"/>
          </p:cNvSpPr>
          <p:nvPr/>
        </p:nvSpPr>
        <p:spPr bwMode="auto">
          <a:xfrm>
            <a:off x="4724400" y="38100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grpSp>
        <p:nvGrpSpPr>
          <p:cNvPr id="2" name="Group 23"/>
          <p:cNvGrpSpPr>
            <a:grpSpLocks/>
          </p:cNvGrpSpPr>
          <p:nvPr/>
        </p:nvGrpSpPr>
        <p:grpSpPr bwMode="auto">
          <a:xfrm>
            <a:off x="1798638" y="4986338"/>
            <a:ext cx="406400" cy="119062"/>
            <a:chOff x="768" y="2901"/>
            <a:chExt cx="256" cy="75"/>
          </a:xfrm>
        </p:grpSpPr>
        <p:sp>
          <p:nvSpPr>
            <p:cNvPr id="13337" name="Line 24"/>
            <p:cNvSpPr>
              <a:spLocks noChangeShapeType="1"/>
            </p:cNvSpPr>
            <p:nvPr/>
          </p:nvSpPr>
          <p:spPr bwMode="auto">
            <a:xfrm>
              <a:off x="784" y="2902"/>
              <a:ext cx="240" cy="0"/>
            </a:xfrm>
            <a:prstGeom prst="line">
              <a:avLst/>
            </a:prstGeom>
            <a:noFill/>
            <a:ln w="28575">
              <a:solidFill>
                <a:schemeClr val="accent1"/>
              </a:solidFill>
              <a:round/>
              <a:headEnd/>
              <a:tailEnd/>
            </a:ln>
          </p:spPr>
          <p:txBody>
            <a:bodyPr/>
            <a:lstStyle/>
            <a:p>
              <a:endParaRPr lang="en-US"/>
            </a:p>
          </p:txBody>
        </p:sp>
        <p:sp>
          <p:nvSpPr>
            <p:cNvPr id="13338" name="Line 25"/>
            <p:cNvSpPr>
              <a:spLocks noChangeShapeType="1"/>
            </p:cNvSpPr>
            <p:nvPr/>
          </p:nvSpPr>
          <p:spPr bwMode="auto">
            <a:xfrm rot="1800000">
              <a:off x="768" y="2962"/>
              <a:ext cx="240" cy="0"/>
            </a:xfrm>
            <a:prstGeom prst="line">
              <a:avLst/>
            </a:prstGeom>
            <a:noFill/>
            <a:ln w="28575">
              <a:solidFill>
                <a:schemeClr val="accent1"/>
              </a:solidFill>
              <a:round/>
              <a:headEnd/>
              <a:tailEnd/>
            </a:ln>
          </p:spPr>
          <p:txBody>
            <a:bodyPr/>
            <a:lstStyle/>
            <a:p>
              <a:endParaRPr lang="en-US"/>
            </a:p>
          </p:txBody>
        </p:sp>
        <p:sp>
          <p:nvSpPr>
            <p:cNvPr id="13339" name="Arc 26"/>
            <p:cNvSpPr>
              <a:spLocks/>
            </p:cNvSpPr>
            <p:nvPr/>
          </p:nvSpPr>
          <p:spPr bwMode="auto">
            <a:xfrm flipV="1">
              <a:off x="880" y="2901"/>
              <a:ext cx="48" cy="75"/>
            </a:xfrm>
            <a:custGeom>
              <a:avLst/>
              <a:gdLst>
                <a:gd name="T0" fmla="*/ 30 w 21600"/>
                <a:gd name="T1" fmla="*/ 0 h 16778"/>
                <a:gd name="T2" fmla="*/ 48 w 21600"/>
                <a:gd name="T3" fmla="*/ 75 h 16778"/>
                <a:gd name="T4" fmla="*/ 0 w 21600"/>
                <a:gd name="T5" fmla="*/ 75 h 16778"/>
                <a:gd name="T6" fmla="*/ 0 60000 65536"/>
                <a:gd name="T7" fmla="*/ 0 60000 65536"/>
                <a:gd name="T8" fmla="*/ 0 60000 65536"/>
                <a:gd name="T9" fmla="*/ 0 w 21600"/>
                <a:gd name="T10" fmla="*/ 0 h 16778"/>
                <a:gd name="T11" fmla="*/ 21600 w 21600"/>
                <a:gd name="T12" fmla="*/ 16778 h 16778"/>
              </a:gdLst>
              <a:ahLst/>
              <a:cxnLst>
                <a:cxn ang="T6">
                  <a:pos x="T0" y="T1"/>
                </a:cxn>
                <a:cxn ang="T7">
                  <a:pos x="T2" y="T3"/>
                </a:cxn>
                <a:cxn ang="T8">
                  <a:pos x="T4" y="T5"/>
                </a:cxn>
              </a:cxnLst>
              <a:rect l="T9" t="T10" r="T11" b="T12"/>
              <a:pathLst>
                <a:path w="21600" h="16778" fill="none" extrusionOk="0">
                  <a:moveTo>
                    <a:pt x="13603" y="0"/>
                  </a:moveTo>
                  <a:cubicBezTo>
                    <a:pt x="18662" y="4101"/>
                    <a:pt x="21600" y="10265"/>
                    <a:pt x="21600" y="16778"/>
                  </a:cubicBezTo>
                </a:path>
                <a:path w="21600" h="16778" stroke="0" extrusionOk="0">
                  <a:moveTo>
                    <a:pt x="13603" y="0"/>
                  </a:moveTo>
                  <a:cubicBezTo>
                    <a:pt x="18662" y="4101"/>
                    <a:pt x="21600" y="10265"/>
                    <a:pt x="21600" y="16778"/>
                  </a:cubicBezTo>
                  <a:lnTo>
                    <a:pt x="0" y="16778"/>
                  </a:lnTo>
                  <a:close/>
                </a:path>
              </a:pathLst>
            </a:custGeom>
            <a:noFill/>
            <a:ln w="19050">
              <a:solidFill>
                <a:schemeClr val="accent1"/>
              </a:solidFill>
              <a:round/>
              <a:headEnd/>
              <a:tailEnd/>
            </a:ln>
          </p:spPr>
          <p:txBody>
            <a:bodyPr wrap="none" anchor="ctr"/>
            <a:lstStyle/>
            <a:p>
              <a:endParaRPr lang="en-US"/>
            </a:p>
          </p:txBody>
        </p:sp>
      </p:grpSp>
      <p:sp>
        <p:nvSpPr>
          <p:cNvPr id="13332" name="Text Box 27"/>
          <p:cNvSpPr txBox="1">
            <a:spLocks noChangeArrowheads="1"/>
          </p:cNvSpPr>
          <p:nvPr/>
        </p:nvSpPr>
        <p:spPr bwMode="auto">
          <a:xfrm>
            <a:off x="1447800" y="4573588"/>
            <a:ext cx="996950" cy="366712"/>
          </a:xfrm>
          <a:prstGeom prst="rect">
            <a:avLst/>
          </a:prstGeom>
          <a:noFill/>
          <a:ln w="9525">
            <a:noFill/>
            <a:miter lim="800000"/>
            <a:headEnd/>
            <a:tailEnd/>
          </a:ln>
        </p:spPr>
        <p:txBody>
          <a:bodyPr wrap="none">
            <a:spAutoFit/>
          </a:bodyPr>
          <a:lstStyle/>
          <a:p>
            <a:r>
              <a:rPr lang="en-US"/>
              <a:t>Camera</a:t>
            </a:r>
          </a:p>
        </p:txBody>
      </p:sp>
      <p:sp>
        <p:nvSpPr>
          <p:cNvPr id="13333" name="Line 28"/>
          <p:cNvSpPr>
            <a:spLocks noChangeShapeType="1"/>
          </p:cNvSpPr>
          <p:nvPr/>
        </p:nvSpPr>
        <p:spPr bwMode="auto">
          <a:xfrm>
            <a:off x="2209800" y="5119688"/>
            <a:ext cx="1951038" cy="671512"/>
          </a:xfrm>
          <a:prstGeom prst="line">
            <a:avLst/>
          </a:prstGeom>
          <a:noFill/>
          <a:ln w="19050">
            <a:solidFill>
              <a:srgbClr val="CCFFFF"/>
            </a:solidFill>
            <a:round/>
            <a:headEnd type="triangle" w="med" len="med"/>
            <a:tailEnd/>
          </a:ln>
        </p:spPr>
        <p:txBody>
          <a:bodyPr/>
          <a:lstStyle/>
          <a:p>
            <a:endParaRPr lang="en-US"/>
          </a:p>
        </p:txBody>
      </p:sp>
      <p:sp>
        <p:nvSpPr>
          <p:cNvPr id="13334" name="Oval 5"/>
          <p:cNvSpPr>
            <a:spLocks noChangeArrowheads="1"/>
          </p:cNvSpPr>
          <p:nvPr/>
        </p:nvSpPr>
        <p:spPr bwMode="auto">
          <a:xfrm>
            <a:off x="4122738" y="57531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35" name="Line 30"/>
          <p:cNvSpPr>
            <a:spLocks noChangeShapeType="1"/>
          </p:cNvSpPr>
          <p:nvPr/>
        </p:nvSpPr>
        <p:spPr bwMode="auto">
          <a:xfrm flipH="1">
            <a:off x="6248400" y="3200400"/>
            <a:ext cx="1371600" cy="1047750"/>
          </a:xfrm>
          <a:prstGeom prst="line">
            <a:avLst/>
          </a:prstGeom>
          <a:noFill/>
          <a:ln w="19050">
            <a:solidFill>
              <a:srgbClr val="DDDDDD"/>
            </a:solidFill>
            <a:prstDash val="sysDot"/>
            <a:round/>
            <a:headEnd/>
            <a:tailEnd type="triangle" w="med" len="med"/>
          </a:ln>
        </p:spPr>
        <p:txBody>
          <a:bodyPr/>
          <a:lstStyle/>
          <a:p>
            <a:endParaRPr lang="en-US"/>
          </a:p>
        </p:txBody>
      </p:sp>
      <p:sp>
        <p:nvSpPr>
          <p:cNvPr id="13336" name="Line 31"/>
          <p:cNvSpPr>
            <a:spLocks noChangeShapeType="1"/>
          </p:cNvSpPr>
          <p:nvPr/>
        </p:nvSpPr>
        <p:spPr bwMode="auto">
          <a:xfrm flipH="1">
            <a:off x="6248400" y="4267200"/>
            <a:ext cx="1219200" cy="546100"/>
          </a:xfrm>
          <a:prstGeom prst="line">
            <a:avLst/>
          </a:prstGeom>
          <a:noFill/>
          <a:ln w="19050">
            <a:solidFill>
              <a:srgbClr val="DDDDDD"/>
            </a:solidFill>
            <a:prstDash val="sysDot"/>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120</a:t>
            </a:fld>
            <a:endParaRPr lang="en-US" dirty="0">
              <a:solidFill>
                <a:srgbClr val="FFFFFF"/>
              </a:solidFill>
            </a:endParaRPr>
          </a:p>
        </p:txBody>
      </p:sp>
      <p:sp>
        <p:nvSpPr>
          <p:cNvPr id="4" name="Title 3"/>
          <p:cNvSpPr>
            <a:spLocks noGrp="1"/>
          </p:cNvSpPr>
          <p:nvPr>
            <p:ph type="title"/>
          </p:nvPr>
        </p:nvSpPr>
        <p:spPr/>
        <p:txBody>
          <a:bodyPr/>
          <a:lstStyle/>
          <a:p>
            <a:r>
              <a:rPr lang="en-US" dirty="0" smtClean="0"/>
              <a:t>Results</a:t>
            </a:r>
            <a:endParaRPr lang="en-US" dirty="0"/>
          </a:p>
        </p:txBody>
      </p:sp>
      <p:pic>
        <p:nvPicPr>
          <p:cNvPr id="168962" name="Picture 2"/>
          <p:cNvPicPr>
            <a:picLocks noChangeAspect="1" noChangeArrowheads="1"/>
          </p:cNvPicPr>
          <p:nvPr/>
        </p:nvPicPr>
        <p:blipFill>
          <a:blip r:embed="rId2" cstate="print"/>
          <a:srcRect/>
          <a:stretch>
            <a:fillRect/>
          </a:stretch>
        </p:blipFill>
        <p:spPr bwMode="auto">
          <a:xfrm>
            <a:off x="1219200" y="1143000"/>
            <a:ext cx="6743700" cy="4876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121</a:t>
            </a:fld>
            <a:endParaRPr lang="en-US" dirty="0">
              <a:solidFill>
                <a:srgbClr val="FFFFFF"/>
              </a:solidFill>
            </a:endParaRPr>
          </a:p>
        </p:txBody>
      </p:sp>
      <p:sp>
        <p:nvSpPr>
          <p:cNvPr id="4" name="Title 3"/>
          <p:cNvSpPr>
            <a:spLocks noGrp="1"/>
          </p:cNvSpPr>
          <p:nvPr>
            <p:ph type="title"/>
          </p:nvPr>
        </p:nvSpPr>
        <p:spPr/>
        <p:txBody>
          <a:bodyPr/>
          <a:lstStyle/>
          <a:p>
            <a:r>
              <a:rPr lang="en-US" dirty="0" smtClean="0"/>
              <a:t>Results: A 2-second rendering</a:t>
            </a:r>
            <a:endParaRPr lang="en-US" dirty="0"/>
          </a:p>
        </p:txBody>
      </p:sp>
      <p:pic>
        <p:nvPicPr>
          <p:cNvPr id="169989" name="Picture 5"/>
          <p:cNvPicPr>
            <a:picLocks noChangeAspect="1" noChangeArrowheads="1"/>
          </p:cNvPicPr>
          <p:nvPr/>
        </p:nvPicPr>
        <p:blipFill>
          <a:blip r:embed="rId2" cstate="print"/>
          <a:srcRect/>
          <a:stretch>
            <a:fillRect/>
          </a:stretch>
        </p:blipFill>
        <p:spPr bwMode="auto">
          <a:xfrm>
            <a:off x="1274552" y="1066800"/>
            <a:ext cx="3360000" cy="2520000"/>
          </a:xfrm>
          <a:prstGeom prst="rect">
            <a:avLst/>
          </a:prstGeom>
          <a:noFill/>
          <a:ln w="9525">
            <a:solidFill>
              <a:schemeClr val="tx1"/>
            </a:solidFill>
            <a:miter lim="800000"/>
            <a:headEnd/>
            <a:tailEnd/>
          </a:ln>
        </p:spPr>
      </p:pic>
      <p:pic>
        <p:nvPicPr>
          <p:cNvPr id="169990" name="Picture 6"/>
          <p:cNvPicPr>
            <a:picLocks noChangeAspect="1" noChangeArrowheads="1"/>
          </p:cNvPicPr>
          <p:nvPr/>
        </p:nvPicPr>
        <p:blipFill>
          <a:blip r:embed="rId3" cstate="print"/>
          <a:srcRect/>
          <a:stretch>
            <a:fillRect/>
          </a:stretch>
        </p:blipFill>
        <p:spPr bwMode="auto">
          <a:xfrm>
            <a:off x="4717200" y="1066800"/>
            <a:ext cx="3360000" cy="2520000"/>
          </a:xfrm>
          <a:prstGeom prst="rect">
            <a:avLst/>
          </a:prstGeom>
          <a:noFill/>
          <a:ln w="9525">
            <a:solidFill>
              <a:schemeClr val="tx1"/>
            </a:solidFill>
            <a:miter lim="800000"/>
            <a:headEnd/>
            <a:tailEnd/>
          </a:ln>
        </p:spPr>
      </p:pic>
      <p:pic>
        <p:nvPicPr>
          <p:cNvPr id="169991" name="Picture 7"/>
          <p:cNvPicPr>
            <a:picLocks noChangeAspect="1" noChangeArrowheads="1"/>
          </p:cNvPicPr>
          <p:nvPr/>
        </p:nvPicPr>
        <p:blipFill>
          <a:blip r:embed="rId4" cstate="print"/>
          <a:srcRect/>
          <a:stretch>
            <a:fillRect/>
          </a:stretch>
        </p:blipFill>
        <p:spPr bwMode="auto">
          <a:xfrm>
            <a:off x="1274552" y="3657600"/>
            <a:ext cx="3360000" cy="2520000"/>
          </a:xfrm>
          <a:prstGeom prst="rect">
            <a:avLst/>
          </a:prstGeom>
          <a:noFill/>
          <a:ln w="9525">
            <a:solidFill>
              <a:schemeClr val="tx1"/>
            </a:solidFill>
            <a:miter lim="800000"/>
            <a:headEnd/>
            <a:tailEnd/>
          </a:ln>
        </p:spPr>
      </p:pic>
      <p:pic>
        <p:nvPicPr>
          <p:cNvPr id="169992" name="Picture 8"/>
          <p:cNvPicPr>
            <a:picLocks noChangeAspect="1" noChangeArrowheads="1"/>
          </p:cNvPicPr>
          <p:nvPr/>
        </p:nvPicPr>
        <p:blipFill>
          <a:blip r:embed="rId5" cstate="print"/>
          <a:srcRect/>
          <a:stretch>
            <a:fillRect/>
          </a:stretch>
        </p:blipFill>
        <p:spPr bwMode="auto">
          <a:xfrm>
            <a:off x="4717200" y="3657600"/>
            <a:ext cx="3346875" cy="2520000"/>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Fewer initial VPLs than any of the previous algorithms (up to 10k)</a:t>
            </a:r>
          </a:p>
          <a:p>
            <a:pPr lvl="1"/>
            <a:r>
              <a:rPr lang="en-US" dirty="0" smtClean="0"/>
              <a:t>Because of memory limitations</a:t>
            </a:r>
          </a:p>
          <a:p>
            <a:pPr lvl="1"/>
            <a:r>
              <a:rPr lang="en-US" dirty="0" smtClean="0"/>
              <a:t>Must run in iterations if more VPLs needed</a:t>
            </a:r>
          </a:p>
          <a:p>
            <a:pPr lvl="1"/>
            <a:endParaRPr lang="en-US" dirty="0" smtClean="0"/>
          </a:p>
          <a:p>
            <a:r>
              <a:rPr lang="en-US" dirty="0" smtClean="0"/>
              <a:t>No data-driven stratification</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122</a:t>
            </a:fld>
            <a:endParaRPr lang="en-US" dirty="0">
              <a:solidFill>
                <a:srgbClr val="FFFFFF"/>
              </a:solidFill>
            </a:endParaRPr>
          </a:p>
        </p:txBody>
      </p:sp>
      <p:sp>
        <p:nvSpPr>
          <p:cNvPr id="4" name="Title 3"/>
          <p:cNvSpPr>
            <a:spLocks noGrp="1"/>
          </p:cNvSpPr>
          <p:nvPr>
            <p:ph type="title"/>
          </p:nvPr>
        </p:nvSpPr>
        <p:spPr>
          <a:xfrm>
            <a:off x="0" y="85725"/>
            <a:ext cx="9144000" cy="857250"/>
          </a:xfrm>
        </p:spPr>
        <p:txBody>
          <a:bodyPr/>
          <a:lstStyle/>
          <a:p>
            <a:r>
              <a:rPr lang="en-US" dirty="0" smtClean="0"/>
              <a:t>Importance Caching: Limitations</a:t>
            </a:r>
            <a:endParaRPr lang="en-US" dirty="0"/>
          </a:p>
        </p:txBody>
      </p:sp>
    </p:spTree>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Data-driven importance sampling may be </a:t>
            </a:r>
            <a:r>
              <a:rPr lang="en-US" b="1" dirty="0" smtClean="0"/>
              <a:t>dangerous</a:t>
            </a:r>
          </a:p>
          <a:p>
            <a:pPr lvl="1"/>
            <a:endParaRPr lang="en-US" dirty="0" smtClean="0"/>
          </a:p>
          <a:p>
            <a:pPr lvl="1"/>
            <a:r>
              <a:rPr lang="en-US" dirty="0" smtClean="0"/>
              <a:t>Non-zero contribution may be sampled with very low, or even zero probability</a:t>
            </a:r>
          </a:p>
          <a:p>
            <a:pPr lvl="1"/>
            <a:endParaRPr lang="en-US" dirty="0" smtClean="0"/>
          </a:p>
          <a:p>
            <a:pPr lvl="1"/>
            <a:r>
              <a:rPr lang="en-US" dirty="0" smtClean="0"/>
              <a:t>Being conservative is safer, but can reduce the advantage of data-driven IS</a:t>
            </a:r>
          </a:p>
          <a:p>
            <a:pPr lvl="1"/>
            <a:endParaRPr lang="en-US" dirty="0" smtClean="0"/>
          </a:p>
          <a:p>
            <a:pPr lvl="1"/>
            <a:r>
              <a:rPr lang="en-US" dirty="0" smtClean="0"/>
              <a:t>For more information see [Owen &amp; Zhou 2000] </a:t>
            </a:r>
            <a:r>
              <a:rPr lang="en-US" sz="2000" dirty="0" smtClean="0">
                <a:hlinkClick r:id="rId2"/>
              </a:rPr>
              <a:t>http://citeseerx.ist.psu.edu/viewdoc/summary?doi=10.1.1.36.2813</a:t>
            </a:r>
            <a:r>
              <a:rPr lang="en-US" dirty="0" smtClean="0"/>
              <a:t> </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123</a:t>
            </a:fld>
            <a:endParaRPr lang="en-US" dirty="0">
              <a:solidFill>
                <a:srgbClr val="FFFFFF"/>
              </a:solidFill>
            </a:endParaRPr>
          </a:p>
        </p:txBody>
      </p:sp>
      <p:sp>
        <p:nvSpPr>
          <p:cNvPr id="4" name="Title 3"/>
          <p:cNvSpPr>
            <a:spLocks noGrp="1"/>
          </p:cNvSpPr>
          <p:nvPr>
            <p:ph type="title"/>
          </p:nvPr>
        </p:nvSpPr>
        <p:spPr/>
        <p:txBody>
          <a:bodyPr/>
          <a:lstStyle/>
          <a:p>
            <a:r>
              <a:rPr lang="en-US" dirty="0" smtClean="0"/>
              <a:t>Take-home message</a:t>
            </a:r>
            <a:endParaRPr lang="en-US" dirty="0"/>
          </a:p>
        </p:txBody>
      </p:sp>
    </p:spTree>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4"/>
            <a:ext cx="8229600" cy="5210175"/>
          </a:xfrm>
        </p:spPr>
        <p:txBody>
          <a:bodyPr/>
          <a:lstStyle/>
          <a:p>
            <a:r>
              <a:rPr lang="en-US" dirty="0" smtClean="0"/>
              <a:t>MRCS</a:t>
            </a:r>
          </a:p>
          <a:p>
            <a:pPr lvl="1"/>
            <a:r>
              <a:rPr lang="en-US" dirty="0" smtClean="0"/>
              <a:t>In theory suffers from the same problem, but</a:t>
            </a:r>
          </a:p>
          <a:p>
            <a:pPr lvl="1"/>
            <a:r>
              <a:rPr lang="en-US" dirty="0" smtClean="0"/>
              <a:t>light importance averaged over full columns, so it works ok</a:t>
            </a:r>
          </a:p>
          <a:p>
            <a:pPr lvl="1"/>
            <a:r>
              <a:rPr lang="en-US" dirty="0" smtClean="0"/>
              <a:t>BTW: Why do you think there’s global clustering in </a:t>
            </a:r>
            <a:r>
              <a:rPr lang="en-US" dirty="0" err="1" smtClean="0"/>
              <a:t>LightSlice</a:t>
            </a:r>
            <a:r>
              <a:rPr lang="en-US" dirty="0" smtClean="0"/>
              <a:t>  </a:t>
            </a:r>
            <a:r>
              <a:rPr lang="en-US" dirty="0" smtClean="0">
                <a:sym typeface="Wingdings" pitchFamily="2" charset="2"/>
              </a:rPr>
              <a:t></a:t>
            </a:r>
            <a:endParaRPr lang="en-US" dirty="0" smtClean="0"/>
          </a:p>
          <a:p>
            <a:endParaRPr lang="en-US" dirty="0" smtClean="0"/>
          </a:p>
          <a:p>
            <a:r>
              <a:rPr lang="en-US" dirty="0" err="1" smtClean="0"/>
              <a:t>Lightcuts</a:t>
            </a:r>
            <a:endParaRPr lang="en-US" dirty="0" smtClean="0"/>
          </a:p>
          <a:p>
            <a:pPr lvl="1"/>
            <a:r>
              <a:rPr lang="en-US" dirty="0" smtClean="0"/>
              <a:t>Has upper bounds so it knows which lights can be safely skipped</a:t>
            </a:r>
          </a:p>
          <a:p>
            <a:pPr lvl="1"/>
            <a:endParaRPr lang="en-US" dirty="0" smtClean="0"/>
          </a:p>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124</a:t>
            </a:fld>
            <a:endParaRPr lang="en-US" dirty="0">
              <a:solidFill>
                <a:srgbClr val="FFFFFF"/>
              </a:solidFill>
            </a:endParaRPr>
          </a:p>
        </p:txBody>
      </p:sp>
      <p:sp>
        <p:nvSpPr>
          <p:cNvPr id="4" name="Title 3"/>
          <p:cNvSpPr>
            <a:spLocks noGrp="1"/>
          </p:cNvSpPr>
          <p:nvPr>
            <p:ph type="title"/>
          </p:nvPr>
        </p:nvSpPr>
        <p:spPr/>
        <p:txBody>
          <a:bodyPr/>
          <a:lstStyle/>
          <a:p>
            <a:r>
              <a:rPr lang="en-US" dirty="0" smtClean="0"/>
              <a:t>How ‘bout </a:t>
            </a:r>
            <a:r>
              <a:rPr lang="en-US" dirty="0" err="1" smtClean="0"/>
              <a:t>Lightcuts</a:t>
            </a:r>
            <a:r>
              <a:rPr lang="en-US" dirty="0" smtClean="0"/>
              <a:t> and MRCS?</a:t>
            </a:r>
            <a:endParaRPr lang="en-US" dirty="0"/>
          </a:p>
        </p:txBody>
      </p:sp>
    </p:spTree>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cs-CZ" dirty="0" err="1" smtClean="0"/>
              <a:t>Lightcuts</a:t>
            </a:r>
            <a:r>
              <a:rPr lang="en-US" dirty="0" smtClean="0">
                <a:solidFill>
                  <a:schemeClr val="bg2">
                    <a:lumMod val="60000"/>
                    <a:lumOff val="40000"/>
                  </a:schemeClr>
                </a:solidFill>
              </a:rPr>
              <a:t> [Walter et al 05/06]</a:t>
            </a:r>
          </a:p>
          <a:p>
            <a:endParaRPr lang="en-US" dirty="0" smtClean="0"/>
          </a:p>
          <a:p>
            <a:r>
              <a:rPr lang="cs-CZ" dirty="0" smtClean="0"/>
              <a:t>Matrix Row Column Sampling</a:t>
            </a:r>
            <a:r>
              <a:rPr lang="en-US" dirty="0" smtClean="0">
                <a:solidFill>
                  <a:schemeClr val="bg2">
                    <a:lumMod val="60000"/>
                    <a:lumOff val="40000"/>
                  </a:schemeClr>
                </a:solidFill>
              </a:rPr>
              <a:t> [H</a:t>
            </a:r>
            <a:r>
              <a:rPr lang="cs-CZ" dirty="0" smtClean="0">
                <a:solidFill>
                  <a:schemeClr val="bg2">
                    <a:lumMod val="60000"/>
                    <a:lumOff val="40000"/>
                  </a:schemeClr>
                </a:solidFill>
              </a:rPr>
              <a:t>ašan et al. 07</a:t>
            </a:r>
            <a:r>
              <a:rPr lang="en-US" dirty="0" smtClean="0">
                <a:solidFill>
                  <a:schemeClr val="bg2">
                    <a:lumMod val="60000"/>
                    <a:lumOff val="40000"/>
                  </a:schemeClr>
                </a:solidFill>
              </a:rPr>
              <a:t>]</a:t>
            </a:r>
          </a:p>
          <a:p>
            <a:endParaRPr lang="en-US" dirty="0" smtClean="0"/>
          </a:p>
          <a:p>
            <a:r>
              <a:rPr lang="en-US" dirty="0" err="1" smtClean="0"/>
              <a:t>LightSlice</a:t>
            </a:r>
            <a:r>
              <a:rPr lang="en-US" dirty="0" smtClean="0"/>
              <a:t> </a:t>
            </a:r>
            <a:r>
              <a:rPr lang="en-US" dirty="0" smtClean="0">
                <a:solidFill>
                  <a:schemeClr val="bg2">
                    <a:lumMod val="60000"/>
                    <a:lumOff val="40000"/>
                  </a:schemeClr>
                </a:solidFill>
              </a:rPr>
              <a:t>[</a:t>
            </a:r>
            <a:r>
              <a:rPr lang="en-US" dirty="0" err="1" smtClean="0">
                <a:solidFill>
                  <a:schemeClr val="bg2">
                    <a:lumMod val="60000"/>
                    <a:lumOff val="40000"/>
                  </a:schemeClr>
                </a:solidFill>
              </a:rPr>
              <a:t>Ou</a:t>
            </a:r>
            <a:r>
              <a:rPr lang="en-US" dirty="0" smtClean="0">
                <a:solidFill>
                  <a:schemeClr val="bg2">
                    <a:lumMod val="60000"/>
                    <a:lumOff val="40000"/>
                  </a:schemeClr>
                </a:solidFill>
              </a:rPr>
              <a:t> &amp; </a:t>
            </a:r>
            <a:r>
              <a:rPr lang="en-US" dirty="0" err="1" smtClean="0">
                <a:solidFill>
                  <a:schemeClr val="bg2">
                    <a:lumMod val="60000"/>
                    <a:lumOff val="40000"/>
                  </a:schemeClr>
                </a:solidFill>
              </a:rPr>
              <a:t>Pellacini</a:t>
            </a:r>
            <a:r>
              <a:rPr lang="en-US" dirty="0" smtClean="0">
                <a:solidFill>
                  <a:schemeClr val="bg2">
                    <a:lumMod val="60000"/>
                    <a:lumOff val="40000"/>
                  </a:schemeClr>
                </a:solidFill>
              </a:rPr>
              <a:t> 2011]</a:t>
            </a:r>
          </a:p>
          <a:p>
            <a:endParaRPr lang="en-US" dirty="0" smtClean="0"/>
          </a:p>
          <a:p>
            <a:r>
              <a:rPr lang="en-US" dirty="0" smtClean="0"/>
              <a:t>Importance caching </a:t>
            </a:r>
            <a:r>
              <a:rPr lang="en-US" dirty="0" smtClean="0">
                <a:solidFill>
                  <a:schemeClr val="bg2">
                    <a:lumMod val="60000"/>
                    <a:lumOff val="40000"/>
                  </a:schemeClr>
                </a:solidFill>
              </a:rPr>
              <a:t>[</a:t>
            </a:r>
            <a:r>
              <a:rPr lang="en-US" dirty="0" err="1" smtClean="0">
                <a:solidFill>
                  <a:schemeClr val="bg2">
                    <a:lumMod val="60000"/>
                    <a:lumOff val="40000"/>
                  </a:schemeClr>
                </a:solidFill>
              </a:rPr>
              <a:t>Georgiev</a:t>
            </a:r>
            <a:r>
              <a:rPr lang="en-US" dirty="0" smtClean="0">
                <a:solidFill>
                  <a:schemeClr val="bg2">
                    <a:lumMod val="60000"/>
                    <a:lumOff val="40000"/>
                  </a:schemeClr>
                </a:solidFill>
              </a:rPr>
              <a:t> et al. 2012] </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125</a:t>
            </a:fld>
            <a:endParaRPr lang="en-US" dirty="0">
              <a:solidFill>
                <a:srgbClr val="FFFFFF"/>
              </a:solidFill>
            </a:endParaRPr>
          </a:p>
        </p:txBody>
      </p:sp>
      <p:sp>
        <p:nvSpPr>
          <p:cNvPr id="4" name="Title 3"/>
          <p:cNvSpPr>
            <a:spLocks noGrp="1"/>
          </p:cNvSpPr>
          <p:nvPr>
            <p:ph type="title"/>
          </p:nvPr>
        </p:nvSpPr>
        <p:spPr>
          <a:xfrm>
            <a:off x="0" y="85725"/>
            <a:ext cx="9144000" cy="857250"/>
          </a:xfrm>
        </p:spPr>
        <p:txBody>
          <a:bodyPr/>
          <a:lstStyle/>
          <a:p>
            <a:r>
              <a:rPr lang="en-US" dirty="0" smtClean="0"/>
              <a:t>Scalable many-light methods</a:t>
            </a:r>
            <a:endParaRPr lang="en-US" dirty="0"/>
          </a:p>
        </p:txBody>
      </p:sp>
    </p:spTree>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5"/>
            <a:ext cx="8686800" cy="5011738"/>
          </a:xfrm>
        </p:spPr>
        <p:txBody>
          <a:bodyPr/>
          <a:lstStyle/>
          <a:p>
            <a:endParaRPr lang="en-US" dirty="0" smtClean="0"/>
          </a:p>
          <a:p>
            <a:r>
              <a:rPr lang="en-US" dirty="0" smtClean="0"/>
              <a:t>[Segovia et al. 07]: Metropolis instant </a:t>
            </a:r>
            <a:r>
              <a:rPr lang="en-US" dirty="0" err="1" smtClean="0"/>
              <a:t>radiosity</a:t>
            </a:r>
            <a:endParaRPr lang="en-US" dirty="0" smtClean="0"/>
          </a:p>
          <a:p>
            <a:pPr lvl="1"/>
            <a:r>
              <a:rPr lang="en-US" sz="1800" dirty="0" smtClean="0">
                <a:hlinkClick r:id="rId2"/>
              </a:rPr>
              <a:t>http://www710.univ-lyon1.fr/~jciehl/bsegovia/bat710/public_html/papers/mir.html </a:t>
            </a:r>
            <a:r>
              <a:rPr lang="en-US" dirty="0" smtClean="0"/>
              <a:t/>
            </a:r>
            <a:br>
              <a:rPr lang="en-US" dirty="0" smtClean="0"/>
            </a:br>
            <a:r>
              <a:rPr lang="en-US" dirty="0" smtClean="0"/>
              <a:t>Use Metropolis sampling to guide the VPL where they can contribute to the image</a:t>
            </a:r>
          </a:p>
          <a:p>
            <a:endParaRPr lang="en-US" dirty="0" smtClean="0"/>
          </a:p>
          <a:p>
            <a:r>
              <a:rPr lang="en-US" dirty="0" smtClean="0"/>
              <a:t>[</a:t>
            </a:r>
            <a:r>
              <a:rPr lang="en-US" dirty="0" err="1" smtClean="0"/>
              <a:t>Georgiev</a:t>
            </a:r>
            <a:r>
              <a:rPr lang="en-US" dirty="0" smtClean="0"/>
              <a:t> &amp; </a:t>
            </a:r>
            <a:r>
              <a:rPr lang="en-US" dirty="0" err="1" smtClean="0"/>
              <a:t>Slussalek</a:t>
            </a:r>
            <a:r>
              <a:rPr lang="en-US" dirty="0" smtClean="0"/>
              <a:t> 2010]</a:t>
            </a:r>
          </a:p>
          <a:p>
            <a:pPr lvl="1"/>
            <a:r>
              <a:rPr lang="en-US" dirty="0" smtClean="0">
                <a:hlinkClick r:id="rId3"/>
              </a:rPr>
              <a:t>http://www.iliyan.com/p/publications.html</a:t>
            </a:r>
            <a:endParaRPr lang="en-US" dirty="0" smtClean="0"/>
          </a:p>
          <a:p>
            <a:pPr lvl="1"/>
            <a:r>
              <a:rPr lang="en-US" dirty="0" smtClean="0"/>
              <a:t>Use rejection sampling to reject VPLs that do not contribute significantly</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126</a:t>
            </a:fld>
            <a:endParaRPr lang="en-US" dirty="0">
              <a:solidFill>
                <a:srgbClr val="FFFFFF"/>
              </a:solidFill>
            </a:endParaRPr>
          </a:p>
        </p:txBody>
      </p:sp>
      <p:sp>
        <p:nvSpPr>
          <p:cNvPr id="4" name="Title 3"/>
          <p:cNvSpPr>
            <a:spLocks noGrp="1"/>
          </p:cNvSpPr>
          <p:nvPr>
            <p:ph type="title"/>
          </p:nvPr>
        </p:nvSpPr>
        <p:spPr/>
        <p:txBody>
          <a:bodyPr/>
          <a:lstStyle/>
          <a:p>
            <a:r>
              <a:rPr lang="en-US" dirty="0" smtClean="0"/>
              <a:t>Improved VPL distribution</a:t>
            </a:r>
            <a:endParaRPr lang="en-US"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smtClean="0"/>
              <a:t>Key Concepts</a:t>
            </a:r>
          </a:p>
        </p:txBody>
      </p:sp>
      <p:sp>
        <p:nvSpPr>
          <p:cNvPr id="14339" name="Rectangle 3"/>
          <p:cNvSpPr>
            <a:spLocks noGrp="1" noChangeArrowheads="1"/>
          </p:cNvSpPr>
          <p:nvPr>
            <p:ph type="body" idx="1"/>
          </p:nvPr>
        </p:nvSpPr>
        <p:spPr>
          <a:xfrm>
            <a:off x="457200" y="1114425"/>
            <a:ext cx="8458200" cy="5011738"/>
          </a:xfrm>
        </p:spPr>
        <p:txBody>
          <a:bodyPr/>
          <a:lstStyle/>
          <a:p>
            <a:pPr eaLnBrk="1" hangingPunct="1"/>
            <a:r>
              <a:rPr lang="en-US" dirty="0" smtClean="0"/>
              <a:t>Light Cluster</a:t>
            </a:r>
          </a:p>
          <a:p>
            <a:pPr lvl="1" eaLnBrk="1" hangingPunct="1"/>
            <a:r>
              <a:rPr lang="en-US" dirty="0" smtClean="0"/>
              <a:t>Approximate many lights by a single brighter light </a:t>
            </a:r>
            <a:br>
              <a:rPr lang="en-US" dirty="0" smtClean="0"/>
            </a:br>
            <a:r>
              <a:rPr lang="en-US" dirty="0" smtClean="0"/>
              <a:t>(the representative light)</a:t>
            </a:r>
          </a:p>
        </p:txBody>
      </p:sp>
      <p:sp>
        <p:nvSpPr>
          <p:cNvPr id="14340" name="AutoShape 23"/>
          <p:cNvSpPr>
            <a:spLocks noChangeAspect="1" noChangeArrowheads="1"/>
          </p:cNvSpPr>
          <p:nvPr/>
        </p:nvSpPr>
        <p:spPr bwMode="auto">
          <a:xfrm>
            <a:off x="2209800" y="46482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4341" name="AutoShape 25"/>
          <p:cNvSpPr>
            <a:spLocks noChangeAspect="1" noChangeArrowheads="1"/>
          </p:cNvSpPr>
          <p:nvPr/>
        </p:nvSpPr>
        <p:spPr bwMode="auto">
          <a:xfrm>
            <a:off x="2209800" y="56388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4342" name="AutoShape 26"/>
          <p:cNvSpPr>
            <a:spLocks noChangeAspect="1" noChangeArrowheads="1"/>
          </p:cNvSpPr>
          <p:nvPr/>
        </p:nvSpPr>
        <p:spPr bwMode="auto">
          <a:xfrm>
            <a:off x="3048000" y="5037138"/>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4343" name="AutoShape 27"/>
          <p:cNvSpPr>
            <a:spLocks noChangeAspect="1" noChangeArrowheads="1"/>
          </p:cNvSpPr>
          <p:nvPr/>
        </p:nvSpPr>
        <p:spPr bwMode="auto">
          <a:xfrm>
            <a:off x="1447800" y="4065588"/>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4344" name="Rectangle 29"/>
          <p:cNvSpPr>
            <a:spLocks noChangeArrowheads="1"/>
          </p:cNvSpPr>
          <p:nvPr/>
        </p:nvSpPr>
        <p:spPr bwMode="auto">
          <a:xfrm>
            <a:off x="1447800" y="3962400"/>
            <a:ext cx="2667000" cy="2286000"/>
          </a:xfrm>
          <a:prstGeom prst="rect">
            <a:avLst/>
          </a:prstGeom>
          <a:noFill/>
          <a:ln w="9525">
            <a:solidFill>
              <a:srgbClr val="EAEAEA"/>
            </a:solidFill>
            <a:prstDash val="dash"/>
            <a:miter lim="800000"/>
            <a:headEnd/>
            <a:tailEnd/>
          </a:ln>
        </p:spPr>
        <p:txBody>
          <a:bodyPr wrap="none" anchor="ctr"/>
          <a:lstStyle/>
          <a:p>
            <a:endParaRPr lang="en-US"/>
          </a:p>
        </p:txBody>
      </p:sp>
      <p:sp>
        <p:nvSpPr>
          <p:cNvPr id="14345" name="AutoShape 30"/>
          <p:cNvSpPr>
            <a:spLocks noChangeAspect="1" noChangeArrowheads="1"/>
          </p:cNvSpPr>
          <p:nvPr/>
        </p:nvSpPr>
        <p:spPr bwMode="auto">
          <a:xfrm>
            <a:off x="3505200" y="3962400"/>
            <a:ext cx="593725" cy="59372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4346" name="AutoShape 31"/>
          <p:cNvSpPr>
            <a:spLocks noChangeArrowheads="1"/>
          </p:cNvSpPr>
          <p:nvPr/>
        </p:nvSpPr>
        <p:spPr bwMode="auto">
          <a:xfrm>
            <a:off x="4419600" y="4876800"/>
            <a:ext cx="457200" cy="533400"/>
          </a:xfrm>
          <a:prstGeom prst="rightArrow">
            <a:avLst>
              <a:gd name="adj1" fmla="val 50000"/>
              <a:gd name="adj2" fmla="val 35417"/>
            </a:avLst>
          </a:prstGeom>
          <a:solidFill>
            <a:srgbClr val="DDDDDD"/>
          </a:solidFill>
          <a:ln w="9525">
            <a:solidFill>
              <a:schemeClr val="tx1"/>
            </a:solidFill>
            <a:miter lim="800000"/>
            <a:headEnd/>
            <a:tailEnd/>
          </a:ln>
        </p:spPr>
        <p:txBody>
          <a:bodyPr wrap="none" anchor="ctr"/>
          <a:lstStyle/>
          <a:p>
            <a:endParaRPr lang="en-US"/>
          </a:p>
        </p:txBody>
      </p:sp>
      <p:sp>
        <p:nvSpPr>
          <p:cNvPr id="14347" name="AutoShape 40"/>
          <p:cNvSpPr>
            <a:spLocks noChangeAspect="1" noChangeArrowheads="1"/>
          </p:cNvSpPr>
          <p:nvPr/>
        </p:nvSpPr>
        <p:spPr bwMode="auto">
          <a:xfrm>
            <a:off x="5943600" y="4648200"/>
            <a:ext cx="593725" cy="593725"/>
          </a:xfrm>
          <a:prstGeom prst="sun">
            <a:avLst>
              <a:gd name="adj" fmla="val 33014"/>
            </a:avLst>
          </a:prstGeom>
          <a:solidFill>
            <a:srgbClr val="787878"/>
          </a:solidFill>
          <a:ln w="9525">
            <a:solidFill>
              <a:srgbClr val="787878"/>
            </a:solidFill>
            <a:miter lim="800000"/>
            <a:headEnd/>
            <a:tailEnd/>
          </a:ln>
        </p:spPr>
        <p:txBody>
          <a:bodyPr wrap="none" anchor="ctr"/>
          <a:lstStyle/>
          <a:p>
            <a:endParaRPr lang="en-US"/>
          </a:p>
        </p:txBody>
      </p:sp>
      <p:sp>
        <p:nvSpPr>
          <p:cNvPr id="14348" name="AutoShape 41"/>
          <p:cNvSpPr>
            <a:spLocks noChangeAspect="1" noChangeArrowheads="1"/>
          </p:cNvSpPr>
          <p:nvPr/>
        </p:nvSpPr>
        <p:spPr bwMode="auto">
          <a:xfrm>
            <a:off x="5943600" y="5638800"/>
            <a:ext cx="593725" cy="593725"/>
          </a:xfrm>
          <a:prstGeom prst="sun">
            <a:avLst>
              <a:gd name="adj" fmla="val 33014"/>
            </a:avLst>
          </a:prstGeom>
          <a:solidFill>
            <a:srgbClr val="787878"/>
          </a:solidFill>
          <a:ln w="9525">
            <a:solidFill>
              <a:srgbClr val="787878"/>
            </a:solidFill>
            <a:miter lim="800000"/>
            <a:headEnd/>
            <a:tailEnd/>
          </a:ln>
        </p:spPr>
        <p:txBody>
          <a:bodyPr wrap="none" anchor="ctr"/>
          <a:lstStyle/>
          <a:p>
            <a:endParaRPr lang="en-US"/>
          </a:p>
        </p:txBody>
      </p:sp>
      <p:sp>
        <p:nvSpPr>
          <p:cNvPr id="14349" name="AutoShape 42"/>
          <p:cNvSpPr>
            <a:spLocks noChangeAspect="1" noChangeArrowheads="1"/>
          </p:cNvSpPr>
          <p:nvPr/>
        </p:nvSpPr>
        <p:spPr bwMode="auto">
          <a:xfrm>
            <a:off x="6580188" y="4835525"/>
            <a:ext cx="1004887" cy="1004888"/>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14350" name="AutoShape 43"/>
          <p:cNvSpPr>
            <a:spLocks noChangeAspect="1" noChangeArrowheads="1"/>
          </p:cNvSpPr>
          <p:nvPr/>
        </p:nvSpPr>
        <p:spPr bwMode="auto">
          <a:xfrm>
            <a:off x="5181600" y="4065588"/>
            <a:ext cx="593725" cy="593725"/>
          </a:xfrm>
          <a:prstGeom prst="sun">
            <a:avLst>
              <a:gd name="adj" fmla="val 33014"/>
            </a:avLst>
          </a:prstGeom>
          <a:solidFill>
            <a:srgbClr val="787878"/>
          </a:solidFill>
          <a:ln w="9525">
            <a:solidFill>
              <a:srgbClr val="787878"/>
            </a:solidFill>
            <a:miter lim="800000"/>
            <a:headEnd/>
            <a:tailEnd/>
          </a:ln>
        </p:spPr>
        <p:txBody>
          <a:bodyPr wrap="none" anchor="ctr"/>
          <a:lstStyle/>
          <a:p>
            <a:endParaRPr lang="en-US"/>
          </a:p>
        </p:txBody>
      </p:sp>
      <p:sp>
        <p:nvSpPr>
          <p:cNvPr id="14351" name="Rectangle 44"/>
          <p:cNvSpPr>
            <a:spLocks noChangeArrowheads="1"/>
          </p:cNvSpPr>
          <p:nvPr/>
        </p:nvSpPr>
        <p:spPr bwMode="auto">
          <a:xfrm>
            <a:off x="5181600" y="3962400"/>
            <a:ext cx="2667000" cy="2286000"/>
          </a:xfrm>
          <a:prstGeom prst="rect">
            <a:avLst/>
          </a:prstGeom>
          <a:noFill/>
          <a:ln w="9525">
            <a:solidFill>
              <a:srgbClr val="EAEAEA"/>
            </a:solidFill>
            <a:prstDash val="dash"/>
            <a:miter lim="800000"/>
            <a:headEnd/>
            <a:tailEnd/>
          </a:ln>
        </p:spPr>
        <p:txBody>
          <a:bodyPr wrap="none" anchor="ctr"/>
          <a:lstStyle/>
          <a:p>
            <a:endParaRPr lang="en-US"/>
          </a:p>
        </p:txBody>
      </p:sp>
      <p:sp>
        <p:nvSpPr>
          <p:cNvPr id="14352" name="AutoShape 45"/>
          <p:cNvSpPr>
            <a:spLocks noChangeAspect="1" noChangeArrowheads="1"/>
          </p:cNvSpPr>
          <p:nvPr/>
        </p:nvSpPr>
        <p:spPr bwMode="auto">
          <a:xfrm>
            <a:off x="7239000" y="3962400"/>
            <a:ext cx="593725" cy="593725"/>
          </a:xfrm>
          <a:prstGeom prst="sun">
            <a:avLst>
              <a:gd name="adj" fmla="val 33014"/>
            </a:avLst>
          </a:prstGeom>
          <a:solidFill>
            <a:srgbClr val="787878"/>
          </a:solidFill>
          <a:ln w="9525">
            <a:solidFill>
              <a:srgbClr val="787878"/>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en-US" smtClean="0"/>
              <a:t>Key Concepts</a:t>
            </a:r>
          </a:p>
        </p:txBody>
      </p:sp>
      <p:sp>
        <p:nvSpPr>
          <p:cNvPr id="15363" name="Rectangle 3"/>
          <p:cNvSpPr>
            <a:spLocks noGrp="1" noChangeArrowheads="1"/>
          </p:cNvSpPr>
          <p:nvPr>
            <p:ph type="body" idx="1"/>
          </p:nvPr>
        </p:nvSpPr>
        <p:spPr/>
        <p:txBody>
          <a:bodyPr/>
          <a:lstStyle/>
          <a:p>
            <a:pPr eaLnBrk="1" hangingPunct="1"/>
            <a:r>
              <a:rPr lang="en-US" smtClean="0"/>
              <a:t>Light Cluster</a:t>
            </a:r>
          </a:p>
          <a:p>
            <a:pPr eaLnBrk="1" hangingPunct="1"/>
            <a:r>
              <a:rPr lang="en-US" smtClean="0"/>
              <a:t>Light Tree</a:t>
            </a:r>
          </a:p>
          <a:p>
            <a:pPr lvl="1" eaLnBrk="1" hangingPunct="1"/>
            <a:r>
              <a:rPr lang="en-US" smtClean="0"/>
              <a:t>Binary tree of lights and clusters</a:t>
            </a:r>
          </a:p>
        </p:txBody>
      </p:sp>
      <p:sp>
        <p:nvSpPr>
          <p:cNvPr id="15364" name="Line 4"/>
          <p:cNvSpPr>
            <a:spLocks noChangeShapeType="1"/>
          </p:cNvSpPr>
          <p:nvPr/>
        </p:nvSpPr>
        <p:spPr bwMode="auto">
          <a:xfrm flipH="1">
            <a:off x="6275388" y="4451350"/>
            <a:ext cx="622300" cy="623888"/>
          </a:xfrm>
          <a:prstGeom prst="line">
            <a:avLst/>
          </a:prstGeom>
          <a:noFill/>
          <a:ln w="28575">
            <a:solidFill>
              <a:schemeClr val="tx1"/>
            </a:solidFill>
            <a:round/>
            <a:headEnd/>
            <a:tailEnd/>
          </a:ln>
        </p:spPr>
        <p:txBody>
          <a:bodyPr/>
          <a:lstStyle/>
          <a:p>
            <a:endParaRPr lang="en-US"/>
          </a:p>
        </p:txBody>
      </p:sp>
      <p:sp>
        <p:nvSpPr>
          <p:cNvPr id="15365" name="Line 5"/>
          <p:cNvSpPr>
            <a:spLocks noChangeShapeType="1"/>
          </p:cNvSpPr>
          <p:nvPr/>
        </p:nvSpPr>
        <p:spPr bwMode="auto">
          <a:xfrm flipH="1">
            <a:off x="5919788" y="5075238"/>
            <a:ext cx="355600" cy="712787"/>
          </a:xfrm>
          <a:prstGeom prst="line">
            <a:avLst/>
          </a:prstGeom>
          <a:noFill/>
          <a:ln w="28575">
            <a:solidFill>
              <a:schemeClr val="tx1"/>
            </a:solidFill>
            <a:round/>
            <a:headEnd/>
            <a:tailEnd/>
          </a:ln>
        </p:spPr>
        <p:txBody>
          <a:bodyPr/>
          <a:lstStyle/>
          <a:p>
            <a:endParaRPr lang="en-US"/>
          </a:p>
        </p:txBody>
      </p:sp>
      <p:sp>
        <p:nvSpPr>
          <p:cNvPr id="15366" name="Line 6"/>
          <p:cNvSpPr>
            <a:spLocks noChangeShapeType="1"/>
          </p:cNvSpPr>
          <p:nvPr/>
        </p:nvSpPr>
        <p:spPr bwMode="auto">
          <a:xfrm>
            <a:off x="6275388" y="5075238"/>
            <a:ext cx="265112" cy="712787"/>
          </a:xfrm>
          <a:prstGeom prst="line">
            <a:avLst/>
          </a:prstGeom>
          <a:noFill/>
          <a:ln w="28575">
            <a:solidFill>
              <a:schemeClr val="tx1"/>
            </a:solidFill>
            <a:round/>
            <a:headEnd/>
            <a:tailEnd/>
          </a:ln>
        </p:spPr>
        <p:txBody>
          <a:bodyPr/>
          <a:lstStyle/>
          <a:p>
            <a:endParaRPr lang="en-US"/>
          </a:p>
        </p:txBody>
      </p:sp>
      <p:sp>
        <p:nvSpPr>
          <p:cNvPr id="15367" name="Line 7"/>
          <p:cNvSpPr>
            <a:spLocks noChangeShapeType="1"/>
          </p:cNvSpPr>
          <p:nvPr/>
        </p:nvSpPr>
        <p:spPr bwMode="auto">
          <a:xfrm>
            <a:off x="6897688" y="4451350"/>
            <a:ext cx="620712" cy="623888"/>
          </a:xfrm>
          <a:prstGeom prst="line">
            <a:avLst/>
          </a:prstGeom>
          <a:noFill/>
          <a:ln w="28575">
            <a:solidFill>
              <a:schemeClr val="tx1"/>
            </a:solidFill>
            <a:round/>
            <a:headEnd/>
            <a:tailEnd/>
          </a:ln>
        </p:spPr>
        <p:txBody>
          <a:bodyPr/>
          <a:lstStyle/>
          <a:p>
            <a:endParaRPr lang="en-US"/>
          </a:p>
        </p:txBody>
      </p:sp>
      <p:sp>
        <p:nvSpPr>
          <p:cNvPr id="15368" name="Line 8"/>
          <p:cNvSpPr>
            <a:spLocks noChangeShapeType="1"/>
          </p:cNvSpPr>
          <p:nvPr/>
        </p:nvSpPr>
        <p:spPr bwMode="auto">
          <a:xfrm flipH="1">
            <a:off x="7251700" y="5075238"/>
            <a:ext cx="266700" cy="712787"/>
          </a:xfrm>
          <a:prstGeom prst="line">
            <a:avLst/>
          </a:prstGeom>
          <a:noFill/>
          <a:ln w="28575">
            <a:solidFill>
              <a:schemeClr val="tx1"/>
            </a:solidFill>
            <a:round/>
            <a:headEnd/>
            <a:tailEnd/>
          </a:ln>
        </p:spPr>
        <p:txBody>
          <a:bodyPr/>
          <a:lstStyle/>
          <a:p>
            <a:endParaRPr lang="en-US"/>
          </a:p>
        </p:txBody>
      </p:sp>
      <p:sp>
        <p:nvSpPr>
          <p:cNvPr id="15369" name="Line 9"/>
          <p:cNvSpPr>
            <a:spLocks noChangeShapeType="1"/>
          </p:cNvSpPr>
          <p:nvPr/>
        </p:nvSpPr>
        <p:spPr bwMode="auto">
          <a:xfrm>
            <a:off x="7518400" y="5075238"/>
            <a:ext cx="354013" cy="712787"/>
          </a:xfrm>
          <a:prstGeom prst="line">
            <a:avLst/>
          </a:prstGeom>
          <a:noFill/>
          <a:ln w="28575">
            <a:solidFill>
              <a:schemeClr val="tx1"/>
            </a:solidFill>
            <a:round/>
            <a:headEnd/>
            <a:tailEnd/>
          </a:ln>
        </p:spPr>
        <p:txBody>
          <a:bodyPr/>
          <a:lstStyle/>
          <a:p>
            <a:endParaRPr lang="en-US"/>
          </a:p>
        </p:txBody>
      </p:sp>
      <p:sp>
        <p:nvSpPr>
          <p:cNvPr id="15370" name="Freeform 10"/>
          <p:cNvSpPr>
            <a:spLocks/>
          </p:cNvSpPr>
          <p:nvPr/>
        </p:nvSpPr>
        <p:spPr bwMode="auto">
          <a:xfrm>
            <a:off x="5743575"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5371" name="Freeform 11"/>
          <p:cNvSpPr>
            <a:spLocks/>
          </p:cNvSpPr>
          <p:nvPr/>
        </p:nvSpPr>
        <p:spPr bwMode="auto">
          <a:xfrm>
            <a:off x="6364288"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5372" name="Freeform 12"/>
          <p:cNvSpPr>
            <a:spLocks/>
          </p:cNvSpPr>
          <p:nvPr/>
        </p:nvSpPr>
        <p:spPr bwMode="auto">
          <a:xfrm>
            <a:off x="7073900"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5373" name="Freeform 13"/>
          <p:cNvSpPr>
            <a:spLocks/>
          </p:cNvSpPr>
          <p:nvPr/>
        </p:nvSpPr>
        <p:spPr bwMode="auto">
          <a:xfrm>
            <a:off x="7696200"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5374" name="Freeform 14"/>
          <p:cNvSpPr>
            <a:spLocks/>
          </p:cNvSpPr>
          <p:nvPr/>
        </p:nvSpPr>
        <p:spPr bwMode="auto">
          <a:xfrm>
            <a:off x="7342188" y="48958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15375" name="Freeform 15"/>
          <p:cNvSpPr>
            <a:spLocks/>
          </p:cNvSpPr>
          <p:nvPr/>
        </p:nvSpPr>
        <p:spPr bwMode="auto">
          <a:xfrm>
            <a:off x="6099175" y="48958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15376" name="Rectangle 36"/>
          <p:cNvSpPr>
            <a:spLocks noChangeArrowheads="1"/>
          </p:cNvSpPr>
          <p:nvPr/>
        </p:nvSpPr>
        <p:spPr bwMode="auto">
          <a:xfrm>
            <a:off x="4191000" y="4673600"/>
            <a:ext cx="838200" cy="274638"/>
          </a:xfrm>
          <a:prstGeom prst="rect">
            <a:avLst/>
          </a:prstGeom>
          <a:noFill/>
          <a:ln w="9525">
            <a:noFill/>
            <a:miter lim="800000"/>
            <a:headEnd/>
            <a:tailEnd/>
          </a:ln>
        </p:spPr>
        <p:txBody>
          <a:bodyPr wrap="none" lIns="0" tIns="0" rIns="0" bIns="0">
            <a:spAutoFit/>
          </a:bodyPr>
          <a:lstStyle/>
          <a:p>
            <a:r>
              <a:rPr lang="en-US"/>
              <a:t>Clusters</a:t>
            </a:r>
          </a:p>
        </p:txBody>
      </p:sp>
      <p:sp>
        <p:nvSpPr>
          <p:cNvPr id="15377" name="Rectangle 40"/>
          <p:cNvSpPr>
            <a:spLocks noChangeArrowheads="1"/>
          </p:cNvSpPr>
          <p:nvPr/>
        </p:nvSpPr>
        <p:spPr bwMode="auto">
          <a:xfrm>
            <a:off x="4191000" y="5554663"/>
            <a:ext cx="965200" cy="274637"/>
          </a:xfrm>
          <a:prstGeom prst="rect">
            <a:avLst/>
          </a:prstGeom>
          <a:noFill/>
          <a:ln w="9525">
            <a:noFill/>
            <a:miter lim="800000"/>
            <a:headEnd/>
            <a:tailEnd/>
          </a:ln>
        </p:spPr>
        <p:txBody>
          <a:bodyPr wrap="none" lIns="0" tIns="0" rIns="0" bIns="0">
            <a:spAutoFit/>
          </a:bodyPr>
          <a:lstStyle/>
          <a:p>
            <a:r>
              <a:rPr lang="en-US"/>
              <a:t>Individual</a:t>
            </a:r>
          </a:p>
        </p:txBody>
      </p:sp>
      <p:sp>
        <p:nvSpPr>
          <p:cNvPr id="15378" name="Rectangle 41"/>
          <p:cNvSpPr>
            <a:spLocks noChangeArrowheads="1"/>
          </p:cNvSpPr>
          <p:nvPr/>
        </p:nvSpPr>
        <p:spPr bwMode="auto">
          <a:xfrm>
            <a:off x="4368800" y="5821363"/>
            <a:ext cx="609600" cy="274637"/>
          </a:xfrm>
          <a:prstGeom prst="rect">
            <a:avLst/>
          </a:prstGeom>
          <a:noFill/>
          <a:ln w="9525">
            <a:noFill/>
            <a:miter lim="800000"/>
            <a:headEnd/>
            <a:tailEnd/>
          </a:ln>
        </p:spPr>
        <p:txBody>
          <a:bodyPr wrap="none" lIns="0" tIns="0" rIns="0" bIns="0">
            <a:spAutoFit/>
          </a:bodyPr>
          <a:lstStyle/>
          <a:p>
            <a:r>
              <a:rPr lang="en-US"/>
              <a:t>Lights</a:t>
            </a:r>
          </a:p>
        </p:txBody>
      </p:sp>
      <p:sp>
        <p:nvSpPr>
          <p:cNvPr id="15379" name="Line 32"/>
          <p:cNvSpPr>
            <a:spLocks noChangeShapeType="1"/>
          </p:cNvSpPr>
          <p:nvPr/>
        </p:nvSpPr>
        <p:spPr bwMode="auto">
          <a:xfrm flipH="1">
            <a:off x="5473700" y="4273550"/>
            <a:ext cx="104775" cy="1588"/>
          </a:xfrm>
          <a:prstGeom prst="line">
            <a:avLst/>
          </a:prstGeom>
          <a:noFill/>
          <a:ln w="19050">
            <a:solidFill>
              <a:schemeClr val="tx1"/>
            </a:solidFill>
            <a:round/>
            <a:headEnd/>
            <a:tailEnd/>
          </a:ln>
        </p:spPr>
        <p:txBody>
          <a:bodyPr/>
          <a:lstStyle/>
          <a:p>
            <a:endParaRPr lang="en-US"/>
          </a:p>
        </p:txBody>
      </p:sp>
      <p:sp>
        <p:nvSpPr>
          <p:cNvPr id="15380" name="Line 33"/>
          <p:cNvSpPr>
            <a:spLocks noChangeShapeType="1"/>
          </p:cNvSpPr>
          <p:nvPr/>
        </p:nvSpPr>
        <p:spPr bwMode="auto">
          <a:xfrm flipH="1">
            <a:off x="5475288" y="4273550"/>
            <a:ext cx="0" cy="1066800"/>
          </a:xfrm>
          <a:prstGeom prst="line">
            <a:avLst/>
          </a:prstGeom>
          <a:noFill/>
          <a:ln w="19050">
            <a:solidFill>
              <a:schemeClr val="tx1"/>
            </a:solidFill>
            <a:round/>
            <a:headEnd/>
            <a:tailEnd/>
          </a:ln>
        </p:spPr>
        <p:txBody>
          <a:bodyPr/>
          <a:lstStyle/>
          <a:p>
            <a:endParaRPr lang="en-US"/>
          </a:p>
        </p:txBody>
      </p:sp>
      <p:sp>
        <p:nvSpPr>
          <p:cNvPr id="15381" name="Line 34"/>
          <p:cNvSpPr>
            <a:spLocks noChangeShapeType="1"/>
          </p:cNvSpPr>
          <p:nvPr/>
        </p:nvSpPr>
        <p:spPr bwMode="auto">
          <a:xfrm>
            <a:off x="5478463" y="5340350"/>
            <a:ext cx="90487" cy="3175"/>
          </a:xfrm>
          <a:prstGeom prst="line">
            <a:avLst/>
          </a:prstGeom>
          <a:noFill/>
          <a:ln w="19050">
            <a:solidFill>
              <a:schemeClr val="tx1"/>
            </a:solidFill>
            <a:round/>
            <a:headEnd/>
            <a:tailEnd/>
          </a:ln>
        </p:spPr>
        <p:txBody>
          <a:bodyPr/>
          <a:lstStyle/>
          <a:p>
            <a:endParaRPr lang="en-US"/>
          </a:p>
        </p:txBody>
      </p:sp>
      <p:sp>
        <p:nvSpPr>
          <p:cNvPr id="15382" name="Line 37"/>
          <p:cNvSpPr>
            <a:spLocks noChangeShapeType="1"/>
          </p:cNvSpPr>
          <p:nvPr/>
        </p:nvSpPr>
        <p:spPr bwMode="auto">
          <a:xfrm>
            <a:off x="5473700" y="5599113"/>
            <a:ext cx="88900" cy="0"/>
          </a:xfrm>
          <a:prstGeom prst="line">
            <a:avLst/>
          </a:prstGeom>
          <a:noFill/>
          <a:ln w="19050">
            <a:solidFill>
              <a:schemeClr val="tx1"/>
            </a:solidFill>
            <a:round/>
            <a:headEnd/>
            <a:tailEnd/>
          </a:ln>
        </p:spPr>
        <p:txBody>
          <a:bodyPr/>
          <a:lstStyle/>
          <a:p>
            <a:endParaRPr lang="en-US"/>
          </a:p>
        </p:txBody>
      </p:sp>
      <p:sp>
        <p:nvSpPr>
          <p:cNvPr id="15383" name="Line 38"/>
          <p:cNvSpPr>
            <a:spLocks noChangeShapeType="1"/>
          </p:cNvSpPr>
          <p:nvPr/>
        </p:nvSpPr>
        <p:spPr bwMode="auto">
          <a:xfrm flipH="1">
            <a:off x="5472113" y="5599113"/>
            <a:ext cx="1587" cy="444500"/>
          </a:xfrm>
          <a:prstGeom prst="line">
            <a:avLst/>
          </a:prstGeom>
          <a:noFill/>
          <a:ln w="19050">
            <a:solidFill>
              <a:schemeClr val="tx1"/>
            </a:solidFill>
            <a:round/>
            <a:headEnd/>
            <a:tailEnd/>
          </a:ln>
        </p:spPr>
        <p:txBody>
          <a:bodyPr/>
          <a:lstStyle/>
          <a:p>
            <a:endParaRPr lang="en-US"/>
          </a:p>
        </p:txBody>
      </p:sp>
      <p:sp>
        <p:nvSpPr>
          <p:cNvPr id="15384" name="Line 39"/>
          <p:cNvSpPr>
            <a:spLocks noChangeShapeType="1"/>
          </p:cNvSpPr>
          <p:nvPr/>
        </p:nvSpPr>
        <p:spPr bwMode="auto">
          <a:xfrm>
            <a:off x="5473700" y="6043613"/>
            <a:ext cx="88900" cy="1587"/>
          </a:xfrm>
          <a:prstGeom prst="line">
            <a:avLst/>
          </a:prstGeom>
          <a:noFill/>
          <a:ln w="19050">
            <a:solidFill>
              <a:schemeClr val="tx1"/>
            </a:solidFill>
            <a:round/>
            <a:headEnd/>
            <a:tailEnd/>
          </a:ln>
        </p:spPr>
        <p:txBody>
          <a:bodyPr/>
          <a:lstStyle/>
          <a:p>
            <a:endParaRPr lang="en-US"/>
          </a:p>
        </p:txBody>
      </p:sp>
      <p:sp>
        <p:nvSpPr>
          <p:cNvPr id="15385" name="Line 42"/>
          <p:cNvSpPr>
            <a:spLocks noChangeShapeType="1"/>
          </p:cNvSpPr>
          <p:nvPr/>
        </p:nvSpPr>
        <p:spPr bwMode="auto">
          <a:xfrm flipH="1">
            <a:off x="5384800" y="4797425"/>
            <a:ext cx="88900" cy="1588"/>
          </a:xfrm>
          <a:prstGeom prst="line">
            <a:avLst/>
          </a:prstGeom>
          <a:noFill/>
          <a:ln w="19050">
            <a:solidFill>
              <a:schemeClr val="tx1"/>
            </a:solidFill>
            <a:round/>
            <a:headEnd/>
            <a:tailEnd/>
          </a:ln>
        </p:spPr>
        <p:txBody>
          <a:bodyPr/>
          <a:lstStyle/>
          <a:p>
            <a:endParaRPr lang="en-US"/>
          </a:p>
        </p:txBody>
      </p:sp>
      <p:sp>
        <p:nvSpPr>
          <p:cNvPr id="15386" name="Line 43"/>
          <p:cNvSpPr>
            <a:spLocks noChangeShapeType="1"/>
          </p:cNvSpPr>
          <p:nvPr/>
        </p:nvSpPr>
        <p:spPr bwMode="auto">
          <a:xfrm flipH="1">
            <a:off x="5384800" y="5775325"/>
            <a:ext cx="88900" cy="0"/>
          </a:xfrm>
          <a:prstGeom prst="line">
            <a:avLst/>
          </a:prstGeom>
          <a:noFill/>
          <a:ln w="19050">
            <a:solidFill>
              <a:schemeClr val="tx1"/>
            </a:solidFill>
            <a:round/>
            <a:headEnd/>
            <a:tailEnd/>
          </a:ln>
        </p:spPr>
        <p:txBody>
          <a:bodyPr/>
          <a:lstStyle/>
          <a:p>
            <a:endParaRPr lang="en-US"/>
          </a:p>
        </p:txBody>
      </p:sp>
      <p:sp>
        <p:nvSpPr>
          <p:cNvPr id="15387" name="Freeform 47"/>
          <p:cNvSpPr>
            <a:spLocks/>
          </p:cNvSpPr>
          <p:nvPr/>
        </p:nvSpPr>
        <p:spPr bwMode="auto">
          <a:xfrm>
            <a:off x="6719888" y="42449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en-US" smtClean="0"/>
              <a:t>Key Concepts</a:t>
            </a:r>
          </a:p>
        </p:txBody>
      </p:sp>
      <p:sp>
        <p:nvSpPr>
          <p:cNvPr id="16387" name="Rectangle 3"/>
          <p:cNvSpPr>
            <a:spLocks noGrp="1" noChangeArrowheads="1"/>
          </p:cNvSpPr>
          <p:nvPr>
            <p:ph type="body" idx="1"/>
          </p:nvPr>
        </p:nvSpPr>
        <p:spPr/>
        <p:txBody>
          <a:bodyPr/>
          <a:lstStyle/>
          <a:p>
            <a:pPr eaLnBrk="1" hangingPunct="1"/>
            <a:r>
              <a:rPr lang="en-US" smtClean="0"/>
              <a:t>Light Cluster</a:t>
            </a:r>
          </a:p>
          <a:p>
            <a:pPr eaLnBrk="1" hangingPunct="1"/>
            <a:r>
              <a:rPr lang="en-US" smtClean="0"/>
              <a:t>Light Tree</a:t>
            </a:r>
          </a:p>
          <a:p>
            <a:pPr eaLnBrk="1" hangingPunct="1"/>
            <a:r>
              <a:rPr lang="en-US" smtClean="0"/>
              <a:t>A Cut</a:t>
            </a:r>
          </a:p>
          <a:p>
            <a:pPr lvl="1" eaLnBrk="1" hangingPunct="1"/>
            <a:r>
              <a:rPr lang="en-US" smtClean="0"/>
              <a:t>A set of nodes that partitions the lights into clusters</a:t>
            </a:r>
          </a:p>
        </p:txBody>
      </p:sp>
      <p:sp>
        <p:nvSpPr>
          <p:cNvPr id="16388" name="Freeform 10"/>
          <p:cNvSpPr>
            <a:spLocks/>
          </p:cNvSpPr>
          <p:nvPr/>
        </p:nvSpPr>
        <p:spPr bwMode="auto">
          <a:xfrm>
            <a:off x="5400675" y="5091113"/>
            <a:ext cx="2790825" cy="7159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7"/>
              <a:gd name="T73" fmla="*/ 0 h 314"/>
              <a:gd name="T74" fmla="*/ 1057 w 1057"/>
              <a:gd name="T75" fmla="*/ 314 h 3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7" h="314">
                <a:moveTo>
                  <a:pt x="0" y="314"/>
                </a:moveTo>
                <a:lnTo>
                  <a:pt x="0"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1057" y="0"/>
                </a:lnTo>
              </a:path>
            </a:pathLst>
          </a:custGeom>
          <a:noFill/>
          <a:ln w="76200" cmpd="sng">
            <a:solidFill>
              <a:schemeClr val="accent1"/>
            </a:solidFill>
            <a:prstDash val="solid"/>
            <a:round/>
            <a:headEnd/>
            <a:tailEnd/>
          </a:ln>
        </p:spPr>
        <p:txBody>
          <a:bodyPr/>
          <a:lstStyle/>
          <a:p>
            <a:endParaRPr lang="en-US"/>
          </a:p>
        </p:txBody>
      </p:sp>
      <p:sp>
        <p:nvSpPr>
          <p:cNvPr id="16389" name="Line 75"/>
          <p:cNvSpPr>
            <a:spLocks noChangeShapeType="1"/>
          </p:cNvSpPr>
          <p:nvPr/>
        </p:nvSpPr>
        <p:spPr bwMode="auto">
          <a:xfrm flipH="1">
            <a:off x="6281738" y="4459288"/>
            <a:ext cx="622300" cy="623887"/>
          </a:xfrm>
          <a:prstGeom prst="line">
            <a:avLst/>
          </a:prstGeom>
          <a:noFill/>
          <a:ln w="28575">
            <a:solidFill>
              <a:schemeClr val="tx1"/>
            </a:solidFill>
            <a:round/>
            <a:headEnd/>
            <a:tailEnd/>
          </a:ln>
        </p:spPr>
        <p:txBody>
          <a:bodyPr/>
          <a:lstStyle/>
          <a:p>
            <a:endParaRPr lang="en-US"/>
          </a:p>
        </p:txBody>
      </p:sp>
      <p:sp>
        <p:nvSpPr>
          <p:cNvPr id="16390" name="Line 76"/>
          <p:cNvSpPr>
            <a:spLocks noChangeShapeType="1"/>
          </p:cNvSpPr>
          <p:nvPr/>
        </p:nvSpPr>
        <p:spPr bwMode="auto">
          <a:xfrm flipH="1">
            <a:off x="5926138" y="5083175"/>
            <a:ext cx="355600" cy="712788"/>
          </a:xfrm>
          <a:prstGeom prst="line">
            <a:avLst/>
          </a:prstGeom>
          <a:noFill/>
          <a:ln w="28575">
            <a:solidFill>
              <a:schemeClr val="tx1"/>
            </a:solidFill>
            <a:round/>
            <a:headEnd/>
            <a:tailEnd/>
          </a:ln>
        </p:spPr>
        <p:txBody>
          <a:bodyPr/>
          <a:lstStyle/>
          <a:p>
            <a:endParaRPr lang="en-US"/>
          </a:p>
        </p:txBody>
      </p:sp>
      <p:sp>
        <p:nvSpPr>
          <p:cNvPr id="16391" name="Line 77"/>
          <p:cNvSpPr>
            <a:spLocks noChangeShapeType="1"/>
          </p:cNvSpPr>
          <p:nvPr/>
        </p:nvSpPr>
        <p:spPr bwMode="auto">
          <a:xfrm>
            <a:off x="6281738" y="5083175"/>
            <a:ext cx="265112" cy="712788"/>
          </a:xfrm>
          <a:prstGeom prst="line">
            <a:avLst/>
          </a:prstGeom>
          <a:noFill/>
          <a:ln w="28575">
            <a:solidFill>
              <a:schemeClr val="tx1"/>
            </a:solidFill>
            <a:round/>
            <a:headEnd/>
            <a:tailEnd/>
          </a:ln>
        </p:spPr>
        <p:txBody>
          <a:bodyPr/>
          <a:lstStyle/>
          <a:p>
            <a:endParaRPr lang="en-US"/>
          </a:p>
        </p:txBody>
      </p:sp>
      <p:sp>
        <p:nvSpPr>
          <p:cNvPr id="16392" name="Line 78"/>
          <p:cNvSpPr>
            <a:spLocks noChangeShapeType="1"/>
          </p:cNvSpPr>
          <p:nvPr/>
        </p:nvSpPr>
        <p:spPr bwMode="auto">
          <a:xfrm>
            <a:off x="6904038" y="4459288"/>
            <a:ext cx="620712" cy="623887"/>
          </a:xfrm>
          <a:prstGeom prst="line">
            <a:avLst/>
          </a:prstGeom>
          <a:noFill/>
          <a:ln w="28575">
            <a:solidFill>
              <a:schemeClr val="tx1"/>
            </a:solidFill>
            <a:round/>
            <a:headEnd/>
            <a:tailEnd/>
          </a:ln>
        </p:spPr>
        <p:txBody>
          <a:bodyPr/>
          <a:lstStyle/>
          <a:p>
            <a:endParaRPr lang="en-US"/>
          </a:p>
        </p:txBody>
      </p:sp>
      <p:sp>
        <p:nvSpPr>
          <p:cNvPr id="16393" name="Line 79"/>
          <p:cNvSpPr>
            <a:spLocks noChangeShapeType="1"/>
          </p:cNvSpPr>
          <p:nvPr/>
        </p:nvSpPr>
        <p:spPr bwMode="auto">
          <a:xfrm flipH="1">
            <a:off x="7258050" y="5083175"/>
            <a:ext cx="266700" cy="712788"/>
          </a:xfrm>
          <a:prstGeom prst="line">
            <a:avLst/>
          </a:prstGeom>
          <a:noFill/>
          <a:ln w="28575">
            <a:solidFill>
              <a:schemeClr val="tx1"/>
            </a:solidFill>
            <a:round/>
            <a:headEnd/>
            <a:tailEnd/>
          </a:ln>
        </p:spPr>
        <p:txBody>
          <a:bodyPr/>
          <a:lstStyle/>
          <a:p>
            <a:endParaRPr lang="en-US"/>
          </a:p>
        </p:txBody>
      </p:sp>
      <p:sp>
        <p:nvSpPr>
          <p:cNvPr id="16394" name="Line 80"/>
          <p:cNvSpPr>
            <a:spLocks noChangeShapeType="1"/>
          </p:cNvSpPr>
          <p:nvPr/>
        </p:nvSpPr>
        <p:spPr bwMode="auto">
          <a:xfrm>
            <a:off x="7524750" y="5083175"/>
            <a:ext cx="354013" cy="712788"/>
          </a:xfrm>
          <a:prstGeom prst="line">
            <a:avLst/>
          </a:prstGeom>
          <a:noFill/>
          <a:ln w="28575">
            <a:solidFill>
              <a:schemeClr val="tx1"/>
            </a:solidFill>
            <a:round/>
            <a:headEnd/>
            <a:tailEnd/>
          </a:ln>
        </p:spPr>
        <p:txBody>
          <a:bodyPr/>
          <a:lstStyle/>
          <a:p>
            <a:endParaRPr lang="en-US"/>
          </a:p>
        </p:txBody>
      </p:sp>
      <p:sp>
        <p:nvSpPr>
          <p:cNvPr id="16395" name="Freeform 81"/>
          <p:cNvSpPr>
            <a:spLocks/>
          </p:cNvSpPr>
          <p:nvPr/>
        </p:nvSpPr>
        <p:spPr bwMode="auto">
          <a:xfrm>
            <a:off x="5749925" y="5616575"/>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6396" name="Freeform 82"/>
          <p:cNvSpPr>
            <a:spLocks/>
          </p:cNvSpPr>
          <p:nvPr/>
        </p:nvSpPr>
        <p:spPr bwMode="auto">
          <a:xfrm>
            <a:off x="6370638" y="5616575"/>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6397" name="Freeform 83"/>
          <p:cNvSpPr>
            <a:spLocks/>
          </p:cNvSpPr>
          <p:nvPr/>
        </p:nvSpPr>
        <p:spPr bwMode="auto">
          <a:xfrm>
            <a:off x="7080250" y="5616575"/>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6398" name="Freeform 84"/>
          <p:cNvSpPr>
            <a:spLocks/>
          </p:cNvSpPr>
          <p:nvPr/>
        </p:nvSpPr>
        <p:spPr bwMode="auto">
          <a:xfrm>
            <a:off x="7702550" y="5616575"/>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6399" name="Freeform 85"/>
          <p:cNvSpPr>
            <a:spLocks/>
          </p:cNvSpPr>
          <p:nvPr/>
        </p:nvSpPr>
        <p:spPr bwMode="auto">
          <a:xfrm>
            <a:off x="7348538" y="4903788"/>
            <a:ext cx="354012" cy="357187"/>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6400" name="Freeform 86"/>
          <p:cNvSpPr>
            <a:spLocks/>
          </p:cNvSpPr>
          <p:nvPr/>
        </p:nvSpPr>
        <p:spPr bwMode="auto">
          <a:xfrm>
            <a:off x="6105525" y="4903788"/>
            <a:ext cx="354013" cy="357187"/>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16401" name="Freeform 88"/>
          <p:cNvSpPr>
            <a:spLocks/>
          </p:cNvSpPr>
          <p:nvPr/>
        </p:nvSpPr>
        <p:spPr bwMode="auto">
          <a:xfrm>
            <a:off x="6726238" y="4252913"/>
            <a:ext cx="354012" cy="357187"/>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97"/>
          <p:cNvGraphicFramePr>
            <a:graphicFrameLocks noChangeAspect="1"/>
          </p:cNvGraphicFramePr>
          <p:nvPr/>
        </p:nvGraphicFramePr>
        <p:xfrm>
          <a:off x="547688" y="2881313"/>
          <a:ext cx="2968625" cy="2227262"/>
        </p:xfrm>
        <a:graphic>
          <a:graphicData uri="http://schemas.openxmlformats.org/presentationml/2006/ole">
            <p:oleObj spid="_x0000_s2050" name="Image" r:id="rId4" imgW="10158730" imgH="7619048" progId="">
              <p:embed/>
            </p:oleObj>
          </a:graphicData>
        </a:graphic>
      </p:graphicFrame>
      <p:sp>
        <p:nvSpPr>
          <p:cNvPr id="180226" name="Rectangle 2"/>
          <p:cNvSpPr>
            <a:spLocks noGrp="1" noChangeArrowheads="1"/>
          </p:cNvSpPr>
          <p:nvPr>
            <p:ph type="title"/>
          </p:nvPr>
        </p:nvSpPr>
        <p:spPr/>
        <p:txBody>
          <a:bodyPr/>
          <a:lstStyle/>
          <a:p>
            <a:pPr eaLnBrk="1" hangingPunct="1">
              <a:defRPr/>
            </a:pPr>
            <a:r>
              <a:rPr lang="en-US" smtClean="0"/>
              <a:t>Simple Example</a:t>
            </a:r>
          </a:p>
        </p:txBody>
      </p:sp>
      <p:sp>
        <p:nvSpPr>
          <p:cNvPr id="2052" name="Line 3"/>
          <p:cNvSpPr>
            <a:spLocks noChangeShapeType="1"/>
          </p:cNvSpPr>
          <p:nvPr/>
        </p:nvSpPr>
        <p:spPr bwMode="auto">
          <a:xfrm flipH="1">
            <a:off x="5172075" y="3365500"/>
            <a:ext cx="622300" cy="623888"/>
          </a:xfrm>
          <a:prstGeom prst="line">
            <a:avLst/>
          </a:prstGeom>
          <a:noFill/>
          <a:ln w="28575">
            <a:solidFill>
              <a:schemeClr val="tx1"/>
            </a:solidFill>
            <a:round/>
            <a:headEnd/>
            <a:tailEnd/>
          </a:ln>
        </p:spPr>
        <p:txBody>
          <a:bodyPr/>
          <a:lstStyle/>
          <a:p>
            <a:endParaRPr lang="en-US"/>
          </a:p>
        </p:txBody>
      </p:sp>
      <p:sp>
        <p:nvSpPr>
          <p:cNvPr id="2053" name="Line 4"/>
          <p:cNvSpPr>
            <a:spLocks noChangeShapeType="1"/>
          </p:cNvSpPr>
          <p:nvPr/>
        </p:nvSpPr>
        <p:spPr bwMode="auto">
          <a:xfrm flipH="1">
            <a:off x="4816475" y="3989388"/>
            <a:ext cx="355600" cy="712787"/>
          </a:xfrm>
          <a:prstGeom prst="line">
            <a:avLst/>
          </a:prstGeom>
          <a:noFill/>
          <a:ln w="28575">
            <a:solidFill>
              <a:schemeClr val="tx1"/>
            </a:solidFill>
            <a:round/>
            <a:headEnd/>
            <a:tailEnd/>
          </a:ln>
        </p:spPr>
        <p:txBody>
          <a:bodyPr/>
          <a:lstStyle/>
          <a:p>
            <a:endParaRPr lang="en-US"/>
          </a:p>
        </p:txBody>
      </p:sp>
      <p:sp>
        <p:nvSpPr>
          <p:cNvPr id="2054" name="Line 5"/>
          <p:cNvSpPr>
            <a:spLocks noChangeShapeType="1"/>
          </p:cNvSpPr>
          <p:nvPr/>
        </p:nvSpPr>
        <p:spPr bwMode="auto">
          <a:xfrm>
            <a:off x="5172075" y="3989388"/>
            <a:ext cx="265113" cy="712787"/>
          </a:xfrm>
          <a:prstGeom prst="line">
            <a:avLst/>
          </a:prstGeom>
          <a:noFill/>
          <a:ln w="28575">
            <a:solidFill>
              <a:schemeClr val="tx1"/>
            </a:solidFill>
            <a:round/>
            <a:headEnd/>
            <a:tailEnd/>
          </a:ln>
        </p:spPr>
        <p:txBody>
          <a:bodyPr/>
          <a:lstStyle/>
          <a:p>
            <a:endParaRPr lang="en-US"/>
          </a:p>
        </p:txBody>
      </p:sp>
      <p:sp>
        <p:nvSpPr>
          <p:cNvPr id="2055" name="Line 6"/>
          <p:cNvSpPr>
            <a:spLocks noChangeShapeType="1"/>
          </p:cNvSpPr>
          <p:nvPr/>
        </p:nvSpPr>
        <p:spPr bwMode="auto">
          <a:xfrm>
            <a:off x="5794375" y="3365500"/>
            <a:ext cx="620713" cy="623888"/>
          </a:xfrm>
          <a:prstGeom prst="line">
            <a:avLst/>
          </a:prstGeom>
          <a:noFill/>
          <a:ln w="28575">
            <a:solidFill>
              <a:schemeClr val="tx1"/>
            </a:solidFill>
            <a:round/>
            <a:headEnd/>
            <a:tailEnd/>
          </a:ln>
        </p:spPr>
        <p:txBody>
          <a:bodyPr/>
          <a:lstStyle/>
          <a:p>
            <a:endParaRPr lang="en-US"/>
          </a:p>
        </p:txBody>
      </p:sp>
      <p:sp>
        <p:nvSpPr>
          <p:cNvPr id="2056" name="Line 7"/>
          <p:cNvSpPr>
            <a:spLocks noChangeShapeType="1"/>
          </p:cNvSpPr>
          <p:nvPr/>
        </p:nvSpPr>
        <p:spPr bwMode="auto">
          <a:xfrm flipH="1">
            <a:off x="6148388" y="3989388"/>
            <a:ext cx="266700" cy="712787"/>
          </a:xfrm>
          <a:prstGeom prst="line">
            <a:avLst/>
          </a:prstGeom>
          <a:noFill/>
          <a:ln w="28575">
            <a:solidFill>
              <a:schemeClr val="tx1"/>
            </a:solidFill>
            <a:round/>
            <a:headEnd/>
            <a:tailEnd/>
          </a:ln>
        </p:spPr>
        <p:txBody>
          <a:bodyPr/>
          <a:lstStyle/>
          <a:p>
            <a:endParaRPr lang="en-US"/>
          </a:p>
        </p:txBody>
      </p:sp>
      <p:sp>
        <p:nvSpPr>
          <p:cNvPr id="2057" name="Line 8"/>
          <p:cNvSpPr>
            <a:spLocks noChangeShapeType="1"/>
          </p:cNvSpPr>
          <p:nvPr/>
        </p:nvSpPr>
        <p:spPr bwMode="auto">
          <a:xfrm>
            <a:off x="6415088" y="3989388"/>
            <a:ext cx="354012" cy="712787"/>
          </a:xfrm>
          <a:prstGeom prst="line">
            <a:avLst/>
          </a:prstGeom>
          <a:noFill/>
          <a:ln w="28575">
            <a:solidFill>
              <a:schemeClr val="tx1"/>
            </a:solidFill>
            <a:round/>
            <a:headEnd/>
            <a:tailEnd/>
          </a:ln>
        </p:spPr>
        <p:txBody>
          <a:bodyPr/>
          <a:lstStyle/>
          <a:p>
            <a:endParaRPr lang="en-US"/>
          </a:p>
        </p:txBody>
      </p:sp>
      <p:sp>
        <p:nvSpPr>
          <p:cNvPr id="2058" name="Freeform 9"/>
          <p:cNvSpPr>
            <a:spLocks/>
          </p:cNvSpPr>
          <p:nvPr/>
        </p:nvSpPr>
        <p:spPr bwMode="auto">
          <a:xfrm>
            <a:off x="4640263" y="452278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59" name="Freeform 10"/>
          <p:cNvSpPr>
            <a:spLocks/>
          </p:cNvSpPr>
          <p:nvPr/>
        </p:nvSpPr>
        <p:spPr bwMode="auto">
          <a:xfrm>
            <a:off x="5260975" y="452278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60" name="Freeform 11"/>
          <p:cNvSpPr>
            <a:spLocks/>
          </p:cNvSpPr>
          <p:nvPr/>
        </p:nvSpPr>
        <p:spPr bwMode="auto">
          <a:xfrm>
            <a:off x="5970588" y="452278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61" name="Freeform 12"/>
          <p:cNvSpPr>
            <a:spLocks/>
          </p:cNvSpPr>
          <p:nvPr/>
        </p:nvSpPr>
        <p:spPr bwMode="auto">
          <a:xfrm>
            <a:off x="6592888" y="452278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62" name="Freeform 13"/>
          <p:cNvSpPr>
            <a:spLocks/>
          </p:cNvSpPr>
          <p:nvPr/>
        </p:nvSpPr>
        <p:spPr bwMode="auto">
          <a:xfrm>
            <a:off x="6238875" y="381000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2063" name="Freeform 14"/>
          <p:cNvSpPr>
            <a:spLocks/>
          </p:cNvSpPr>
          <p:nvPr/>
        </p:nvSpPr>
        <p:spPr bwMode="auto">
          <a:xfrm>
            <a:off x="4995863" y="381000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2064" name="Freeform 15"/>
          <p:cNvSpPr>
            <a:spLocks/>
          </p:cNvSpPr>
          <p:nvPr/>
        </p:nvSpPr>
        <p:spPr bwMode="auto">
          <a:xfrm>
            <a:off x="5616575" y="3187700"/>
            <a:ext cx="354013" cy="355600"/>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noFill/>
          <a:ln w="26988">
            <a:noFill/>
            <a:prstDash val="solid"/>
            <a:round/>
            <a:headEnd/>
            <a:tailEnd/>
          </a:ln>
        </p:spPr>
        <p:txBody>
          <a:bodyPr/>
          <a:lstStyle/>
          <a:p>
            <a:endParaRPr lang="en-US"/>
          </a:p>
        </p:txBody>
      </p:sp>
      <p:sp>
        <p:nvSpPr>
          <p:cNvPr id="2065" name="Rectangle 61"/>
          <p:cNvSpPr>
            <a:spLocks noChangeArrowheads="1"/>
          </p:cNvSpPr>
          <p:nvPr/>
        </p:nvSpPr>
        <p:spPr bwMode="auto">
          <a:xfrm>
            <a:off x="566738" y="3305175"/>
            <a:ext cx="254000" cy="274638"/>
          </a:xfrm>
          <a:prstGeom prst="rect">
            <a:avLst/>
          </a:prstGeom>
          <a:solidFill>
            <a:schemeClr val="bg1"/>
          </a:solidFill>
          <a:ln w="9525">
            <a:noFill/>
            <a:miter lim="800000"/>
            <a:headEnd/>
            <a:tailEnd/>
          </a:ln>
        </p:spPr>
        <p:txBody>
          <a:bodyPr wrap="none" lIns="0" tIns="0" rIns="0" bIns="0">
            <a:spAutoFit/>
          </a:bodyPr>
          <a:lstStyle/>
          <a:p>
            <a:r>
              <a:rPr lang="en-US"/>
              <a:t>#1</a:t>
            </a:r>
          </a:p>
        </p:txBody>
      </p:sp>
      <p:sp>
        <p:nvSpPr>
          <p:cNvPr id="2066" name="Rectangle 62"/>
          <p:cNvSpPr>
            <a:spLocks noChangeArrowheads="1"/>
          </p:cNvSpPr>
          <p:nvPr/>
        </p:nvSpPr>
        <p:spPr bwMode="auto">
          <a:xfrm>
            <a:off x="1044575" y="3338513"/>
            <a:ext cx="254000" cy="274637"/>
          </a:xfrm>
          <a:prstGeom prst="rect">
            <a:avLst/>
          </a:prstGeom>
          <a:solidFill>
            <a:schemeClr val="bg1"/>
          </a:solidFill>
          <a:ln w="9525">
            <a:noFill/>
            <a:miter lim="800000"/>
            <a:headEnd/>
            <a:tailEnd/>
          </a:ln>
        </p:spPr>
        <p:txBody>
          <a:bodyPr wrap="none" lIns="0" tIns="0" rIns="0" bIns="0">
            <a:spAutoFit/>
          </a:bodyPr>
          <a:lstStyle/>
          <a:p>
            <a:r>
              <a:rPr lang="en-US"/>
              <a:t>#2</a:t>
            </a:r>
          </a:p>
        </p:txBody>
      </p:sp>
      <p:sp>
        <p:nvSpPr>
          <p:cNvPr id="2067" name="Rectangle 63"/>
          <p:cNvSpPr>
            <a:spLocks noChangeArrowheads="1"/>
          </p:cNvSpPr>
          <p:nvPr/>
        </p:nvSpPr>
        <p:spPr bwMode="auto">
          <a:xfrm>
            <a:off x="2641600" y="3338513"/>
            <a:ext cx="254000" cy="274637"/>
          </a:xfrm>
          <a:prstGeom prst="rect">
            <a:avLst/>
          </a:prstGeom>
          <a:solidFill>
            <a:schemeClr val="bg1"/>
          </a:solidFill>
          <a:ln w="9525">
            <a:noFill/>
            <a:miter lim="800000"/>
            <a:headEnd/>
            <a:tailEnd/>
          </a:ln>
        </p:spPr>
        <p:txBody>
          <a:bodyPr wrap="none" lIns="0" tIns="0" rIns="0" bIns="0">
            <a:spAutoFit/>
          </a:bodyPr>
          <a:lstStyle/>
          <a:p>
            <a:r>
              <a:rPr lang="en-US"/>
              <a:t>#3</a:t>
            </a:r>
          </a:p>
        </p:txBody>
      </p:sp>
      <p:sp>
        <p:nvSpPr>
          <p:cNvPr id="2068" name="Rectangle 64"/>
          <p:cNvSpPr>
            <a:spLocks noChangeArrowheads="1"/>
          </p:cNvSpPr>
          <p:nvPr/>
        </p:nvSpPr>
        <p:spPr bwMode="auto">
          <a:xfrm>
            <a:off x="3140075" y="3333750"/>
            <a:ext cx="254000" cy="274638"/>
          </a:xfrm>
          <a:prstGeom prst="rect">
            <a:avLst/>
          </a:prstGeom>
          <a:solidFill>
            <a:schemeClr val="bg1"/>
          </a:solidFill>
          <a:ln w="9525">
            <a:noFill/>
            <a:miter lim="800000"/>
            <a:headEnd/>
            <a:tailEnd/>
          </a:ln>
        </p:spPr>
        <p:txBody>
          <a:bodyPr wrap="none" lIns="0" tIns="0" rIns="0" bIns="0">
            <a:spAutoFit/>
          </a:bodyPr>
          <a:lstStyle/>
          <a:p>
            <a:r>
              <a:rPr lang="en-US"/>
              <a:t>#4</a:t>
            </a:r>
          </a:p>
        </p:txBody>
      </p:sp>
      <p:sp>
        <p:nvSpPr>
          <p:cNvPr id="2069" name="Rectangle 65"/>
          <p:cNvSpPr>
            <a:spLocks noChangeArrowheads="1"/>
          </p:cNvSpPr>
          <p:nvPr/>
        </p:nvSpPr>
        <p:spPr bwMode="auto">
          <a:xfrm>
            <a:off x="4757738" y="4581525"/>
            <a:ext cx="112712" cy="244475"/>
          </a:xfrm>
          <a:prstGeom prst="rect">
            <a:avLst/>
          </a:prstGeom>
          <a:noFill/>
          <a:ln w="9525">
            <a:noFill/>
            <a:miter lim="800000"/>
            <a:headEnd/>
            <a:tailEnd/>
          </a:ln>
        </p:spPr>
        <p:txBody>
          <a:bodyPr wrap="none" lIns="0" tIns="0" rIns="0" bIns="0">
            <a:spAutoFit/>
          </a:bodyPr>
          <a:lstStyle/>
          <a:p>
            <a:r>
              <a:rPr lang="en-US" sz="1600" b="1"/>
              <a:t>1</a:t>
            </a:r>
          </a:p>
        </p:txBody>
      </p:sp>
      <p:sp>
        <p:nvSpPr>
          <p:cNvPr id="2070" name="Rectangle 66"/>
          <p:cNvSpPr>
            <a:spLocks noChangeArrowheads="1"/>
          </p:cNvSpPr>
          <p:nvPr/>
        </p:nvSpPr>
        <p:spPr bwMode="auto">
          <a:xfrm>
            <a:off x="5378450" y="4581525"/>
            <a:ext cx="112713" cy="244475"/>
          </a:xfrm>
          <a:prstGeom prst="rect">
            <a:avLst/>
          </a:prstGeom>
          <a:noFill/>
          <a:ln w="9525">
            <a:noFill/>
            <a:miter lim="800000"/>
            <a:headEnd/>
            <a:tailEnd/>
          </a:ln>
        </p:spPr>
        <p:txBody>
          <a:bodyPr wrap="none" lIns="0" tIns="0" rIns="0" bIns="0">
            <a:spAutoFit/>
          </a:bodyPr>
          <a:lstStyle/>
          <a:p>
            <a:r>
              <a:rPr lang="en-US" sz="1600" b="1"/>
              <a:t>2</a:t>
            </a:r>
          </a:p>
        </p:txBody>
      </p:sp>
      <p:sp>
        <p:nvSpPr>
          <p:cNvPr id="2071" name="Rectangle 67"/>
          <p:cNvSpPr>
            <a:spLocks noChangeArrowheads="1"/>
          </p:cNvSpPr>
          <p:nvPr/>
        </p:nvSpPr>
        <p:spPr bwMode="auto">
          <a:xfrm>
            <a:off x="6088063" y="4581525"/>
            <a:ext cx="112712" cy="244475"/>
          </a:xfrm>
          <a:prstGeom prst="rect">
            <a:avLst/>
          </a:prstGeom>
          <a:noFill/>
          <a:ln w="9525">
            <a:noFill/>
            <a:miter lim="800000"/>
            <a:headEnd/>
            <a:tailEnd/>
          </a:ln>
        </p:spPr>
        <p:txBody>
          <a:bodyPr wrap="none" lIns="0" tIns="0" rIns="0" bIns="0">
            <a:spAutoFit/>
          </a:bodyPr>
          <a:lstStyle/>
          <a:p>
            <a:r>
              <a:rPr lang="en-US" sz="1600" b="1"/>
              <a:t>3</a:t>
            </a:r>
          </a:p>
        </p:txBody>
      </p:sp>
      <p:sp>
        <p:nvSpPr>
          <p:cNvPr id="2072" name="Rectangle 68"/>
          <p:cNvSpPr>
            <a:spLocks noChangeArrowheads="1"/>
          </p:cNvSpPr>
          <p:nvPr/>
        </p:nvSpPr>
        <p:spPr bwMode="auto">
          <a:xfrm>
            <a:off x="6710363" y="4581525"/>
            <a:ext cx="112712" cy="244475"/>
          </a:xfrm>
          <a:prstGeom prst="rect">
            <a:avLst/>
          </a:prstGeom>
          <a:noFill/>
          <a:ln w="9525">
            <a:noFill/>
            <a:miter lim="800000"/>
            <a:headEnd/>
            <a:tailEnd/>
          </a:ln>
        </p:spPr>
        <p:txBody>
          <a:bodyPr wrap="none" lIns="0" tIns="0" rIns="0" bIns="0">
            <a:spAutoFit/>
          </a:bodyPr>
          <a:lstStyle/>
          <a:p>
            <a:r>
              <a:rPr lang="en-US" sz="1600" b="1"/>
              <a:t>4</a:t>
            </a:r>
          </a:p>
        </p:txBody>
      </p:sp>
      <p:sp>
        <p:nvSpPr>
          <p:cNvPr id="2073" name="Rectangle 69"/>
          <p:cNvSpPr>
            <a:spLocks noChangeArrowheads="1"/>
          </p:cNvSpPr>
          <p:nvPr/>
        </p:nvSpPr>
        <p:spPr bwMode="auto">
          <a:xfrm>
            <a:off x="5113338" y="3868738"/>
            <a:ext cx="112712" cy="244475"/>
          </a:xfrm>
          <a:prstGeom prst="rect">
            <a:avLst/>
          </a:prstGeom>
          <a:noFill/>
          <a:ln w="9525">
            <a:noFill/>
            <a:miter lim="800000"/>
            <a:headEnd/>
            <a:tailEnd/>
          </a:ln>
        </p:spPr>
        <p:txBody>
          <a:bodyPr wrap="none" lIns="0" tIns="0" rIns="0" bIns="0">
            <a:spAutoFit/>
          </a:bodyPr>
          <a:lstStyle/>
          <a:p>
            <a:r>
              <a:rPr lang="en-US" sz="1600" b="1">
                <a:solidFill>
                  <a:srgbClr val="FFFF99"/>
                </a:solidFill>
              </a:rPr>
              <a:t>1</a:t>
            </a:r>
          </a:p>
        </p:txBody>
      </p:sp>
      <p:sp>
        <p:nvSpPr>
          <p:cNvPr id="2074" name="Rectangle 70"/>
          <p:cNvSpPr>
            <a:spLocks noChangeArrowheads="1"/>
          </p:cNvSpPr>
          <p:nvPr/>
        </p:nvSpPr>
        <p:spPr bwMode="auto">
          <a:xfrm>
            <a:off x="6356350" y="3868738"/>
            <a:ext cx="112713" cy="244475"/>
          </a:xfrm>
          <a:prstGeom prst="rect">
            <a:avLst/>
          </a:prstGeom>
          <a:noFill/>
          <a:ln w="9525">
            <a:noFill/>
            <a:miter lim="800000"/>
            <a:headEnd/>
            <a:tailEnd/>
          </a:ln>
        </p:spPr>
        <p:txBody>
          <a:bodyPr wrap="none" lIns="0" tIns="0" rIns="0" bIns="0">
            <a:spAutoFit/>
          </a:bodyPr>
          <a:lstStyle/>
          <a:p>
            <a:r>
              <a:rPr lang="en-US" sz="1600" b="1">
                <a:solidFill>
                  <a:srgbClr val="FFFF99"/>
                </a:solidFill>
              </a:rPr>
              <a:t>4</a:t>
            </a:r>
          </a:p>
        </p:txBody>
      </p:sp>
      <p:sp>
        <p:nvSpPr>
          <p:cNvPr id="2075" name="Line 80"/>
          <p:cNvSpPr>
            <a:spLocks noChangeShapeType="1"/>
          </p:cNvSpPr>
          <p:nvPr/>
        </p:nvSpPr>
        <p:spPr bwMode="auto">
          <a:xfrm>
            <a:off x="7553325" y="3187700"/>
            <a:ext cx="104775" cy="1588"/>
          </a:xfrm>
          <a:prstGeom prst="line">
            <a:avLst/>
          </a:prstGeom>
          <a:noFill/>
          <a:ln w="19050">
            <a:solidFill>
              <a:schemeClr val="tx1"/>
            </a:solidFill>
            <a:round/>
            <a:headEnd/>
            <a:tailEnd/>
          </a:ln>
        </p:spPr>
        <p:txBody>
          <a:bodyPr/>
          <a:lstStyle/>
          <a:p>
            <a:endParaRPr lang="en-US"/>
          </a:p>
        </p:txBody>
      </p:sp>
      <p:sp>
        <p:nvSpPr>
          <p:cNvPr id="2076" name="Line 81"/>
          <p:cNvSpPr>
            <a:spLocks noChangeShapeType="1"/>
          </p:cNvSpPr>
          <p:nvPr/>
        </p:nvSpPr>
        <p:spPr bwMode="auto">
          <a:xfrm>
            <a:off x="7653338" y="3187700"/>
            <a:ext cx="0" cy="1066800"/>
          </a:xfrm>
          <a:prstGeom prst="line">
            <a:avLst/>
          </a:prstGeom>
          <a:noFill/>
          <a:ln w="19050">
            <a:solidFill>
              <a:schemeClr val="tx1"/>
            </a:solidFill>
            <a:round/>
            <a:headEnd/>
            <a:tailEnd/>
          </a:ln>
        </p:spPr>
        <p:txBody>
          <a:bodyPr/>
          <a:lstStyle/>
          <a:p>
            <a:endParaRPr lang="en-US"/>
          </a:p>
        </p:txBody>
      </p:sp>
      <p:sp>
        <p:nvSpPr>
          <p:cNvPr id="2077" name="Line 82"/>
          <p:cNvSpPr>
            <a:spLocks noChangeShapeType="1"/>
          </p:cNvSpPr>
          <p:nvPr/>
        </p:nvSpPr>
        <p:spPr bwMode="auto">
          <a:xfrm flipH="1">
            <a:off x="7562850" y="4254500"/>
            <a:ext cx="90488" cy="3175"/>
          </a:xfrm>
          <a:prstGeom prst="line">
            <a:avLst/>
          </a:prstGeom>
          <a:noFill/>
          <a:ln w="19050">
            <a:solidFill>
              <a:schemeClr val="tx1"/>
            </a:solidFill>
            <a:round/>
            <a:headEnd/>
            <a:tailEnd/>
          </a:ln>
        </p:spPr>
        <p:txBody>
          <a:bodyPr/>
          <a:lstStyle/>
          <a:p>
            <a:endParaRPr lang="en-US"/>
          </a:p>
        </p:txBody>
      </p:sp>
      <p:sp>
        <p:nvSpPr>
          <p:cNvPr id="2078" name="Rectangle 83"/>
          <p:cNvSpPr>
            <a:spLocks noChangeArrowheads="1"/>
          </p:cNvSpPr>
          <p:nvPr/>
        </p:nvSpPr>
        <p:spPr bwMode="auto">
          <a:xfrm>
            <a:off x="5029200" y="2574925"/>
            <a:ext cx="1373188" cy="365125"/>
          </a:xfrm>
          <a:prstGeom prst="rect">
            <a:avLst/>
          </a:prstGeom>
          <a:noFill/>
          <a:ln w="9525">
            <a:noFill/>
            <a:miter lim="800000"/>
            <a:headEnd/>
            <a:tailEnd/>
          </a:ln>
        </p:spPr>
        <p:txBody>
          <a:bodyPr wrap="none" lIns="0" tIns="0" rIns="0" bIns="0">
            <a:spAutoFit/>
          </a:bodyPr>
          <a:lstStyle/>
          <a:p>
            <a:r>
              <a:rPr lang="en-US" sz="2400"/>
              <a:t>Light Tree</a:t>
            </a:r>
          </a:p>
        </p:txBody>
      </p:sp>
      <p:sp>
        <p:nvSpPr>
          <p:cNvPr id="2079" name="Rectangle 84"/>
          <p:cNvSpPr>
            <a:spLocks noChangeArrowheads="1"/>
          </p:cNvSpPr>
          <p:nvPr/>
        </p:nvSpPr>
        <p:spPr bwMode="auto">
          <a:xfrm>
            <a:off x="7834313" y="3587750"/>
            <a:ext cx="838200" cy="274638"/>
          </a:xfrm>
          <a:prstGeom prst="rect">
            <a:avLst/>
          </a:prstGeom>
          <a:noFill/>
          <a:ln w="9525">
            <a:noFill/>
            <a:miter lim="800000"/>
            <a:headEnd/>
            <a:tailEnd/>
          </a:ln>
        </p:spPr>
        <p:txBody>
          <a:bodyPr wrap="none" lIns="0" tIns="0" rIns="0" bIns="0">
            <a:spAutoFit/>
          </a:bodyPr>
          <a:lstStyle/>
          <a:p>
            <a:r>
              <a:rPr lang="en-US"/>
              <a:t>Clusters</a:t>
            </a:r>
          </a:p>
        </p:txBody>
      </p:sp>
      <p:sp>
        <p:nvSpPr>
          <p:cNvPr id="2080" name="Line 85"/>
          <p:cNvSpPr>
            <a:spLocks noChangeShapeType="1"/>
          </p:cNvSpPr>
          <p:nvPr/>
        </p:nvSpPr>
        <p:spPr bwMode="auto">
          <a:xfrm flipH="1">
            <a:off x="7569200" y="4513263"/>
            <a:ext cx="88900" cy="0"/>
          </a:xfrm>
          <a:prstGeom prst="line">
            <a:avLst/>
          </a:prstGeom>
          <a:noFill/>
          <a:ln w="19050">
            <a:solidFill>
              <a:schemeClr val="tx1"/>
            </a:solidFill>
            <a:round/>
            <a:headEnd/>
            <a:tailEnd/>
          </a:ln>
        </p:spPr>
        <p:txBody>
          <a:bodyPr/>
          <a:lstStyle/>
          <a:p>
            <a:endParaRPr lang="en-US"/>
          </a:p>
        </p:txBody>
      </p:sp>
      <p:sp>
        <p:nvSpPr>
          <p:cNvPr id="2081" name="Line 86"/>
          <p:cNvSpPr>
            <a:spLocks noChangeShapeType="1"/>
          </p:cNvSpPr>
          <p:nvPr/>
        </p:nvSpPr>
        <p:spPr bwMode="auto">
          <a:xfrm>
            <a:off x="7658100" y="4513263"/>
            <a:ext cx="1588" cy="444500"/>
          </a:xfrm>
          <a:prstGeom prst="line">
            <a:avLst/>
          </a:prstGeom>
          <a:noFill/>
          <a:ln w="19050">
            <a:solidFill>
              <a:schemeClr val="tx1"/>
            </a:solidFill>
            <a:round/>
            <a:headEnd/>
            <a:tailEnd/>
          </a:ln>
        </p:spPr>
        <p:txBody>
          <a:bodyPr/>
          <a:lstStyle/>
          <a:p>
            <a:endParaRPr lang="en-US"/>
          </a:p>
        </p:txBody>
      </p:sp>
      <p:sp>
        <p:nvSpPr>
          <p:cNvPr id="2082" name="Line 87"/>
          <p:cNvSpPr>
            <a:spLocks noChangeShapeType="1"/>
          </p:cNvSpPr>
          <p:nvPr/>
        </p:nvSpPr>
        <p:spPr bwMode="auto">
          <a:xfrm flipH="1">
            <a:off x="7569200" y="4957763"/>
            <a:ext cx="88900" cy="1587"/>
          </a:xfrm>
          <a:prstGeom prst="line">
            <a:avLst/>
          </a:prstGeom>
          <a:noFill/>
          <a:ln w="19050">
            <a:solidFill>
              <a:schemeClr val="tx1"/>
            </a:solidFill>
            <a:round/>
            <a:headEnd/>
            <a:tailEnd/>
          </a:ln>
        </p:spPr>
        <p:txBody>
          <a:bodyPr/>
          <a:lstStyle/>
          <a:p>
            <a:endParaRPr lang="en-US"/>
          </a:p>
        </p:txBody>
      </p:sp>
      <p:sp>
        <p:nvSpPr>
          <p:cNvPr id="2083" name="Rectangle 88"/>
          <p:cNvSpPr>
            <a:spLocks noChangeArrowheads="1"/>
          </p:cNvSpPr>
          <p:nvPr/>
        </p:nvSpPr>
        <p:spPr bwMode="auto">
          <a:xfrm>
            <a:off x="7834313" y="4468813"/>
            <a:ext cx="965200" cy="274637"/>
          </a:xfrm>
          <a:prstGeom prst="rect">
            <a:avLst/>
          </a:prstGeom>
          <a:noFill/>
          <a:ln w="9525">
            <a:noFill/>
            <a:miter lim="800000"/>
            <a:headEnd/>
            <a:tailEnd/>
          </a:ln>
        </p:spPr>
        <p:txBody>
          <a:bodyPr wrap="none" lIns="0" tIns="0" rIns="0" bIns="0">
            <a:spAutoFit/>
          </a:bodyPr>
          <a:lstStyle/>
          <a:p>
            <a:r>
              <a:rPr lang="en-US"/>
              <a:t>Individual</a:t>
            </a:r>
          </a:p>
        </p:txBody>
      </p:sp>
      <p:sp>
        <p:nvSpPr>
          <p:cNvPr id="2084" name="Rectangle 89"/>
          <p:cNvSpPr>
            <a:spLocks noChangeArrowheads="1"/>
          </p:cNvSpPr>
          <p:nvPr/>
        </p:nvSpPr>
        <p:spPr bwMode="auto">
          <a:xfrm>
            <a:off x="8012113" y="4735513"/>
            <a:ext cx="609600" cy="274637"/>
          </a:xfrm>
          <a:prstGeom prst="rect">
            <a:avLst/>
          </a:prstGeom>
          <a:noFill/>
          <a:ln w="9525">
            <a:noFill/>
            <a:miter lim="800000"/>
            <a:headEnd/>
            <a:tailEnd/>
          </a:ln>
        </p:spPr>
        <p:txBody>
          <a:bodyPr wrap="none" lIns="0" tIns="0" rIns="0" bIns="0">
            <a:spAutoFit/>
          </a:bodyPr>
          <a:lstStyle/>
          <a:p>
            <a:r>
              <a:rPr lang="en-US"/>
              <a:t>Lights</a:t>
            </a:r>
          </a:p>
        </p:txBody>
      </p:sp>
      <p:sp>
        <p:nvSpPr>
          <p:cNvPr id="2085" name="Line 90"/>
          <p:cNvSpPr>
            <a:spLocks noChangeShapeType="1"/>
          </p:cNvSpPr>
          <p:nvPr/>
        </p:nvSpPr>
        <p:spPr bwMode="auto">
          <a:xfrm>
            <a:off x="7658100" y="3711575"/>
            <a:ext cx="88900" cy="1588"/>
          </a:xfrm>
          <a:prstGeom prst="line">
            <a:avLst/>
          </a:prstGeom>
          <a:noFill/>
          <a:ln w="19050">
            <a:solidFill>
              <a:schemeClr val="tx1"/>
            </a:solidFill>
            <a:round/>
            <a:headEnd/>
            <a:tailEnd/>
          </a:ln>
        </p:spPr>
        <p:txBody>
          <a:bodyPr/>
          <a:lstStyle/>
          <a:p>
            <a:endParaRPr lang="en-US"/>
          </a:p>
        </p:txBody>
      </p:sp>
      <p:sp>
        <p:nvSpPr>
          <p:cNvPr id="2086" name="Line 91"/>
          <p:cNvSpPr>
            <a:spLocks noChangeShapeType="1"/>
          </p:cNvSpPr>
          <p:nvPr/>
        </p:nvSpPr>
        <p:spPr bwMode="auto">
          <a:xfrm flipV="1">
            <a:off x="7658100" y="4687888"/>
            <a:ext cx="87313" cy="1587"/>
          </a:xfrm>
          <a:prstGeom prst="line">
            <a:avLst/>
          </a:prstGeom>
          <a:noFill/>
          <a:ln w="19050">
            <a:solidFill>
              <a:schemeClr val="tx1"/>
            </a:solidFill>
            <a:round/>
            <a:headEnd/>
            <a:tailEnd/>
          </a:ln>
        </p:spPr>
        <p:txBody>
          <a:bodyPr/>
          <a:lstStyle/>
          <a:p>
            <a:endParaRPr lang="en-US"/>
          </a:p>
        </p:txBody>
      </p:sp>
      <p:sp>
        <p:nvSpPr>
          <p:cNvPr id="2087" name="Rectangle 92"/>
          <p:cNvSpPr>
            <a:spLocks noChangeArrowheads="1"/>
          </p:cNvSpPr>
          <p:nvPr/>
        </p:nvSpPr>
        <p:spPr bwMode="auto">
          <a:xfrm>
            <a:off x="3929063" y="3092450"/>
            <a:ext cx="1536700" cy="274638"/>
          </a:xfrm>
          <a:prstGeom prst="rect">
            <a:avLst/>
          </a:prstGeom>
          <a:noFill/>
          <a:ln w="9525">
            <a:noFill/>
            <a:miter lim="800000"/>
            <a:headEnd/>
            <a:tailEnd/>
          </a:ln>
        </p:spPr>
        <p:txBody>
          <a:bodyPr wrap="none" lIns="0" tIns="0" rIns="0" bIns="0">
            <a:spAutoFit/>
          </a:bodyPr>
          <a:lstStyle/>
          <a:p>
            <a:r>
              <a:rPr lang="en-US">
                <a:solidFill>
                  <a:srgbClr val="FFFF99"/>
                </a:solidFill>
              </a:rPr>
              <a:t>Representative</a:t>
            </a:r>
          </a:p>
        </p:txBody>
      </p:sp>
      <p:sp>
        <p:nvSpPr>
          <p:cNvPr id="2088" name="Rectangle 93"/>
          <p:cNvSpPr>
            <a:spLocks noChangeArrowheads="1"/>
          </p:cNvSpPr>
          <p:nvPr/>
        </p:nvSpPr>
        <p:spPr bwMode="auto">
          <a:xfrm>
            <a:off x="4551363" y="3359150"/>
            <a:ext cx="495300" cy="274638"/>
          </a:xfrm>
          <a:prstGeom prst="rect">
            <a:avLst/>
          </a:prstGeom>
          <a:noFill/>
          <a:ln w="9525">
            <a:noFill/>
            <a:miter lim="800000"/>
            <a:headEnd/>
            <a:tailEnd/>
          </a:ln>
        </p:spPr>
        <p:txBody>
          <a:bodyPr wrap="none" lIns="0" tIns="0" rIns="0" bIns="0">
            <a:spAutoFit/>
          </a:bodyPr>
          <a:lstStyle/>
          <a:p>
            <a:r>
              <a:rPr lang="en-US">
                <a:solidFill>
                  <a:srgbClr val="FFFF99"/>
                </a:solidFill>
              </a:rPr>
              <a:t>Light</a:t>
            </a:r>
          </a:p>
        </p:txBody>
      </p:sp>
      <p:sp>
        <p:nvSpPr>
          <p:cNvPr id="2089" name="Line 94"/>
          <p:cNvSpPr>
            <a:spLocks noChangeShapeType="1"/>
          </p:cNvSpPr>
          <p:nvPr/>
        </p:nvSpPr>
        <p:spPr bwMode="auto">
          <a:xfrm flipH="1">
            <a:off x="5307013" y="3384550"/>
            <a:ext cx="398462" cy="4763"/>
          </a:xfrm>
          <a:prstGeom prst="line">
            <a:avLst/>
          </a:prstGeom>
          <a:noFill/>
          <a:ln w="12700">
            <a:solidFill>
              <a:schemeClr val="tx1"/>
            </a:solidFill>
            <a:round/>
            <a:headEnd/>
            <a:tailEnd/>
          </a:ln>
        </p:spPr>
        <p:txBody>
          <a:bodyPr/>
          <a:lstStyle/>
          <a:p>
            <a:endParaRPr lang="en-US"/>
          </a:p>
        </p:txBody>
      </p:sp>
      <p:sp>
        <p:nvSpPr>
          <p:cNvPr id="2090" name="Freeform 95"/>
          <p:cNvSpPr>
            <a:spLocks/>
          </p:cNvSpPr>
          <p:nvPr/>
        </p:nvSpPr>
        <p:spPr bwMode="auto">
          <a:xfrm>
            <a:off x="5616575" y="3159125"/>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2091" name="Rectangle 96"/>
          <p:cNvSpPr>
            <a:spLocks noChangeArrowheads="1"/>
          </p:cNvSpPr>
          <p:nvPr/>
        </p:nvSpPr>
        <p:spPr bwMode="auto">
          <a:xfrm>
            <a:off x="5735638" y="3206750"/>
            <a:ext cx="112712" cy="244475"/>
          </a:xfrm>
          <a:prstGeom prst="rect">
            <a:avLst/>
          </a:prstGeom>
          <a:noFill/>
          <a:ln w="9525">
            <a:noFill/>
            <a:miter lim="800000"/>
            <a:headEnd/>
            <a:tailEnd/>
          </a:ln>
        </p:spPr>
        <p:txBody>
          <a:bodyPr wrap="none" lIns="0" tIns="0" rIns="0" bIns="0">
            <a:spAutoFit/>
          </a:bodyPr>
          <a:lstStyle/>
          <a:p>
            <a:r>
              <a:rPr lang="en-US" sz="1600" b="1">
                <a:solidFill>
                  <a:srgbClr val="FFFF99"/>
                </a:solidFill>
              </a:rPr>
              <a:t>4</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defRPr/>
            </a:pPr>
            <a:r>
              <a:rPr lang="en-US" smtClean="0"/>
              <a:t>Three Example Cuts</a:t>
            </a:r>
          </a:p>
        </p:txBody>
      </p:sp>
      <p:sp>
        <p:nvSpPr>
          <p:cNvPr id="17411" name="Line 3"/>
          <p:cNvSpPr>
            <a:spLocks noChangeShapeType="1"/>
          </p:cNvSpPr>
          <p:nvPr/>
        </p:nvSpPr>
        <p:spPr bwMode="auto">
          <a:xfrm>
            <a:off x="6524625" y="4951413"/>
            <a:ext cx="1917700" cy="1587"/>
          </a:xfrm>
          <a:prstGeom prst="line">
            <a:avLst/>
          </a:prstGeom>
          <a:noFill/>
          <a:ln w="55563">
            <a:solidFill>
              <a:srgbClr val="CC0099"/>
            </a:solidFill>
            <a:round/>
            <a:headEnd/>
            <a:tailEnd/>
          </a:ln>
        </p:spPr>
        <p:txBody>
          <a:bodyPr/>
          <a:lstStyle/>
          <a:p>
            <a:endParaRPr lang="en-US"/>
          </a:p>
        </p:txBody>
      </p:sp>
      <p:sp>
        <p:nvSpPr>
          <p:cNvPr id="17412" name="Freeform 4"/>
          <p:cNvSpPr>
            <a:spLocks/>
          </p:cNvSpPr>
          <p:nvPr/>
        </p:nvSpPr>
        <p:spPr bwMode="auto">
          <a:xfrm>
            <a:off x="3649663" y="4951413"/>
            <a:ext cx="2157412" cy="639762"/>
          </a:xfrm>
          <a:custGeom>
            <a:avLst/>
            <a:gdLst>
              <a:gd name="T0" fmla="*/ 0 w 1057"/>
              <a:gd name="T1" fmla="*/ 0 h 314"/>
              <a:gd name="T2" fmla="*/ 0 w 1057"/>
              <a:gd name="T3" fmla="*/ 0 h 314"/>
              <a:gd name="T4" fmla="*/ 353 w 1057"/>
              <a:gd name="T5" fmla="*/ 0 h 314"/>
              <a:gd name="T6" fmla="*/ 353 w 1057"/>
              <a:gd name="T7" fmla="*/ 0 h 314"/>
              <a:gd name="T8" fmla="*/ 359 w 1057"/>
              <a:gd name="T9" fmla="*/ 0 h 314"/>
              <a:gd name="T10" fmla="*/ 366 w 1057"/>
              <a:gd name="T11" fmla="*/ 5 h 314"/>
              <a:gd name="T12" fmla="*/ 372 w 1057"/>
              <a:gd name="T13" fmla="*/ 9 h 314"/>
              <a:gd name="T14" fmla="*/ 379 w 1057"/>
              <a:gd name="T15" fmla="*/ 13 h 314"/>
              <a:gd name="T16" fmla="*/ 390 w 1057"/>
              <a:gd name="T17" fmla="*/ 29 h 314"/>
              <a:gd name="T18" fmla="*/ 398 w 1057"/>
              <a:gd name="T19" fmla="*/ 48 h 314"/>
              <a:gd name="T20" fmla="*/ 407 w 1057"/>
              <a:gd name="T21" fmla="*/ 72 h 314"/>
              <a:gd name="T22" fmla="*/ 416 w 1057"/>
              <a:gd name="T23" fmla="*/ 101 h 314"/>
              <a:gd name="T24" fmla="*/ 431 w 1057"/>
              <a:gd name="T25" fmla="*/ 157 h 314"/>
              <a:gd name="T26" fmla="*/ 446 w 1057"/>
              <a:gd name="T27" fmla="*/ 214 h 314"/>
              <a:gd name="T28" fmla="*/ 455 w 1057"/>
              <a:gd name="T29" fmla="*/ 242 h 314"/>
              <a:gd name="T30" fmla="*/ 463 w 1057"/>
              <a:gd name="T31" fmla="*/ 264 h 314"/>
              <a:gd name="T32" fmla="*/ 472 w 1057"/>
              <a:gd name="T33" fmla="*/ 286 h 314"/>
              <a:gd name="T34" fmla="*/ 483 w 1057"/>
              <a:gd name="T35" fmla="*/ 301 h 314"/>
              <a:gd name="T36" fmla="*/ 490 w 1057"/>
              <a:gd name="T37" fmla="*/ 306 h 314"/>
              <a:gd name="T38" fmla="*/ 496 w 1057"/>
              <a:gd name="T39" fmla="*/ 310 h 314"/>
              <a:gd name="T40" fmla="*/ 503 w 1057"/>
              <a:gd name="T41" fmla="*/ 314 h 314"/>
              <a:gd name="T42" fmla="*/ 509 w 1057"/>
              <a:gd name="T43" fmla="*/ 314 h 314"/>
              <a:gd name="T44" fmla="*/ 509 w 1057"/>
              <a:gd name="T45" fmla="*/ 314 h 314"/>
              <a:gd name="T46" fmla="*/ 1057 w 1057"/>
              <a:gd name="T47" fmla="*/ 314 h 3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7"/>
              <a:gd name="T73" fmla="*/ 0 h 314"/>
              <a:gd name="T74" fmla="*/ 1057 w 1057"/>
              <a:gd name="T75" fmla="*/ 314 h 3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7" h="314">
                <a:moveTo>
                  <a:pt x="0" y="0"/>
                </a:moveTo>
                <a:lnTo>
                  <a:pt x="0" y="0"/>
                </a:lnTo>
                <a:lnTo>
                  <a:pt x="353" y="0"/>
                </a:lnTo>
                <a:lnTo>
                  <a:pt x="359" y="0"/>
                </a:lnTo>
                <a:lnTo>
                  <a:pt x="366" y="5"/>
                </a:lnTo>
                <a:lnTo>
                  <a:pt x="372" y="9"/>
                </a:lnTo>
                <a:lnTo>
                  <a:pt x="379" y="13"/>
                </a:lnTo>
                <a:lnTo>
                  <a:pt x="390" y="29"/>
                </a:lnTo>
                <a:lnTo>
                  <a:pt x="398" y="48"/>
                </a:lnTo>
                <a:lnTo>
                  <a:pt x="407" y="72"/>
                </a:lnTo>
                <a:lnTo>
                  <a:pt x="416" y="101"/>
                </a:lnTo>
                <a:lnTo>
                  <a:pt x="431" y="157"/>
                </a:lnTo>
                <a:lnTo>
                  <a:pt x="446" y="214"/>
                </a:lnTo>
                <a:lnTo>
                  <a:pt x="455" y="242"/>
                </a:lnTo>
                <a:lnTo>
                  <a:pt x="463" y="264"/>
                </a:lnTo>
                <a:lnTo>
                  <a:pt x="472" y="286"/>
                </a:lnTo>
                <a:lnTo>
                  <a:pt x="483" y="301"/>
                </a:lnTo>
                <a:lnTo>
                  <a:pt x="490" y="306"/>
                </a:lnTo>
                <a:lnTo>
                  <a:pt x="496" y="310"/>
                </a:lnTo>
                <a:lnTo>
                  <a:pt x="503" y="314"/>
                </a:lnTo>
                <a:lnTo>
                  <a:pt x="509" y="314"/>
                </a:lnTo>
                <a:lnTo>
                  <a:pt x="1057" y="314"/>
                </a:lnTo>
              </a:path>
            </a:pathLst>
          </a:custGeom>
          <a:solidFill>
            <a:schemeClr val="bg1"/>
          </a:solidFill>
          <a:ln w="55563">
            <a:solidFill>
              <a:srgbClr val="57E0FB"/>
            </a:solidFill>
            <a:prstDash val="solid"/>
            <a:round/>
            <a:headEnd/>
            <a:tailEnd/>
          </a:ln>
        </p:spPr>
        <p:txBody>
          <a:bodyPr/>
          <a:lstStyle/>
          <a:p>
            <a:endParaRPr lang="en-US"/>
          </a:p>
        </p:txBody>
      </p:sp>
      <p:pic>
        <p:nvPicPr>
          <p:cNvPr id="17413" name="Picture 5"/>
          <p:cNvPicPr>
            <a:picLocks noChangeAspect="1" noChangeArrowheads="1"/>
          </p:cNvPicPr>
          <p:nvPr/>
        </p:nvPicPr>
        <p:blipFill>
          <a:blip r:embed="rId3" cstate="print"/>
          <a:srcRect/>
          <a:stretch>
            <a:fillRect/>
          </a:stretch>
        </p:blipFill>
        <p:spPr bwMode="auto">
          <a:xfrm>
            <a:off x="457200" y="2149475"/>
            <a:ext cx="2554288" cy="1920875"/>
          </a:xfrm>
          <a:prstGeom prst="rect">
            <a:avLst/>
          </a:prstGeom>
          <a:noFill/>
          <a:ln w="9525">
            <a:solidFill>
              <a:schemeClr val="tx1"/>
            </a:solidFill>
            <a:miter lim="800000"/>
            <a:headEnd/>
            <a:tailEnd/>
          </a:ln>
        </p:spPr>
      </p:pic>
      <p:sp>
        <p:nvSpPr>
          <p:cNvPr id="17414" name="Line 6"/>
          <p:cNvSpPr>
            <a:spLocks noChangeShapeType="1"/>
          </p:cNvSpPr>
          <p:nvPr/>
        </p:nvSpPr>
        <p:spPr bwMode="auto">
          <a:xfrm flipH="1">
            <a:off x="1174750" y="4391025"/>
            <a:ext cx="560388" cy="560388"/>
          </a:xfrm>
          <a:prstGeom prst="line">
            <a:avLst/>
          </a:prstGeom>
          <a:noFill/>
          <a:ln w="28575">
            <a:solidFill>
              <a:schemeClr val="tx1"/>
            </a:solidFill>
            <a:round/>
            <a:headEnd/>
            <a:tailEnd/>
          </a:ln>
        </p:spPr>
        <p:txBody>
          <a:bodyPr/>
          <a:lstStyle/>
          <a:p>
            <a:endParaRPr lang="en-US"/>
          </a:p>
        </p:txBody>
      </p:sp>
      <p:sp>
        <p:nvSpPr>
          <p:cNvPr id="17415" name="Line 7"/>
          <p:cNvSpPr>
            <a:spLocks noChangeShapeType="1"/>
          </p:cNvSpPr>
          <p:nvPr/>
        </p:nvSpPr>
        <p:spPr bwMode="auto">
          <a:xfrm flipH="1">
            <a:off x="855663" y="4951413"/>
            <a:ext cx="319087" cy="639762"/>
          </a:xfrm>
          <a:prstGeom prst="line">
            <a:avLst/>
          </a:prstGeom>
          <a:noFill/>
          <a:ln w="28575">
            <a:solidFill>
              <a:schemeClr val="tx1"/>
            </a:solidFill>
            <a:round/>
            <a:headEnd/>
            <a:tailEnd/>
          </a:ln>
        </p:spPr>
        <p:txBody>
          <a:bodyPr/>
          <a:lstStyle/>
          <a:p>
            <a:endParaRPr lang="en-US"/>
          </a:p>
        </p:txBody>
      </p:sp>
      <p:sp>
        <p:nvSpPr>
          <p:cNvPr id="17416" name="Line 8"/>
          <p:cNvSpPr>
            <a:spLocks noChangeShapeType="1"/>
          </p:cNvSpPr>
          <p:nvPr/>
        </p:nvSpPr>
        <p:spPr bwMode="auto">
          <a:xfrm>
            <a:off x="1174750" y="4951413"/>
            <a:ext cx="239713" cy="639762"/>
          </a:xfrm>
          <a:prstGeom prst="line">
            <a:avLst/>
          </a:prstGeom>
          <a:noFill/>
          <a:ln w="28575">
            <a:solidFill>
              <a:schemeClr val="tx1"/>
            </a:solidFill>
            <a:round/>
            <a:headEnd/>
            <a:tailEnd/>
          </a:ln>
        </p:spPr>
        <p:txBody>
          <a:bodyPr/>
          <a:lstStyle/>
          <a:p>
            <a:endParaRPr lang="en-US"/>
          </a:p>
        </p:txBody>
      </p:sp>
      <p:sp>
        <p:nvSpPr>
          <p:cNvPr id="17417" name="Line 9"/>
          <p:cNvSpPr>
            <a:spLocks noChangeShapeType="1"/>
          </p:cNvSpPr>
          <p:nvPr/>
        </p:nvSpPr>
        <p:spPr bwMode="auto">
          <a:xfrm>
            <a:off x="1735138" y="4391025"/>
            <a:ext cx="558800" cy="560388"/>
          </a:xfrm>
          <a:prstGeom prst="line">
            <a:avLst/>
          </a:prstGeom>
          <a:noFill/>
          <a:ln w="28575">
            <a:solidFill>
              <a:schemeClr val="tx1"/>
            </a:solidFill>
            <a:round/>
            <a:headEnd/>
            <a:tailEnd/>
          </a:ln>
        </p:spPr>
        <p:txBody>
          <a:bodyPr/>
          <a:lstStyle/>
          <a:p>
            <a:endParaRPr lang="en-US"/>
          </a:p>
        </p:txBody>
      </p:sp>
      <p:sp>
        <p:nvSpPr>
          <p:cNvPr id="17418" name="Line 10"/>
          <p:cNvSpPr>
            <a:spLocks noChangeShapeType="1"/>
          </p:cNvSpPr>
          <p:nvPr/>
        </p:nvSpPr>
        <p:spPr bwMode="auto">
          <a:xfrm flipH="1">
            <a:off x="2054225" y="4951413"/>
            <a:ext cx="239713" cy="639762"/>
          </a:xfrm>
          <a:prstGeom prst="line">
            <a:avLst/>
          </a:prstGeom>
          <a:noFill/>
          <a:ln w="28575">
            <a:solidFill>
              <a:schemeClr val="tx1"/>
            </a:solidFill>
            <a:round/>
            <a:headEnd/>
            <a:tailEnd/>
          </a:ln>
        </p:spPr>
        <p:txBody>
          <a:bodyPr/>
          <a:lstStyle/>
          <a:p>
            <a:endParaRPr lang="en-US"/>
          </a:p>
        </p:txBody>
      </p:sp>
      <p:sp>
        <p:nvSpPr>
          <p:cNvPr id="17419" name="Line 11"/>
          <p:cNvSpPr>
            <a:spLocks noChangeShapeType="1"/>
          </p:cNvSpPr>
          <p:nvPr/>
        </p:nvSpPr>
        <p:spPr bwMode="auto">
          <a:xfrm>
            <a:off x="2293938" y="4951413"/>
            <a:ext cx="317500" cy="639762"/>
          </a:xfrm>
          <a:prstGeom prst="line">
            <a:avLst/>
          </a:prstGeom>
          <a:noFill/>
          <a:ln w="28575">
            <a:solidFill>
              <a:schemeClr val="tx1"/>
            </a:solidFill>
            <a:round/>
            <a:headEnd/>
            <a:tailEnd/>
          </a:ln>
        </p:spPr>
        <p:txBody>
          <a:bodyPr/>
          <a:lstStyle/>
          <a:p>
            <a:endParaRPr lang="en-US"/>
          </a:p>
        </p:txBody>
      </p:sp>
      <p:pic>
        <p:nvPicPr>
          <p:cNvPr id="17420" name="Picture 12"/>
          <p:cNvPicPr>
            <a:picLocks noChangeAspect="1" noChangeArrowheads="1"/>
          </p:cNvPicPr>
          <p:nvPr/>
        </p:nvPicPr>
        <p:blipFill>
          <a:blip r:embed="rId4" cstate="print"/>
          <a:srcRect/>
          <a:stretch>
            <a:fillRect/>
          </a:stretch>
        </p:blipFill>
        <p:spPr bwMode="auto">
          <a:xfrm>
            <a:off x="3332163" y="2149475"/>
            <a:ext cx="2554287" cy="1920875"/>
          </a:xfrm>
          <a:prstGeom prst="rect">
            <a:avLst/>
          </a:prstGeom>
          <a:noFill/>
          <a:ln w="9525">
            <a:solidFill>
              <a:schemeClr val="tx1"/>
            </a:solidFill>
            <a:miter lim="800000"/>
            <a:headEnd/>
            <a:tailEnd/>
          </a:ln>
        </p:spPr>
      </p:pic>
      <p:pic>
        <p:nvPicPr>
          <p:cNvPr id="17421" name="Picture 13"/>
          <p:cNvPicPr>
            <a:picLocks noChangeAspect="1" noChangeArrowheads="1"/>
          </p:cNvPicPr>
          <p:nvPr/>
        </p:nvPicPr>
        <p:blipFill>
          <a:blip r:embed="rId5" cstate="print"/>
          <a:srcRect/>
          <a:stretch>
            <a:fillRect/>
          </a:stretch>
        </p:blipFill>
        <p:spPr bwMode="auto">
          <a:xfrm>
            <a:off x="6207125" y="2159000"/>
            <a:ext cx="2554288" cy="1920875"/>
          </a:xfrm>
          <a:prstGeom prst="rect">
            <a:avLst/>
          </a:prstGeom>
          <a:noFill/>
          <a:ln w="9525">
            <a:solidFill>
              <a:schemeClr val="tx1"/>
            </a:solidFill>
            <a:miter lim="800000"/>
            <a:headEnd/>
            <a:tailEnd/>
          </a:ln>
        </p:spPr>
      </p:pic>
      <p:sp>
        <p:nvSpPr>
          <p:cNvPr id="17422" name="Freeform 14"/>
          <p:cNvSpPr>
            <a:spLocks/>
          </p:cNvSpPr>
          <p:nvPr/>
        </p:nvSpPr>
        <p:spPr bwMode="auto">
          <a:xfrm>
            <a:off x="536575" y="4951413"/>
            <a:ext cx="2157413" cy="6397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7"/>
              <a:gd name="T73" fmla="*/ 0 h 314"/>
              <a:gd name="T74" fmla="*/ 1057 w 1057"/>
              <a:gd name="T75" fmla="*/ 314 h 3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7" h="314">
                <a:moveTo>
                  <a:pt x="0" y="314"/>
                </a:moveTo>
                <a:lnTo>
                  <a:pt x="0"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1057" y="0"/>
                </a:lnTo>
              </a:path>
            </a:pathLst>
          </a:custGeom>
          <a:noFill/>
          <a:ln w="55563">
            <a:solidFill>
              <a:schemeClr val="accent1"/>
            </a:solidFill>
            <a:prstDash val="solid"/>
            <a:round/>
            <a:headEnd/>
            <a:tailEnd/>
          </a:ln>
        </p:spPr>
        <p:txBody>
          <a:bodyPr/>
          <a:lstStyle/>
          <a:p>
            <a:endParaRPr lang="en-US"/>
          </a:p>
        </p:txBody>
      </p:sp>
      <p:sp>
        <p:nvSpPr>
          <p:cNvPr id="17423" name="Freeform 15"/>
          <p:cNvSpPr>
            <a:spLocks/>
          </p:cNvSpPr>
          <p:nvPr/>
        </p:nvSpPr>
        <p:spPr bwMode="auto">
          <a:xfrm>
            <a:off x="6953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7424" name="Freeform 16"/>
          <p:cNvSpPr>
            <a:spLocks/>
          </p:cNvSpPr>
          <p:nvPr/>
        </p:nvSpPr>
        <p:spPr bwMode="auto">
          <a:xfrm>
            <a:off x="1255713" y="5432425"/>
            <a:ext cx="319087" cy="320675"/>
          </a:xfrm>
          <a:custGeom>
            <a:avLst/>
            <a:gdLst>
              <a:gd name="T0" fmla="*/ 157 w 157"/>
              <a:gd name="T1" fmla="*/ 78 h 157"/>
              <a:gd name="T2" fmla="*/ 157 w 157"/>
              <a:gd name="T3" fmla="*/ 78 h 157"/>
              <a:gd name="T4" fmla="*/ 154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4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4"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4" y="63"/>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7425" name="Freeform 17"/>
          <p:cNvSpPr>
            <a:spLocks/>
          </p:cNvSpPr>
          <p:nvPr/>
        </p:nvSpPr>
        <p:spPr bwMode="auto">
          <a:xfrm>
            <a:off x="18938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7426" name="Freeform 18"/>
          <p:cNvSpPr>
            <a:spLocks/>
          </p:cNvSpPr>
          <p:nvPr/>
        </p:nvSpPr>
        <p:spPr bwMode="auto">
          <a:xfrm>
            <a:off x="24526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7427" name="Freeform 19"/>
          <p:cNvSpPr>
            <a:spLocks/>
          </p:cNvSpPr>
          <p:nvPr/>
        </p:nvSpPr>
        <p:spPr bwMode="auto">
          <a:xfrm>
            <a:off x="21336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7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7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63" y="155"/>
                </a:lnTo>
                <a:lnTo>
                  <a:pt x="47" y="150"/>
                </a:lnTo>
                <a:lnTo>
                  <a:pt x="34" y="144"/>
                </a:lnTo>
                <a:lnTo>
                  <a:pt x="24" y="133"/>
                </a:lnTo>
                <a:lnTo>
                  <a:pt x="13" y="122"/>
                </a:lnTo>
                <a:lnTo>
                  <a:pt x="6" y="109"/>
                </a:lnTo>
                <a:lnTo>
                  <a:pt x="2" y="93"/>
                </a:lnTo>
                <a:lnTo>
                  <a:pt x="0" y="78"/>
                </a:lnTo>
                <a:lnTo>
                  <a:pt x="2" y="63"/>
                </a:lnTo>
                <a:lnTo>
                  <a:pt x="6" y="48"/>
                </a:lnTo>
                <a:lnTo>
                  <a:pt x="13" y="35"/>
                </a:lnTo>
                <a:lnTo>
                  <a:pt x="24" y="24"/>
                </a:lnTo>
                <a:lnTo>
                  <a:pt x="34" y="13"/>
                </a:lnTo>
                <a:lnTo>
                  <a:pt x="47"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7428" name="Freeform 20"/>
          <p:cNvSpPr>
            <a:spLocks/>
          </p:cNvSpPr>
          <p:nvPr/>
        </p:nvSpPr>
        <p:spPr bwMode="auto">
          <a:xfrm>
            <a:off x="10160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63" y="155"/>
                </a:lnTo>
                <a:lnTo>
                  <a:pt x="48" y="150"/>
                </a:lnTo>
                <a:lnTo>
                  <a:pt x="34" y="144"/>
                </a:lnTo>
                <a:lnTo>
                  <a:pt x="24" y="133"/>
                </a:lnTo>
                <a:lnTo>
                  <a:pt x="13" y="122"/>
                </a:lnTo>
                <a:lnTo>
                  <a:pt x="6" y="109"/>
                </a:lnTo>
                <a:lnTo>
                  <a:pt x="2" y="93"/>
                </a:lnTo>
                <a:lnTo>
                  <a:pt x="0" y="78"/>
                </a:lnTo>
                <a:lnTo>
                  <a:pt x="2" y="63"/>
                </a:lnTo>
                <a:lnTo>
                  <a:pt x="6" y="48"/>
                </a:lnTo>
                <a:lnTo>
                  <a:pt x="13" y="35"/>
                </a:lnTo>
                <a:lnTo>
                  <a:pt x="24" y="24"/>
                </a:lnTo>
                <a:lnTo>
                  <a:pt x="34"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7429" name="Freeform 21"/>
          <p:cNvSpPr>
            <a:spLocks/>
          </p:cNvSpPr>
          <p:nvPr/>
        </p:nvSpPr>
        <p:spPr bwMode="auto">
          <a:xfrm>
            <a:off x="1574800" y="4232275"/>
            <a:ext cx="319088"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63" y="155"/>
                </a:lnTo>
                <a:lnTo>
                  <a:pt x="48" y="150"/>
                </a:lnTo>
                <a:lnTo>
                  <a:pt x="34" y="144"/>
                </a:lnTo>
                <a:lnTo>
                  <a:pt x="24" y="133"/>
                </a:lnTo>
                <a:lnTo>
                  <a:pt x="13" y="122"/>
                </a:lnTo>
                <a:lnTo>
                  <a:pt x="6" y="109"/>
                </a:lnTo>
                <a:lnTo>
                  <a:pt x="2" y="94"/>
                </a:lnTo>
                <a:lnTo>
                  <a:pt x="0" y="78"/>
                </a:lnTo>
                <a:lnTo>
                  <a:pt x="2" y="63"/>
                </a:lnTo>
                <a:lnTo>
                  <a:pt x="6" y="48"/>
                </a:lnTo>
                <a:lnTo>
                  <a:pt x="13" y="35"/>
                </a:lnTo>
                <a:lnTo>
                  <a:pt x="24" y="24"/>
                </a:lnTo>
                <a:lnTo>
                  <a:pt x="34"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7430" name="Rectangle 22"/>
          <p:cNvSpPr>
            <a:spLocks noChangeArrowheads="1"/>
          </p:cNvSpPr>
          <p:nvPr/>
        </p:nvSpPr>
        <p:spPr bwMode="auto">
          <a:xfrm>
            <a:off x="801688"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1</a:t>
            </a:r>
          </a:p>
        </p:txBody>
      </p:sp>
      <p:sp>
        <p:nvSpPr>
          <p:cNvPr id="17431" name="Rectangle 23"/>
          <p:cNvSpPr>
            <a:spLocks noChangeArrowheads="1"/>
          </p:cNvSpPr>
          <p:nvPr/>
        </p:nvSpPr>
        <p:spPr bwMode="auto">
          <a:xfrm>
            <a:off x="1360488"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2</a:t>
            </a:r>
          </a:p>
        </p:txBody>
      </p:sp>
      <p:sp>
        <p:nvSpPr>
          <p:cNvPr id="17432" name="Rectangle 24"/>
          <p:cNvSpPr>
            <a:spLocks noChangeArrowheads="1"/>
          </p:cNvSpPr>
          <p:nvPr/>
        </p:nvSpPr>
        <p:spPr bwMode="auto">
          <a:xfrm>
            <a:off x="20002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3</a:t>
            </a:r>
          </a:p>
        </p:txBody>
      </p:sp>
      <p:sp>
        <p:nvSpPr>
          <p:cNvPr id="17433" name="Rectangle 25"/>
          <p:cNvSpPr>
            <a:spLocks noChangeArrowheads="1"/>
          </p:cNvSpPr>
          <p:nvPr/>
        </p:nvSpPr>
        <p:spPr bwMode="auto">
          <a:xfrm>
            <a:off x="25590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4</a:t>
            </a:r>
          </a:p>
        </p:txBody>
      </p:sp>
      <p:sp>
        <p:nvSpPr>
          <p:cNvPr id="17434" name="Rectangle 26"/>
          <p:cNvSpPr>
            <a:spLocks noChangeArrowheads="1"/>
          </p:cNvSpPr>
          <p:nvPr/>
        </p:nvSpPr>
        <p:spPr bwMode="auto">
          <a:xfrm>
            <a:off x="1122363"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1</a:t>
            </a:r>
          </a:p>
        </p:txBody>
      </p:sp>
      <p:sp>
        <p:nvSpPr>
          <p:cNvPr id="17435" name="Rectangle 27"/>
          <p:cNvSpPr>
            <a:spLocks noChangeArrowheads="1"/>
          </p:cNvSpPr>
          <p:nvPr/>
        </p:nvSpPr>
        <p:spPr bwMode="auto">
          <a:xfrm>
            <a:off x="2239963"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7436" name="Rectangle 28"/>
          <p:cNvSpPr>
            <a:spLocks noChangeArrowheads="1"/>
          </p:cNvSpPr>
          <p:nvPr/>
        </p:nvSpPr>
        <p:spPr bwMode="auto">
          <a:xfrm>
            <a:off x="1681163" y="4284663"/>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7437" name="Line 29"/>
          <p:cNvSpPr>
            <a:spLocks noChangeShapeType="1"/>
          </p:cNvSpPr>
          <p:nvPr/>
        </p:nvSpPr>
        <p:spPr bwMode="auto">
          <a:xfrm flipH="1">
            <a:off x="4049713" y="4391025"/>
            <a:ext cx="558800" cy="560388"/>
          </a:xfrm>
          <a:prstGeom prst="line">
            <a:avLst/>
          </a:prstGeom>
          <a:noFill/>
          <a:ln w="28575">
            <a:solidFill>
              <a:schemeClr val="tx1"/>
            </a:solidFill>
            <a:round/>
            <a:headEnd/>
            <a:tailEnd/>
          </a:ln>
        </p:spPr>
        <p:txBody>
          <a:bodyPr/>
          <a:lstStyle/>
          <a:p>
            <a:endParaRPr lang="en-US"/>
          </a:p>
        </p:txBody>
      </p:sp>
      <p:sp>
        <p:nvSpPr>
          <p:cNvPr id="17438" name="Line 30"/>
          <p:cNvSpPr>
            <a:spLocks noChangeShapeType="1"/>
          </p:cNvSpPr>
          <p:nvPr/>
        </p:nvSpPr>
        <p:spPr bwMode="auto">
          <a:xfrm flipH="1">
            <a:off x="3729038" y="4951413"/>
            <a:ext cx="320675" cy="639762"/>
          </a:xfrm>
          <a:prstGeom prst="line">
            <a:avLst/>
          </a:prstGeom>
          <a:noFill/>
          <a:ln w="28575">
            <a:solidFill>
              <a:schemeClr val="tx1"/>
            </a:solidFill>
            <a:round/>
            <a:headEnd/>
            <a:tailEnd/>
          </a:ln>
        </p:spPr>
        <p:txBody>
          <a:bodyPr/>
          <a:lstStyle/>
          <a:p>
            <a:endParaRPr lang="en-US"/>
          </a:p>
        </p:txBody>
      </p:sp>
      <p:sp>
        <p:nvSpPr>
          <p:cNvPr id="17439" name="Line 31"/>
          <p:cNvSpPr>
            <a:spLocks noChangeShapeType="1"/>
          </p:cNvSpPr>
          <p:nvPr/>
        </p:nvSpPr>
        <p:spPr bwMode="auto">
          <a:xfrm>
            <a:off x="4049713" y="4951413"/>
            <a:ext cx="239712" cy="639762"/>
          </a:xfrm>
          <a:prstGeom prst="line">
            <a:avLst/>
          </a:prstGeom>
          <a:noFill/>
          <a:ln w="28575">
            <a:solidFill>
              <a:schemeClr val="tx1"/>
            </a:solidFill>
            <a:round/>
            <a:headEnd/>
            <a:tailEnd/>
          </a:ln>
        </p:spPr>
        <p:txBody>
          <a:bodyPr/>
          <a:lstStyle/>
          <a:p>
            <a:endParaRPr lang="en-US"/>
          </a:p>
        </p:txBody>
      </p:sp>
      <p:sp>
        <p:nvSpPr>
          <p:cNvPr id="17440" name="Line 32"/>
          <p:cNvSpPr>
            <a:spLocks noChangeShapeType="1"/>
          </p:cNvSpPr>
          <p:nvPr/>
        </p:nvSpPr>
        <p:spPr bwMode="auto">
          <a:xfrm>
            <a:off x="4608513" y="4391025"/>
            <a:ext cx="558800" cy="560388"/>
          </a:xfrm>
          <a:prstGeom prst="line">
            <a:avLst/>
          </a:prstGeom>
          <a:noFill/>
          <a:ln w="28575">
            <a:solidFill>
              <a:schemeClr val="tx1"/>
            </a:solidFill>
            <a:round/>
            <a:headEnd/>
            <a:tailEnd/>
          </a:ln>
        </p:spPr>
        <p:txBody>
          <a:bodyPr/>
          <a:lstStyle/>
          <a:p>
            <a:endParaRPr lang="en-US"/>
          </a:p>
        </p:txBody>
      </p:sp>
      <p:sp>
        <p:nvSpPr>
          <p:cNvPr id="17441" name="Line 33"/>
          <p:cNvSpPr>
            <a:spLocks noChangeShapeType="1"/>
          </p:cNvSpPr>
          <p:nvPr/>
        </p:nvSpPr>
        <p:spPr bwMode="auto">
          <a:xfrm flipH="1">
            <a:off x="4929188" y="4951413"/>
            <a:ext cx="238125" cy="639762"/>
          </a:xfrm>
          <a:prstGeom prst="line">
            <a:avLst/>
          </a:prstGeom>
          <a:noFill/>
          <a:ln w="28575">
            <a:solidFill>
              <a:schemeClr val="tx1"/>
            </a:solidFill>
            <a:round/>
            <a:headEnd/>
            <a:tailEnd/>
          </a:ln>
        </p:spPr>
        <p:txBody>
          <a:bodyPr/>
          <a:lstStyle/>
          <a:p>
            <a:endParaRPr lang="en-US"/>
          </a:p>
        </p:txBody>
      </p:sp>
      <p:sp>
        <p:nvSpPr>
          <p:cNvPr id="17442" name="Line 34"/>
          <p:cNvSpPr>
            <a:spLocks noChangeShapeType="1"/>
          </p:cNvSpPr>
          <p:nvPr/>
        </p:nvSpPr>
        <p:spPr bwMode="auto">
          <a:xfrm>
            <a:off x="5167313" y="4951413"/>
            <a:ext cx="320675" cy="639762"/>
          </a:xfrm>
          <a:prstGeom prst="line">
            <a:avLst/>
          </a:prstGeom>
          <a:noFill/>
          <a:ln w="28575">
            <a:solidFill>
              <a:schemeClr val="tx1"/>
            </a:solidFill>
            <a:round/>
            <a:headEnd/>
            <a:tailEnd/>
          </a:ln>
        </p:spPr>
        <p:txBody>
          <a:bodyPr/>
          <a:lstStyle/>
          <a:p>
            <a:endParaRPr lang="en-US"/>
          </a:p>
        </p:txBody>
      </p:sp>
      <p:sp>
        <p:nvSpPr>
          <p:cNvPr id="17443" name="Freeform 35"/>
          <p:cNvSpPr>
            <a:spLocks/>
          </p:cNvSpPr>
          <p:nvPr/>
        </p:nvSpPr>
        <p:spPr bwMode="auto">
          <a:xfrm>
            <a:off x="35702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7444" name="Freeform 36"/>
          <p:cNvSpPr>
            <a:spLocks/>
          </p:cNvSpPr>
          <p:nvPr/>
        </p:nvSpPr>
        <p:spPr bwMode="auto">
          <a:xfrm>
            <a:off x="41290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7445" name="Freeform 37"/>
          <p:cNvSpPr>
            <a:spLocks/>
          </p:cNvSpPr>
          <p:nvPr/>
        </p:nvSpPr>
        <p:spPr bwMode="auto">
          <a:xfrm>
            <a:off x="4768850" y="5432425"/>
            <a:ext cx="319088"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7446" name="Freeform 38"/>
          <p:cNvSpPr>
            <a:spLocks/>
          </p:cNvSpPr>
          <p:nvPr/>
        </p:nvSpPr>
        <p:spPr bwMode="auto">
          <a:xfrm>
            <a:off x="53276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7447" name="Freeform 39"/>
          <p:cNvSpPr>
            <a:spLocks/>
          </p:cNvSpPr>
          <p:nvPr/>
        </p:nvSpPr>
        <p:spPr bwMode="auto">
          <a:xfrm>
            <a:off x="5008563" y="4792663"/>
            <a:ext cx="319087"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63" y="155"/>
                </a:lnTo>
                <a:lnTo>
                  <a:pt x="48" y="150"/>
                </a:lnTo>
                <a:lnTo>
                  <a:pt x="34" y="144"/>
                </a:lnTo>
                <a:lnTo>
                  <a:pt x="24" y="133"/>
                </a:lnTo>
                <a:lnTo>
                  <a:pt x="13" y="122"/>
                </a:lnTo>
                <a:lnTo>
                  <a:pt x="6" y="109"/>
                </a:lnTo>
                <a:lnTo>
                  <a:pt x="2" y="93"/>
                </a:lnTo>
                <a:lnTo>
                  <a:pt x="0" y="78"/>
                </a:lnTo>
                <a:lnTo>
                  <a:pt x="2" y="63"/>
                </a:lnTo>
                <a:lnTo>
                  <a:pt x="6" y="48"/>
                </a:lnTo>
                <a:lnTo>
                  <a:pt x="13" y="35"/>
                </a:lnTo>
                <a:lnTo>
                  <a:pt x="24" y="24"/>
                </a:lnTo>
                <a:lnTo>
                  <a:pt x="34"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7448" name="Freeform 40"/>
          <p:cNvSpPr>
            <a:spLocks/>
          </p:cNvSpPr>
          <p:nvPr/>
        </p:nvSpPr>
        <p:spPr bwMode="auto">
          <a:xfrm>
            <a:off x="3890963"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63" y="155"/>
                </a:lnTo>
                <a:lnTo>
                  <a:pt x="48" y="150"/>
                </a:lnTo>
                <a:lnTo>
                  <a:pt x="35" y="144"/>
                </a:lnTo>
                <a:lnTo>
                  <a:pt x="24" y="133"/>
                </a:lnTo>
                <a:lnTo>
                  <a:pt x="13" y="122"/>
                </a:lnTo>
                <a:lnTo>
                  <a:pt x="6" y="109"/>
                </a:lnTo>
                <a:lnTo>
                  <a:pt x="2" y="93"/>
                </a:lnTo>
                <a:lnTo>
                  <a:pt x="0" y="78"/>
                </a:lnTo>
                <a:lnTo>
                  <a:pt x="2" y="63"/>
                </a:lnTo>
                <a:lnTo>
                  <a:pt x="6" y="48"/>
                </a:lnTo>
                <a:lnTo>
                  <a:pt x="13" y="35"/>
                </a:lnTo>
                <a:lnTo>
                  <a:pt x="24" y="24"/>
                </a:lnTo>
                <a:lnTo>
                  <a:pt x="35" y="13"/>
                </a:lnTo>
                <a:lnTo>
                  <a:pt x="48" y="6"/>
                </a:lnTo>
                <a:lnTo>
                  <a:pt x="63" y="2"/>
                </a:lnTo>
                <a:lnTo>
                  <a:pt x="78" y="0"/>
                </a:lnTo>
                <a:lnTo>
                  <a:pt x="93" y="2"/>
                </a:lnTo>
                <a:lnTo>
                  <a:pt x="108" y="6"/>
                </a:lnTo>
                <a:lnTo>
                  <a:pt x="122" y="13"/>
                </a:lnTo>
                <a:lnTo>
                  <a:pt x="132" y="24"/>
                </a:lnTo>
                <a:lnTo>
                  <a:pt x="143" y="35"/>
                </a:lnTo>
                <a:lnTo>
                  <a:pt x="150" y="48"/>
                </a:lnTo>
                <a:lnTo>
                  <a:pt x="154" y="63"/>
                </a:lnTo>
                <a:lnTo>
                  <a:pt x="156"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7449" name="Freeform 41"/>
          <p:cNvSpPr>
            <a:spLocks/>
          </p:cNvSpPr>
          <p:nvPr/>
        </p:nvSpPr>
        <p:spPr bwMode="auto">
          <a:xfrm>
            <a:off x="4449763" y="4232275"/>
            <a:ext cx="319087"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63" y="155"/>
                </a:lnTo>
                <a:lnTo>
                  <a:pt x="48" y="150"/>
                </a:lnTo>
                <a:lnTo>
                  <a:pt x="35" y="144"/>
                </a:lnTo>
                <a:lnTo>
                  <a:pt x="24" y="133"/>
                </a:lnTo>
                <a:lnTo>
                  <a:pt x="13" y="122"/>
                </a:lnTo>
                <a:lnTo>
                  <a:pt x="6" y="109"/>
                </a:lnTo>
                <a:lnTo>
                  <a:pt x="2" y="94"/>
                </a:lnTo>
                <a:lnTo>
                  <a:pt x="0" y="78"/>
                </a:lnTo>
                <a:lnTo>
                  <a:pt x="2" y="63"/>
                </a:lnTo>
                <a:lnTo>
                  <a:pt x="6" y="48"/>
                </a:lnTo>
                <a:lnTo>
                  <a:pt x="13" y="35"/>
                </a:lnTo>
                <a:lnTo>
                  <a:pt x="24" y="24"/>
                </a:lnTo>
                <a:lnTo>
                  <a:pt x="35"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7450" name="Rectangle 42"/>
          <p:cNvSpPr>
            <a:spLocks noChangeArrowheads="1"/>
          </p:cNvSpPr>
          <p:nvPr/>
        </p:nvSpPr>
        <p:spPr bwMode="auto">
          <a:xfrm>
            <a:off x="36766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1</a:t>
            </a:r>
          </a:p>
        </p:txBody>
      </p:sp>
      <p:sp>
        <p:nvSpPr>
          <p:cNvPr id="17451" name="Rectangle 43"/>
          <p:cNvSpPr>
            <a:spLocks noChangeArrowheads="1"/>
          </p:cNvSpPr>
          <p:nvPr/>
        </p:nvSpPr>
        <p:spPr bwMode="auto">
          <a:xfrm>
            <a:off x="42354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2</a:t>
            </a:r>
          </a:p>
        </p:txBody>
      </p:sp>
      <p:sp>
        <p:nvSpPr>
          <p:cNvPr id="17452" name="Rectangle 44"/>
          <p:cNvSpPr>
            <a:spLocks noChangeArrowheads="1"/>
          </p:cNvSpPr>
          <p:nvPr/>
        </p:nvSpPr>
        <p:spPr bwMode="auto">
          <a:xfrm>
            <a:off x="4873625"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3</a:t>
            </a:r>
          </a:p>
        </p:txBody>
      </p:sp>
      <p:sp>
        <p:nvSpPr>
          <p:cNvPr id="17453" name="Rectangle 45"/>
          <p:cNvSpPr>
            <a:spLocks noChangeArrowheads="1"/>
          </p:cNvSpPr>
          <p:nvPr/>
        </p:nvSpPr>
        <p:spPr bwMode="auto">
          <a:xfrm>
            <a:off x="543401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4</a:t>
            </a:r>
          </a:p>
        </p:txBody>
      </p:sp>
      <p:sp>
        <p:nvSpPr>
          <p:cNvPr id="17454" name="Rectangle 46"/>
          <p:cNvSpPr>
            <a:spLocks noChangeArrowheads="1"/>
          </p:cNvSpPr>
          <p:nvPr/>
        </p:nvSpPr>
        <p:spPr bwMode="auto">
          <a:xfrm>
            <a:off x="3997325"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1</a:t>
            </a:r>
          </a:p>
        </p:txBody>
      </p:sp>
      <p:sp>
        <p:nvSpPr>
          <p:cNvPr id="17455" name="Rectangle 47"/>
          <p:cNvSpPr>
            <a:spLocks noChangeArrowheads="1"/>
          </p:cNvSpPr>
          <p:nvPr/>
        </p:nvSpPr>
        <p:spPr bwMode="auto">
          <a:xfrm>
            <a:off x="5114925"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7456" name="Rectangle 48"/>
          <p:cNvSpPr>
            <a:spLocks noChangeArrowheads="1"/>
          </p:cNvSpPr>
          <p:nvPr/>
        </p:nvSpPr>
        <p:spPr bwMode="auto">
          <a:xfrm>
            <a:off x="4556125" y="4284663"/>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7457" name="Line 49"/>
          <p:cNvSpPr>
            <a:spLocks noChangeShapeType="1"/>
          </p:cNvSpPr>
          <p:nvPr/>
        </p:nvSpPr>
        <p:spPr bwMode="auto">
          <a:xfrm flipH="1">
            <a:off x="6924675" y="4391025"/>
            <a:ext cx="558800" cy="560388"/>
          </a:xfrm>
          <a:prstGeom prst="line">
            <a:avLst/>
          </a:prstGeom>
          <a:noFill/>
          <a:ln w="28575">
            <a:solidFill>
              <a:schemeClr val="tx1"/>
            </a:solidFill>
            <a:round/>
            <a:headEnd/>
            <a:tailEnd/>
          </a:ln>
        </p:spPr>
        <p:txBody>
          <a:bodyPr/>
          <a:lstStyle/>
          <a:p>
            <a:endParaRPr lang="en-US"/>
          </a:p>
        </p:txBody>
      </p:sp>
      <p:sp>
        <p:nvSpPr>
          <p:cNvPr id="17458" name="Line 50"/>
          <p:cNvSpPr>
            <a:spLocks noChangeShapeType="1"/>
          </p:cNvSpPr>
          <p:nvPr/>
        </p:nvSpPr>
        <p:spPr bwMode="auto">
          <a:xfrm flipH="1">
            <a:off x="6607175" y="4951413"/>
            <a:ext cx="317500" cy="639762"/>
          </a:xfrm>
          <a:prstGeom prst="line">
            <a:avLst/>
          </a:prstGeom>
          <a:noFill/>
          <a:ln w="28575">
            <a:solidFill>
              <a:schemeClr val="tx1"/>
            </a:solidFill>
            <a:round/>
            <a:headEnd/>
            <a:tailEnd/>
          </a:ln>
        </p:spPr>
        <p:txBody>
          <a:bodyPr/>
          <a:lstStyle/>
          <a:p>
            <a:endParaRPr lang="en-US"/>
          </a:p>
        </p:txBody>
      </p:sp>
      <p:sp>
        <p:nvSpPr>
          <p:cNvPr id="17459" name="Line 51"/>
          <p:cNvSpPr>
            <a:spLocks noChangeShapeType="1"/>
          </p:cNvSpPr>
          <p:nvPr/>
        </p:nvSpPr>
        <p:spPr bwMode="auto">
          <a:xfrm>
            <a:off x="6924675" y="4951413"/>
            <a:ext cx="238125" cy="639762"/>
          </a:xfrm>
          <a:prstGeom prst="line">
            <a:avLst/>
          </a:prstGeom>
          <a:noFill/>
          <a:ln w="28575">
            <a:solidFill>
              <a:schemeClr val="tx1"/>
            </a:solidFill>
            <a:round/>
            <a:headEnd/>
            <a:tailEnd/>
          </a:ln>
        </p:spPr>
        <p:txBody>
          <a:bodyPr/>
          <a:lstStyle/>
          <a:p>
            <a:endParaRPr lang="en-US"/>
          </a:p>
        </p:txBody>
      </p:sp>
      <p:sp>
        <p:nvSpPr>
          <p:cNvPr id="17460" name="Line 52"/>
          <p:cNvSpPr>
            <a:spLocks noChangeShapeType="1"/>
          </p:cNvSpPr>
          <p:nvPr/>
        </p:nvSpPr>
        <p:spPr bwMode="auto">
          <a:xfrm>
            <a:off x="7483475" y="4391025"/>
            <a:ext cx="558800" cy="560388"/>
          </a:xfrm>
          <a:prstGeom prst="line">
            <a:avLst/>
          </a:prstGeom>
          <a:noFill/>
          <a:ln w="28575">
            <a:solidFill>
              <a:schemeClr val="tx1"/>
            </a:solidFill>
            <a:round/>
            <a:headEnd/>
            <a:tailEnd/>
          </a:ln>
        </p:spPr>
        <p:txBody>
          <a:bodyPr/>
          <a:lstStyle/>
          <a:p>
            <a:endParaRPr lang="en-US"/>
          </a:p>
        </p:txBody>
      </p:sp>
      <p:sp>
        <p:nvSpPr>
          <p:cNvPr id="17461" name="Line 53"/>
          <p:cNvSpPr>
            <a:spLocks noChangeShapeType="1"/>
          </p:cNvSpPr>
          <p:nvPr/>
        </p:nvSpPr>
        <p:spPr bwMode="auto">
          <a:xfrm flipH="1">
            <a:off x="7804150" y="4951413"/>
            <a:ext cx="238125" cy="639762"/>
          </a:xfrm>
          <a:prstGeom prst="line">
            <a:avLst/>
          </a:prstGeom>
          <a:noFill/>
          <a:ln w="28575">
            <a:solidFill>
              <a:schemeClr val="tx1"/>
            </a:solidFill>
            <a:round/>
            <a:headEnd/>
            <a:tailEnd/>
          </a:ln>
        </p:spPr>
        <p:txBody>
          <a:bodyPr/>
          <a:lstStyle/>
          <a:p>
            <a:endParaRPr lang="en-US"/>
          </a:p>
        </p:txBody>
      </p:sp>
      <p:sp>
        <p:nvSpPr>
          <p:cNvPr id="17462" name="Line 54"/>
          <p:cNvSpPr>
            <a:spLocks noChangeShapeType="1"/>
          </p:cNvSpPr>
          <p:nvPr/>
        </p:nvSpPr>
        <p:spPr bwMode="auto">
          <a:xfrm>
            <a:off x="8042275" y="4951413"/>
            <a:ext cx="320675" cy="639762"/>
          </a:xfrm>
          <a:prstGeom prst="line">
            <a:avLst/>
          </a:prstGeom>
          <a:noFill/>
          <a:ln w="28575">
            <a:solidFill>
              <a:schemeClr val="tx1"/>
            </a:solidFill>
            <a:round/>
            <a:headEnd/>
            <a:tailEnd/>
          </a:ln>
        </p:spPr>
        <p:txBody>
          <a:bodyPr/>
          <a:lstStyle/>
          <a:p>
            <a:endParaRPr lang="en-US"/>
          </a:p>
        </p:txBody>
      </p:sp>
      <p:sp>
        <p:nvSpPr>
          <p:cNvPr id="17463" name="Freeform 55"/>
          <p:cNvSpPr>
            <a:spLocks/>
          </p:cNvSpPr>
          <p:nvPr/>
        </p:nvSpPr>
        <p:spPr bwMode="auto">
          <a:xfrm>
            <a:off x="64452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7464" name="Freeform 56"/>
          <p:cNvSpPr>
            <a:spLocks/>
          </p:cNvSpPr>
          <p:nvPr/>
        </p:nvSpPr>
        <p:spPr bwMode="auto">
          <a:xfrm>
            <a:off x="70040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7465" name="Freeform 57"/>
          <p:cNvSpPr>
            <a:spLocks/>
          </p:cNvSpPr>
          <p:nvPr/>
        </p:nvSpPr>
        <p:spPr bwMode="auto">
          <a:xfrm>
            <a:off x="76422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3 w 157"/>
              <a:gd name="T35" fmla="*/ 94 h 157"/>
              <a:gd name="T36" fmla="*/ 0 w 157"/>
              <a:gd name="T37" fmla="*/ 78 h 157"/>
              <a:gd name="T38" fmla="*/ 0 w 157"/>
              <a:gd name="T39" fmla="*/ 78 h 157"/>
              <a:gd name="T40" fmla="*/ 3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3" y="94"/>
                </a:lnTo>
                <a:lnTo>
                  <a:pt x="0" y="78"/>
                </a:lnTo>
                <a:lnTo>
                  <a:pt x="3"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7466" name="Freeform 58"/>
          <p:cNvSpPr>
            <a:spLocks/>
          </p:cNvSpPr>
          <p:nvPr/>
        </p:nvSpPr>
        <p:spPr bwMode="auto">
          <a:xfrm>
            <a:off x="8202613" y="5432425"/>
            <a:ext cx="319087"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7467" name="Freeform 59"/>
          <p:cNvSpPr>
            <a:spLocks/>
          </p:cNvSpPr>
          <p:nvPr/>
        </p:nvSpPr>
        <p:spPr bwMode="auto">
          <a:xfrm>
            <a:off x="7883525"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63" y="155"/>
                </a:lnTo>
                <a:lnTo>
                  <a:pt x="48" y="150"/>
                </a:lnTo>
                <a:lnTo>
                  <a:pt x="35" y="144"/>
                </a:lnTo>
                <a:lnTo>
                  <a:pt x="24" y="133"/>
                </a:lnTo>
                <a:lnTo>
                  <a:pt x="13" y="122"/>
                </a:lnTo>
                <a:lnTo>
                  <a:pt x="6" y="109"/>
                </a:lnTo>
                <a:lnTo>
                  <a:pt x="2" y="93"/>
                </a:lnTo>
                <a:lnTo>
                  <a:pt x="0" y="78"/>
                </a:lnTo>
                <a:lnTo>
                  <a:pt x="2" y="63"/>
                </a:lnTo>
                <a:lnTo>
                  <a:pt x="6" y="48"/>
                </a:lnTo>
                <a:lnTo>
                  <a:pt x="13" y="35"/>
                </a:lnTo>
                <a:lnTo>
                  <a:pt x="24" y="24"/>
                </a:lnTo>
                <a:lnTo>
                  <a:pt x="35" y="13"/>
                </a:lnTo>
                <a:lnTo>
                  <a:pt x="48" y="6"/>
                </a:lnTo>
                <a:lnTo>
                  <a:pt x="63" y="2"/>
                </a:lnTo>
                <a:lnTo>
                  <a:pt x="78" y="0"/>
                </a:lnTo>
                <a:lnTo>
                  <a:pt x="93" y="2"/>
                </a:lnTo>
                <a:lnTo>
                  <a:pt x="108" y="6"/>
                </a:lnTo>
                <a:lnTo>
                  <a:pt x="122" y="13"/>
                </a:lnTo>
                <a:lnTo>
                  <a:pt x="132" y="24"/>
                </a:lnTo>
                <a:lnTo>
                  <a:pt x="143" y="35"/>
                </a:lnTo>
                <a:lnTo>
                  <a:pt x="150" y="48"/>
                </a:lnTo>
                <a:lnTo>
                  <a:pt x="154" y="63"/>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7468" name="Freeform 60"/>
          <p:cNvSpPr>
            <a:spLocks/>
          </p:cNvSpPr>
          <p:nvPr/>
        </p:nvSpPr>
        <p:spPr bwMode="auto">
          <a:xfrm>
            <a:off x="6765925"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9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9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2" y="144"/>
                </a:lnTo>
                <a:lnTo>
                  <a:pt x="109" y="150"/>
                </a:lnTo>
                <a:lnTo>
                  <a:pt x="93" y="155"/>
                </a:lnTo>
                <a:lnTo>
                  <a:pt x="78" y="157"/>
                </a:lnTo>
                <a:lnTo>
                  <a:pt x="63" y="155"/>
                </a:lnTo>
                <a:lnTo>
                  <a:pt x="48" y="150"/>
                </a:lnTo>
                <a:lnTo>
                  <a:pt x="35" y="144"/>
                </a:lnTo>
                <a:lnTo>
                  <a:pt x="24" y="133"/>
                </a:lnTo>
                <a:lnTo>
                  <a:pt x="13" y="122"/>
                </a:lnTo>
                <a:lnTo>
                  <a:pt x="6" y="109"/>
                </a:lnTo>
                <a:lnTo>
                  <a:pt x="2" y="93"/>
                </a:lnTo>
                <a:lnTo>
                  <a:pt x="0" y="78"/>
                </a:lnTo>
                <a:lnTo>
                  <a:pt x="2" y="63"/>
                </a:lnTo>
                <a:lnTo>
                  <a:pt x="6" y="48"/>
                </a:lnTo>
                <a:lnTo>
                  <a:pt x="13" y="35"/>
                </a:lnTo>
                <a:lnTo>
                  <a:pt x="24" y="24"/>
                </a:lnTo>
                <a:lnTo>
                  <a:pt x="35" y="13"/>
                </a:lnTo>
                <a:lnTo>
                  <a:pt x="48" y="6"/>
                </a:lnTo>
                <a:lnTo>
                  <a:pt x="63" y="2"/>
                </a:lnTo>
                <a:lnTo>
                  <a:pt x="78" y="0"/>
                </a:lnTo>
                <a:lnTo>
                  <a:pt x="93" y="2"/>
                </a:lnTo>
                <a:lnTo>
                  <a:pt x="109" y="6"/>
                </a:lnTo>
                <a:lnTo>
                  <a:pt x="122" y="13"/>
                </a:lnTo>
                <a:lnTo>
                  <a:pt x="132" y="24"/>
                </a:lnTo>
                <a:lnTo>
                  <a:pt x="143" y="35"/>
                </a:lnTo>
                <a:lnTo>
                  <a:pt x="150" y="48"/>
                </a:lnTo>
                <a:lnTo>
                  <a:pt x="154" y="63"/>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7469" name="Freeform 61"/>
          <p:cNvSpPr>
            <a:spLocks/>
          </p:cNvSpPr>
          <p:nvPr/>
        </p:nvSpPr>
        <p:spPr bwMode="auto">
          <a:xfrm>
            <a:off x="7324725" y="4232275"/>
            <a:ext cx="317500"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4"/>
                </a:lnTo>
                <a:lnTo>
                  <a:pt x="150" y="109"/>
                </a:lnTo>
                <a:lnTo>
                  <a:pt x="143" y="122"/>
                </a:lnTo>
                <a:lnTo>
                  <a:pt x="132" y="133"/>
                </a:lnTo>
                <a:lnTo>
                  <a:pt x="122" y="144"/>
                </a:lnTo>
                <a:lnTo>
                  <a:pt x="108" y="150"/>
                </a:lnTo>
                <a:lnTo>
                  <a:pt x="93" y="155"/>
                </a:lnTo>
                <a:lnTo>
                  <a:pt x="78" y="157"/>
                </a:lnTo>
                <a:lnTo>
                  <a:pt x="63" y="155"/>
                </a:lnTo>
                <a:lnTo>
                  <a:pt x="48" y="150"/>
                </a:lnTo>
                <a:lnTo>
                  <a:pt x="35" y="144"/>
                </a:lnTo>
                <a:lnTo>
                  <a:pt x="24" y="133"/>
                </a:lnTo>
                <a:lnTo>
                  <a:pt x="13" y="122"/>
                </a:lnTo>
                <a:lnTo>
                  <a:pt x="6" y="109"/>
                </a:lnTo>
                <a:lnTo>
                  <a:pt x="2" y="94"/>
                </a:lnTo>
                <a:lnTo>
                  <a:pt x="0" y="78"/>
                </a:lnTo>
                <a:lnTo>
                  <a:pt x="2" y="63"/>
                </a:lnTo>
                <a:lnTo>
                  <a:pt x="6" y="48"/>
                </a:lnTo>
                <a:lnTo>
                  <a:pt x="13" y="35"/>
                </a:lnTo>
                <a:lnTo>
                  <a:pt x="24" y="24"/>
                </a:lnTo>
                <a:lnTo>
                  <a:pt x="35" y="13"/>
                </a:lnTo>
                <a:lnTo>
                  <a:pt x="48" y="6"/>
                </a:lnTo>
                <a:lnTo>
                  <a:pt x="63" y="2"/>
                </a:lnTo>
                <a:lnTo>
                  <a:pt x="78" y="0"/>
                </a:lnTo>
                <a:lnTo>
                  <a:pt x="93" y="2"/>
                </a:lnTo>
                <a:lnTo>
                  <a:pt x="108" y="6"/>
                </a:lnTo>
                <a:lnTo>
                  <a:pt x="122"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7470" name="Rectangle 62"/>
          <p:cNvSpPr>
            <a:spLocks noChangeArrowheads="1"/>
          </p:cNvSpPr>
          <p:nvPr/>
        </p:nvSpPr>
        <p:spPr bwMode="auto">
          <a:xfrm>
            <a:off x="655161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1</a:t>
            </a:r>
          </a:p>
        </p:txBody>
      </p:sp>
      <p:sp>
        <p:nvSpPr>
          <p:cNvPr id="17471" name="Rectangle 63"/>
          <p:cNvSpPr>
            <a:spLocks noChangeArrowheads="1"/>
          </p:cNvSpPr>
          <p:nvPr/>
        </p:nvSpPr>
        <p:spPr bwMode="auto">
          <a:xfrm>
            <a:off x="711041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2</a:t>
            </a:r>
          </a:p>
        </p:txBody>
      </p:sp>
      <p:sp>
        <p:nvSpPr>
          <p:cNvPr id="17472" name="Rectangle 64"/>
          <p:cNvSpPr>
            <a:spLocks noChangeArrowheads="1"/>
          </p:cNvSpPr>
          <p:nvPr/>
        </p:nvSpPr>
        <p:spPr bwMode="auto">
          <a:xfrm>
            <a:off x="775176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3</a:t>
            </a:r>
          </a:p>
        </p:txBody>
      </p:sp>
      <p:sp>
        <p:nvSpPr>
          <p:cNvPr id="17473" name="Rectangle 65"/>
          <p:cNvSpPr>
            <a:spLocks noChangeArrowheads="1"/>
          </p:cNvSpPr>
          <p:nvPr/>
        </p:nvSpPr>
        <p:spPr bwMode="auto">
          <a:xfrm>
            <a:off x="831056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4</a:t>
            </a:r>
          </a:p>
        </p:txBody>
      </p:sp>
      <p:sp>
        <p:nvSpPr>
          <p:cNvPr id="17474" name="Rectangle 66"/>
          <p:cNvSpPr>
            <a:spLocks noChangeArrowheads="1"/>
          </p:cNvSpPr>
          <p:nvPr/>
        </p:nvSpPr>
        <p:spPr bwMode="auto">
          <a:xfrm>
            <a:off x="6872288"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1</a:t>
            </a:r>
          </a:p>
        </p:txBody>
      </p:sp>
      <p:sp>
        <p:nvSpPr>
          <p:cNvPr id="17475" name="Rectangle 67"/>
          <p:cNvSpPr>
            <a:spLocks noChangeArrowheads="1"/>
          </p:cNvSpPr>
          <p:nvPr/>
        </p:nvSpPr>
        <p:spPr bwMode="auto">
          <a:xfrm>
            <a:off x="7989888"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7476" name="Rectangle 68"/>
          <p:cNvSpPr>
            <a:spLocks noChangeArrowheads="1"/>
          </p:cNvSpPr>
          <p:nvPr/>
        </p:nvSpPr>
        <p:spPr bwMode="auto">
          <a:xfrm>
            <a:off x="7431088" y="4284663"/>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7477" name="Line 69"/>
          <p:cNvSpPr>
            <a:spLocks noChangeShapeType="1"/>
          </p:cNvSpPr>
          <p:nvPr/>
        </p:nvSpPr>
        <p:spPr bwMode="auto">
          <a:xfrm>
            <a:off x="457200" y="1987550"/>
            <a:ext cx="8304213" cy="3175"/>
          </a:xfrm>
          <a:prstGeom prst="line">
            <a:avLst/>
          </a:prstGeom>
          <a:noFill/>
          <a:ln w="14288">
            <a:solidFill>
              <a:schemeClr val="tx1"/>
            </a:solidFill>
            <a:round/>
            <a:headEnd/>
            <a:tailEnd/>
          </a:ln>
        </p:spPr>
        <p:txBody>
          <a:bodyPr/>
          <a:lstStyle/>
          <a:p>
            <a:endParaRPr lang="en-US"/>
          </a:p>
        </p:txBody>
      </p:sp>
      <p:sp>
        <p:nvSpPr>
          <p:cNvPr id="17478" name="Rectangle 70"/>
          <p:cNvSpPr>
            <a:spLocks noChangeArrowheads="1"/>
          </p:cNvSpPr>
          <p:nvPr/>
        </p:nvSpPr>
        <p:spPr bwMode="auto">
          <a:xfrm>
            <a:off x="3911600" y="1836738"/>
            <a:ext cx="1384300" cy="274637"/>
          </a:xfrm>
          <a:prstGeom prst="rect">
            <a:avLst/>
          </a:prstGeom>
          <a:solidFill>
            <a:schemeClr val="bg1"/>
          </a:solidFill>
          <a:ln w="9525">
            <a:noFill/>
            <a:miter lim="800000"/>
            <a:headEnd/>
            <a:tailEnd/>
          </a:ln>
        </p:spPr>
        <p:txBody>
          <a:bodyPr wrap="none" lIns="0" tIns="0" rIns="0" bIns="0">
            <a:spAutoFit/>
          </a:bodyPr>
          <a:lstStyle/>
          <a:p>
            <a:pPr algn="ctr"/>
            <a:r>
              <a:rPr lang="en-US"/>
              <a:t>  Three Cuts  </a:t>
            </a:r>
          </a:p>
        </p:txBody>
      </p:sp>
      <p:sp>
        <p:nvSpPr>
          <p:cNvPr id="17479" name="Line 71"/>
          <p:cNvSpPr>
            <a:spLocks noChangeShapeType="1"/>
          </p:cNvSpPr>
          <p:nvPr/>
        </p:nvSpPr>
        <p:spPr bwMode="auto">
          <a:xfrm>
            <a:off x="457200" y="1987550"/>
            <a:ext cx="1588" cy="79375"/>
          </a:xfrm>
          <a:prstGeom prst="line">
            <a:avLst/>
          </a:prstGeom>
          <a:noFill/>
          <a:ln w="14288">
            <a:solidFill>
              <a:schemeClr val="tx1"/>
            </a:solidFill>
            <a:round/>
            <a:headEnd/>
            <a:tailEnd/>
          </a:ln>
        </p:spPr>
        <p:txBody>
          <a:bodyPr/>
          <a:lstStyle/>
          <a:p>
            <a:endParaRPr lang="en-US"/>
          </a:p>
        </p:txBody>
      </p:sp>
      <p:sp>
        <p:nvSpPr>
          <p:cNvPr id="17480" name="Line 72"/>
          <p:cNvSpPr>
            <a:spLocks noChangeShapeType="1"/>
          </p:cNvSpPr>
          <p:nvPr/>
        </p:nvSpPr>
        <p:spPr bwMode="auto">
          <a:xfrm>
            <a:off x="8761413" y="1987550"/>
            <a:ext cx="1587" cy="79375"/>
          </a:xfrm>
          <a:prstGeom prst="line">
            <a:avLst/>
          </a:prstGeom>
          <a:noFill/>
          <a:ln w="14288">
            <a:solidFill>
              <a:schemeClr val="tx1"/>
            </a:solidFill>
            <a:round/>
            <a:headEnd/>
            <a:tailEnd/>
          </a:ln>
        </p:spPr>
        <p:txBody>
          <a:bodyPr/>
          <a:lstStyle/>
          <a:p>
            <a:endParaRPr lang="en-US"/>
          </a:p>
        </p:txBody>
      </p:sp>
      <p:sp>
        <p:nvSpPr>
          <p:cNvPr id="17481" name="Rectangle 73"/>
          <p:cNvSpPr>
            <a:spLocks noChangeAspect="1" noChangeArrowheads="1"/>
          </p:cNvSpPr>
          <p:nvPr/>
        </p:nvSpPr>
        <p:spPr bwMode="auto">
          <a:xfrm>
            <a:off x="463550" y="24955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#1</a:t>
            </a:r>
          </a:p>
        </p:txBody>
      </p:sp>
      <p:sp>
        <p:nvSpPr>
          <p:cNvPr id="17482" name="Rectangle 74"/>
          <p:cNvSpPr>
            <a:spLocks noChangeAspect="1" noChangeArrowheads="1"/>
          </p:cNvSpPr>
          <p:nvPr/>
        </p:nvSpPr>
        <p:spPr bwMode="auto">
          <a:xfrm>
            <a:off x="876300" y="25241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#2</a:t>
            </a:r>
          </a:p>
        </p:txBody>
      </p:sp>
      <p:sp>
        <p:nvSpPr>
          <p:cNvPr id="17483" name="Rectangle 75"/>
          <p:cNvSpPr>
            <a:spLocks noChangeAspect="1" noChangeArrowheads="1"/>
          </p:cNvSpPr>
          <p:nvPr/>
        </p:nvSpPr>
        <p:spPr bwMode="auto">
          <a:xfrm>
            <a:off x="2682875" y="25209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#4</a:t>
            </a:r>
          </a:p>
        </p:txBody>
      </p:sp>
      <p:sp>
        <p:nvSpPr>
          <p:cNvPr id="17484" name="AutoShape 76"/>
          <p:cNvSpPr>
            <a:spLocks noChangeAspect="1" noChangeArrowheads="1"/>
          </p:cNvSpPr>
          <p:nvPr/>
        </p:nvSpPr>
        <p:spPr bwMode="auto">
          <a:xfrm>
            <a:off x="361950" y="215900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7485" name="AutoShape 77"/>
          <p:cNvSpPr>
            <a:spLocks noChangeAspect="1" noChangeArrowheads="1"/>
          </p:cNvSpPr>
          <p:nvPr/>
        </p:nvSpPr>
        <p:spPr bwMode="auto">
          <a:xfrm>
            <a:off x="752475" y="217805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7486" name="Rectangle 79"/>
          <p:cNvSpPr>
            <a:spLocks noChangeAspect="1" noChangeArrowheads="1"/>
          </p:cNvSpPr>
          <p:nvPr/>
        </p:nvSpPr>
        <p:spPr bwMode="auto">
          <a:xfrm>
            <a:off x="3330575" y="24955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#1</a:t>
            </a:r>
          </a:p>
        </p:txBody>
      </p:sp>
      <p:sp>
        <p:nvSpPr>
          <p:cNvPr id="17487" name="Rectangle 80"/>
          <p:cNvSpPr>
            <a:spLocks noChangeAspect="1" noChangeArrowheads="1"/>
          </p:cNvSpPr>
          <p:nvPr/>
        </p:nvSpPr>
        <p:spPr bwMode="auto">
          <a:xfrm>
            <a:off x="5119688" y="25241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#3</a:t>
            </a:r>
          </a:p>
        </p:txBody>
      </p:sp>
      <p:sp>
        <p:nvSpPr>
          <p:cNvPr id="17488" name="Rectangle 81"/>
          <p:cNvSpPr>
            <a:spLocks noChangeAspect="1" noChangeArrowheads="1"/>
          </p:cNvSpPr>
          <p:nvPr/>
        </p:nvSpPr>
        <p:spPr bwMode="auto">
          <a:xfrm>
            <a:off x="5549900" y="25209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#4</a:t>
            </a:r>
          </a:p>
        </p:txBody>
      </p:sp>
      <p:sp>
        <p:nvSpPr>
          <p:cNvPr id="17489" name="AutoShape 83"/>
          <p:cNvSpPr>
            <a:spLocks noChangeAspect="1" noChangeArrowheads="1"/>
          </p:cNvSpPr>
          <p:nvPr/>
        </p:nvSpPr>
        <p:spPr bwMode="auto">
          <a:xfrm>
            <a:off x="5133975" y="219710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7490" name="AutoShape 84"/>
          <p:cNvSpPr>
            <a:spLocks noChangeAspect="1" noChangeArrowheads="1"/>
          </p:cNvSpPr>
          <p:nvPr/>
        </p:nvSpPr>
        <p:spPr bwMode="auto">
          <a:xfrm>
            <a:off x="5562600" y="217805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7491" name="Rectangle 85"/>
          <p:cNvSpPr>
            <a:spLocks noChangeAspect="1" noChangeArrowheads="1"/>
          </p:cNvSpPr>
          <p:nvPr/>
        </p:nvSpPr>
        <p:spPr bwMode="auto">
          <a:xfrm>
            <a:off x="6207125" y="24987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#1</a:t>
            </a:r>
          </a:p>
        </p:txBody>
      </p:sp>
      <p:sp>
        <p:nvSpPr>
          <p:cNvPr id="17492" name="Rectangle 86"/>
          <p:cNvSpPr>
            <a:spLocks noChangeAspect="1" noChangeArrowheads="1"/>
          </p:cNvSpPr>
          <p:nvPr/>
        </p:nvSpPr>
        <p:spPr bwMode="auto">
          <a:xfrm>
            <a:off x="8426450" y="25241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#4</a:t>
            </a:r>
          </a:p>
        </p:txBody>
      </p:sp>
      <p:sp>
        <p:nvSpPr>
          <p:cNvPr id="17493" name="AutoShape 97"/>
          <p:cNvSpPr>
            <a:spLocks noChangeAspect="1" noChangeArrowheads="1"/>
          </p:cNvSpPr>
          <p:nvPr/>
        </p:nvSpPr>
        <p:spPr bwMode="auto">
          <a:xfrm>
            <a:off x="2559050" y="2038350"/>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7494" name="AutoShape 98"/>
          <p:cNvSpPr>
            <a:spLocks noChangeAspect="1" noChangeArrowheads="1"/>
          </p:cNvSpPr>
          <p:nvPr/>
        </p:nvSpPr>
        <p:spPr bwMode="auto">
          <a:xfrm>
            <a:off x="3089275" y="2019300"/>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7495" name="AutoShape 99"/>
          <p:cNvSpPr>
            <a:spLocks noChangeAspect="1" noChangeArrowheads="1"/>
          </p:cNvSpPr>
          <p:nvPr/>
        </p:nvSpPr>
        <p:spPr bwMode="auto">
          <a:xfrm>
            <a:off x="5969000" y="2028825"/>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7496" name="AutoShape 100"/>
          <p:cNvSpPr>
            <a:spLocks noChangeAspect="1" noChangeArrowheads="1"/>
          </p:cNvSpPr>
          <p:nvPr/>
        </p:nvSpPr>
        <p:spPr bwMode="auto">
          <a:xfrm>
            <a:off x="8299450" y="2046288"/>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7497" name="Rectangle 101"/>
          <p:cNvSpPr>
            <a:spLocks noChangeArrowheads="1"/>
          </p:cNvSpPr>
          <p:nvPr/>
        </p:nvSpPr>
        <p:spPr bwMode="auto">
          <a:xfrm>
            <a:off x="3067050" y="2028825"/>
            <a:ext cx="190500" cy="822325"/>
          </a:xfrm>
          <a:prstGeom prst="rect">
            <a:avLst/>
          </a:prstGeom>
          <a:solidFill>
            <a:schemeClr val="bg1"/>
          </a:solidFill>
          <a:ln w="9525">
            <a:noFill/>
            <a:miter lim="800000"/>
            <a:headEnd/>
            <a:tailEnd/>
          </a:ln>
        </p:spPr>
        <p:txBody>
          <a:bodyPr wrap="none" anchor="ctr"/>
          <a:lstStyle/>
          <a:p>
            <a:endParaRPr lang="en-US"/>
          </a:p>
        </p:txBody>
      </p:sp>
      <p:sp>
        <p:nvSpPr>
          <p:cNvPr id="17498" name="Rectangle 102"/>
          <p:cNvSpPr>
            <a:spLocks noChangeArrowheads="1"/>
          </p:cNvSpPr>
          <p:nvPr/>
        </p:nvSpPr>
        <p:spPr bwMode="auto">
          <a:xfrm>
            <a:off x="5943600" y="2028825"/>
            <a:ext cx="190500" cy="742950"/>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n-US" smtClean="0"/>
              <a:t>Three Example Cuts</a:t>
            </a:r>
          </a:p>
        </p:txBody>
      </p:sp>
      <p:sp>
        <p:nvSpPr>
          <p:cNvPr id="18435" name="Line 3"/>
          <p:cNvSpPr>
            <a:spLocks noChangeShapeType="1"/>
          </p:cNvSpPr>
          <p:nvPr/>
        </p:nvSpPr>
        <p:spPr bwMode="auto">
          <a:xfrm>
            <a:off x="6524625" y="4951413"/>
            <a:ext cx="1917700" cy="1587"/>
          </a:xfrm>
          <a:prstGeom prst="line">
            <a:avLst/>
          </a:prstGeom>
          <a:noFill/>
          <a:ln w="55563">
            <a:solidFill>
              <a:srgbClr val="CC0099"/>
            </a:solidFill>
            <a:round/>
            <a:headEnd/>
            <a:tailEnd/>
          </a:ln>
        </p:spPr>
        <p:txBody>
          <a:bodyPr/>
          <a:lstStyle/>
          <a:p>
            <a:endParaRPr lang="en-US"/>
          </a:p>
        </p:txBody>
      </p:sp>
      <p:sp>
        <p:nvSpPr>
          <p:cNvPr id="18436" name="Freeform 4"/>
          <p:cNvSpPr>
            <a:spLocks/>
          </p:cNvSpPr>
          <p:nvPr/>
        </p:nvSpPr>
        <p:spPr bwMode="auto">
          <a:xfrm>
            <a:off x="3649663" y="4951413"/>
            <a:ext cx="2157412" cy="639762"/>
          </a:xfrm>
          <a:custGeom>
            <a:avLst/>
            <a:gdLst>
              <a:gd name="T0" fmla="*/ 0 w 1057"/>
              <a:gd name="T1" fmla="*/ 0 h 314"/>
              <a:gd name="T2" fmla="*/ 0 w 1057"/>
              <a:gd name="T3" fmla="*/ 0 h 314"/>
              <a:gd name="T4" fmla="*/ 353 w 1057"/>
              <a:gd name="T5" fmla="*/ 0 h 314"/>
              <a:gd name="T6" fmla="*/ 353 w 1057"/>
              <a:gd name="T7" fmla="*/ 0 h 314"/>
              <a:gd name="T8" fmla="*/ 359 w 1057"/>
              <a:gd name="T9" fmla="*/ 0 h 314"/>
              <a:gd name="T10" fmla="*/ 366 w 1057"/>
              <a:gd name="T11" fmla="*/ 5 h 314"/>
              <a:gd name="T12" fmla="*/ 372 w 1057"/>
              <a:gd name="T13" fmla="*/ 9 h 314"/>
              <a:gd name="T14" fmla="*/ 379 w 1057"/>
              <a:gd name="T15" fmla="*/ 13 h 314"/>
              <a:gd name="T16" fmla="*/ 390 w 1057"/>
              <a:gd name="T17" fmla="*/ 29 h 314"/>
              <a:gd name="T18" fmla="*/ 398 w 1057"/>
              <a:gd name="T19" fmla="*/ 48 h 314"/>
              <a:gd name="T20" fmla="*/ 407 w 1057"/>
              <a:gd name="T21" fmla="*/ 72 h 314"/>
              <a:gd name="T22" fmla="*/ 416 w 1057"/>
              <a:gd name="T23" fmla="*/ 101 h 314"/>
              <a:gd name="T24" fmla="*/ 431 w 1057"/>
              <a:gd name="T25" fmla="*/ 157 h 314"/>
              <a:gd name="T26" fmla="*/ 446 w 1057"/>
              <a:gd name="T27" fmla="*/ 214 h 314"/>
              <a:gd name="T28" fmla="*/ 455 w 1057"/>
              <a:gd name="T29" fmla="*/ 242 h 314"/>
              <a:gd name="T30" fmla="*/ 463 w 1057"/>
              <a:gd name="T31" fmla="*/ 264 h 314"/>
              <a:gd name="T32" fmla="*/ 472 w 1057"/>
              <a:gd name="T33" fmla="*/ 286 h 314"/>
              <a:gd name="T34" fmla="*/ 483 w 1057"/>
              <a:gd name="T35" fmla="*/ 301 h 314"/>
              <a:gd name="T36" fmla="*/ 490 w 1057"/>
              <a:gd name="T37" fmla="*/ 306 h 314"/>
              <a:gd name="T38" fmla="*/ 496 w 1057"/>
              <a:gd name="T39" fmla="*/ 310 h 314"/>
              <a:gd name="T40" fmla="*/ 503 w 1057"/>
              <a:gd name="T41" fmla="*/ 314 h 314"/>
              <a:gd name="T42" fmla="*/ 509 w 1057"/>
              <a:gd name="T43" fmla="*/ 314 h 314"/>
              <a:gd name="T44" fmla="*/ 509 w 1057"/>
              <a:gd name="T45" fmla="*/ 314 h 314"/>
              <a:gd name="T46" fmla="*/ 1057 w 1057"/>
              <a:gd name="T47" fmla="*/ 314 h 3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7"/>
              <a:gd name="T73" fmla="*/ 0 h 314"/>
              <a:gd name="T74" fmla="*/ 1057 w 1057"/>
              <a:gd name="T75" fmla="*/ 314 h 3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7" h="314">
                <a:moveTo>
                  <a:pt x="0" y="0"/>
                </a:moveTo>
                <a:lnTo>
                  <a:pt x="0" y="0"/>
                </a:lnTo>
                <a:lnTo>
                  <a:pt x="353" y="0"/>
                </a:lnTo>
                <a:lnTo>
                  <a:pt x="359" y="0"/>
                </a:lnTo>
                <a:lnTo>
                  <a:pt x="366" y="5"/>
                </a:lnTo>
                <a:lnTo>
                  <a:pt x="372" y="9"/>
                </a:lnTo>
                <a:lnTo>
                  <a:pt x="379" y="13"/>
                </a:lnTo>
                <a:lnTo>
                  <a:pt x="390" y="29"/>
                </a:lnTo>
                <a:lnTo>
                  <a:pt x="398" y="48"/>
                </a:lnTo>
                <a:lnTo>
                  <a:pt x="407" y="72"/>
                </a:lnTo>
                <a:lnTo>
                  <a:pt x="416" y="101"/>
                </a:lnTo>
                <a:lnTo>
                  <a:pt x="431" y="157"/>
                </a:lnTo>
                <a:lnTo>
                  <a:pt x="446" y="214"/>
                </a:lnTo>
                <a:lnTo>
                  <a:pt x="455" y="242"/>
                </a:lnTo>
                <a:lnTo>
                  <a:pt x="463" y="264"/>
                </a:lnTo>
                <a:lnTo>
                  <a:pt x="472" y="286"/>
                </a:lnTo>
                <a:lnTo>
                  <a:pt x="483" y="301"/>
                </a:lnTo>
                <a:lnTo>
                  <a:pt x="490" y="306"/>
                </a:lnTo>
                <a:lnTo>
                  <a:pt x="496" y="310"/>
                </a:lnTo>
                <a:lnTo>
                  <a:pt x="503" y="314"/>
                </a:lnTo>
                <a:lnTo>
                  <a:pt x="509" y="314"/>
                </a:lnTo>
                <a:lnTo>
                  <a:pt x="1057" y="314"/>
                </a:lnTo>
              </a:path>
            </a:pathLst>
          </a:custGeom>
          <a:solidFill>
            <a:schemeClr val="bg1"/>
          </a:solidFill>
          <a:ln w="55563">
            <a:solidFill>
              <a:srgbClr val="57E0FB"/>
            </a:solidFill>
            <a:prstDash val="solid"/>
            <a:round/>
            <a:headEnd/>
            <a:tailEnd/>
          </a:ln>
        </p:spPr>
        <p:txBody>
          <a:bodyPr/>
          <a:lstStyle/>
          <a:p>
            <a:endParaRPr lang="en-US"/>
          </a:p>
        </p:txBody>
      </p:sp>
      <p:pic>
        <p:nvPicPr>
          <p:cNvPr id="18437" name="Picture 5"/>
          <p:cNvPicPr>
            <a:picLocks noChangeAspect="1" noChangeArrowheads="1"/>
          </p:cNvPicPr>
          <p:nvPr/>
        </p:nvPicPr>
        <p:blipFill>
          <a:blip r:embed="rId3" cstate="print"/>
          <a:srcRect/>
          <a:stretch>
            <a:fillRect/>
          </a:stretch>
        </p:blipFill>
        <p:spPr bwMode="auto">
          <a:xfrm>
            <a:off x="457200" y="2149475"/>
            <a:ext cx="2554288" cy="1920875"/>
          </a:xfrm>
          <a:prstGeom prst="rect">
            <a:avLst/>
          </a:prstGeom>
          <a:noFill/>
          <a:ln w="9525">
            <a:solidFill>
              <a:schemeClr val="tx1"/>
            </a:solidFill>
            <a:miter lim="800000"/>
            <a:headEnd/>
            <a:tailEnd/>
          </a:ln>
        </p:spPr>
      </p:pic>
      <p:sp>
        <p:nvSpPr>
          <p:cNvPr id="18438" name="Line 6"/>
          <p:cNvSpPr>
            <a:spLocks noChangeShapeType="1"/>
          </p:cNvSpPr>
          <p:nvPr/>
        </p:nvSpPr>
        <p:spPr bwMode="auto">
          <a:xfrm flipH="1">
            <a:off x="1174750" y="4391025"/>
            <a:ext cx="560388" cy="560388"/>
          </a:xfrm>
          <a:prstGeom prst="line">
            <a:avLst/>
          </a:prstGeom>
          <a:noFill/>
          <a:ln w="28575">
            <a:solidFill>
              <a:schemeClr val="tx1"/>
            </a:solidFill>
            <a:round/>
            <a:headEnd/>
            <a:tailEnd/>
          </a:ln>
        </p:spPr>
        <p:txBody>
          <a:bodyPr/>
          <a:lstStyle/>
          <a:p>
            <a:endParaRPr lang="en-US"/>
          </a:p>
        </p:txBody>
      </p:sp>
      <p:sp>
        <p:nvSpPr>
          <p:cNvPr id="18439" name="Line 7"/>
          <p:cNvSpPr>
            <a:spLocks noChangeShapeType="1"/>
          </p:cNvSpPr>
          <p:nvPr/>
        </p:nvSpPr>
        <p:spPr bwMode="auto">
          <a:xfrm flipH="1">
            <a:off x="855663" y="4951413"/>
            <a:ext cx="319087" cy="639762"/>
          </a:xfrm>
          <a:prstGeom prst="line">
            <a:avLst/>
          </a:prstGeom>
          <a:noFill/>
          <a:ln w="28575">
            <a:solidFill>
              <a:schemeClr val="tx1"/>
            </a:solidFill>
            <a:round/>
            <a:headEnd/>
            <a:tailEnd/>
          </a:ln>
        </p:spPr>
        <p:txBody>
          <a:bodyPr/>
          <a:lstStyle/>
          <a:p>
            <a:endParaRPr lang="en-US"/>
          </a:p>
        </p:txBody>
      </p:sp>
      <p:sp>
        <p:nvSpPr>
          <p:cNvPr id="18440" name="Line 8"/>
          <p:cNvSpPr>
            <a:spLocks noChangeShapeType="1"/>
          </p:cNvSpPr>
          <p:nvPr/>
        </p:nvSpPr>
        <p:spPr bwMode="auto">
          <a:xfrm>
            <a:off x="1174750" y="4951413"/>
            <a:ext cx="239713" cy="639762"/>
          </a:xfrm>
          <a:prstGeom prst="line">
            <a:avLst/>
          </a:prstGeom>
          <a:noFill/>
          <a:ln w="28575">
            <a:solidFill>
              <a:schemeClr val="tx1"/>
            </a:solidFill>
            <a:round/>
            <a:headEnd/>
            <a:tailEnd/>
          </a:ln>
        </p:spPr>
        <p:txBody>
          <a:bodyPr/>
          <a:lstStyle/>
          <a:p>
            <a:endParaRPr lang="en-US"/>
          </a:p>
        </p:txBody>
      </p:sp>
      <p:sp>
        <p:nvSpPr>
          <p:cNvPr id="18441" name="Line 9"/>
          <p:cNvSpPr>
            <a:spLocks noChangeShapeType="1"/>
          </p:cNvSpPr>
          <p:nvPr/>
        </p:nvSpPr>
        <p:spPr bwMode="auto">
          <a:xfrm>
            <a:off x="1735138" y="4391025"/>
            <a:ext cx="558800" cy="560388"/>
          </a:xfrm>
          <a:prstGeom prst="line">
            <a:avLst/>
          </a:prstGeom>
          <a:noFill/>
          <a:ln w="28575">
            <a:solidFill>
              <a:schemeClr val="tx1"/>
            </a:solidFill>
            <a:round/>
            <a:headEnd/>
            <a:tailEnd/>
          </a:ln>
        </p:spPr>
        <p:txBody>
          <a:bodyPr/>
          <a:lstStyle/>
          <a:p>
            <a:endParaRPr lang="en-US"/>
          </a:p>
        </p:txBody>
      </p:sp>
      <p:sp>
        <p:nvSpPr>
          <p:cNvPr id="18442" name="Line 10"/>
          <p:cNvSpPr>
            <a:spLocks noChangeShapeType="1"/>
          </p:cNvSpPr>
          <p:nvPr/>
        </p:nvSpPr>
        <p:spPr bwMode="auto">
          <a:xfrm flipH="1">
            <a:off x="2054225" y="4951413"/>
            <a:ext cx="239713" cy="639762"/>
          </a:xfrm>
          <a:prstGeom prst="line">
            <a:avLst/>
          </a:prstGeom>
          <a:noFill/>
          <a:ln w="28575">
            <a:solidFill>
              <a:schemeClr val="tx1"/>
            </a:solidFill>
            <a:round/>
            <a:headEnd/>
            <a:tailEnd/>
          </a:ln>
        </p:spPr>
        <p:txBody>
          <a:bodyPr/>
          <a:lstStyle/>
          <a:p>
            <a:endParaRPr lang="en-US"/>
          </a:p>
        </p:txBody>
      </p:sp>
      <p:sp>
        <p:nvSpPr>
          <p:cNvPr id="18443" name="Line 11"/>
          <p:cNvSpPr>
            <a:spLocks noChangeShapeType="1"/>
          </p:cNvSpPr>
          <p:nvPr/>
        </p:nvSpPr>
        <p:spPr bwMode="auto">
          <a:xfrm>
            <a:off x="2293938" y="4951413"/>
            <a:ext cx="317500" cy="639762"/>
          </a:xfrm>
          <a:prstGeom prst="line">
            <a:avLst/>
          </a:prstGeom>
          <a:noFill/>
          <a:ln w="28575">
            <a:solidFill>
              <a:schemeClr val="tx1"/>
            </a:solidFill>
            <a:round/>
            <a:headEnd/>
            <a:tailEnd/>
          </a:ln>
        </p:spPr>
        <p:txBody>
          <a:bodyPr/>
          <a:lstStyle/>
          <a:p>
            <a:endParaRPr lang="en-US"/>
          </a:p>
        </p:txBody>
      </p:sp>
      <p:pic>
        <p:nvPicPr>
          <p:cNvPr id="18444" name="Picture 12"/>
          <p:cNvPicPr>
            <a:picLocks noChangeAspect="1" noChangeArrowheads="1"/>
          </p:cNvPicPr>
          <p:nvPr/>
        </p:nvPicPr>
        <p:blipFill>
          <a:blip r:embed="rId4" cstate="print"/>
          <a:srcRect/>
          <a:stretch>
            <a:fillRect/>
          </a:stretch>
        </p:blipFill>
        <p:spPr bwMode="auto">
          <a:xfrm>
            <a:off x="3332163" y="2149475"/>
            <a:ext cx="2554287" cy="1920875"/>
          </a:xfrm>
          <a:prstGeom prst="rect">
            <a:avLst/>
          </a:prstGeom>
          <a:noFill/>
          <a:ln w="9525">
            <a:solidFill>
              <a:schemeClr val="tx1"/>
            </a:solidFill>
            <a:miter lim="800000"/>
            <a:headEnd/>
            <a:tailEnd/>
          </a:ln>
        </p:spPr>
      </p:pic>
      <p:pic>
        <p:nvPicPr>
          <p:cNvPr id="18445" name="Picture 13"/>
          <p:cNvPicPr>
            <a:picLocks noChangeAspect="1" noChangeArrowheads="1"/>
          </p:cNvPicPr>
          <p:nvPr/>
        </p:nvPicPr>
        <p:blipFill>
          <a:blip r:embed="rId5" cstate="print"/>
          <a:srcRect/>
          <a:stretch>
            <a:fillRect/>
          </a:stretch>
        </p:blipFill>
        <p:spPr bwMode="auto">
          <a:xfrm>
            <a:off x="6207125" y="2159000"/>
            <a:ext cx="2554288" cy="1920875"/>
          </a:xfrm>
          <a:prstGeom prst="rect">
            <a:avLst/>
          </a:prstGeom>
          <a:noFill/>
          <a:ln w="9525">
            <a:solidFill>
              <a:schemeClr val="tx1"/>
            </a:solidFill>
            <a:miter lim="800000"/>
            <a:headEnd/>
            <a:tailEnd/>
          </a:ln>
        </p:spPr>
      </p:pic>
      <p:sp>
        <p:nvSpPr>
          <p:cNvPr id="18446" name="Freeform 14"/>
          <p:cNvSpPr>
            <a:spLocks/>
          </p:cNvSpPr>
          <p:nvPr/>
        </p:nvSpPr>
        <p:spPr bwMode="auto">
          <a:xfrm>
            <a:off x="536575" y="4951413"/>
            <a:ext cx="2157413" cy="6397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7"/>
              <a:gd name="T73" fmla="*/ 0 h 314"/>
              <a:gd name="T74" fmla="*/ 1057 w 1057"/>
              <a:gd name="T75" fmla="*/ 314 h 3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7" h="314">
                <a:moveTo>
                  <a:pt x="0" y="314"/>
                </a:moveTo>
                <a:lnTo>
                  <a:pt x="0"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1057" y="0"/>
                </a:lnTo>
              </a:path>
            </a:pathLst>
          </a:custGeom>
          <a:noFill/>
          <a:ln w="55563">
            <a:solidFill>
              <a:schemeClr val="accent1"/>
            </a:solidFill>
            <a:prstDash val="solid"/>
            <a:round/>
            <a:headEnd/>
            <a:tailEnd/>
          </a:ln>
        </p:spPr>
        <p:txBody>
          <a:bodyPr/>
          <a:lstStyle/>
          <a:p>
            <a:endParaRPr lang="en-US"/>
          </a:p>
        </p:txBody>
      </p:sp>
      <p:sp>
        <p:nvSpPr>
          <p:cNvPr id="18447" name="Freeform 15"/>
          <p:cNvSpPr>
            <a:spLocks/>
          </p:cNvSpPr>
          <p:nvPr/>
        </p:nvSpPr>
        <p:spPr bwMode="auto">
          <a:xfrm>
            <a:off x="6953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8448" name="Freeform 16"/>
          <p:cNvSpPr>
            <a:spLocks/>
          </p:cNvSpPr>
          <p:nvPr/>
        </p:nvSpPr>
        <p:spPr bwMode="auto">
          <a:xfrm>
            <a:off x="1255713" y="5432425"/>
            <a:ext cx="319087" cy="320675"/>
          </a:xfrm>
          <a:custGeom>
            <a:avLst/>
            <a:gdLst>
              <a:gd name="T0" fmla="*/ 157 w 157"/>
              <a:gd name="T1" fmla="*/ 78 h 157"/>
              <a:gd name="T2" fmla="*/ 157 w 157"/>
              <a:gd name="T3" fmla="*/ 78 h 157"/>
              <a:gd name="T4" fmla="*/ 154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4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4"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4" y="63"/>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8449" name="Freeform 17"/>
          <p:cNvSpPr>
            <a:spLocks/>
          </p:cNvSpPr>
          <p:nvPr/>
        </p:nvSpPr>
        <p:spPr bwMode="auto">
          <a:xfrm>
            <a:off x="18938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8450" name="Freeform 18"/>
          <p:cNvSpPr>
            <a:spLocks/>
          </p:cNvSpPr>
          <p:nvPr/>
        </p:nvSpPr>
        <p:spPr bwMode="auto">
          <a:xfrm>
            <a:off x="24526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8451" name="Freeform 19"/>
          <p:cNvSpPr>
            <a:spLocks/>
          </p:cNvSpPr>
          <p:nvPr/>
        </p:nvSpPr>
        <p:spPr bwMode="auto">
          <a:xfrm>
            <a:off x="21336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7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7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63" y="155"/>
                </a:lnTo>
                <a:lnTo>
                  <a:pt x="47" y="150"/>
                </a:lnTo>
                <a:lnTo>
                  <a:pt x="34" y="144"/>
                </a:lnTo>
                <a:lnTo>
                  <a:pt x="24" y="133"/>
                </a:lnTo>
                <a:lnTo>
                  <a:pt x="13" y="122"/>
                </a:lnTo>
                <a:lnTo>
                  <a:pt x="6" y="109"/>
                </a:lnTo>
                <a:lnTo>
                  <a:pt x="2" y="93"/>
                </a:lnTo>
                <a:lnTo>
                  <a:pt x="0" y="78"/>
                </a:lnTo>
                <a:lnTo>
                  <a:pt x="2" y="63"/>
                </a:lnTo>
                <a:lnTo>
                  <a:pt x="6" y="48"/>
                </a:lnTo>
                <a:lnTo>
                  <a:pt x="13" y="35"/>
                </a:lnTo>
                <a:lnTo>
                  <a:pt x="24" y="24"/>
                </a:lnTo>
                <a:lnTo>
                  <a:pt x="34" y="13"/>
                </a:lnTo>
                <a:lnTo>
                  <a:pt x="47"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8452" name="Freeform 20"/>
          <p:cNvSpPr>
            <a:spLocks/>
          </p:cNvSpPr>
          <p:nvPr/>
        </p:nvSpPr>
        <p:spPr bwMode="auto">
          <a:xfrm>
            <a:off x="10160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63" y="155"/>
                </a:lnTo>
                <a:lnTo>
                  <a:pt x="48" y="150"/>
                </a:lnTo>
                <a:lnTo>
                  <a:pt x="34" y="144"/>
                </a:lnTo>
                <a:lnTo>
                  <a:pt x="24" y="133"/>
                </a:lnTo>
                <a:lnTo>
                  <a:pt x="13" y="122"/>
                </a:lnTo>
                <a:lnTo>
                  <a:pt x="6" y="109"/>
                </a:lnTo>
                <a:lnTo>
                  <a:pt x="2" y="93"/>
                </a:lnTo>
                <a:lnTo>
                  <a:pt x="0" y="78"/>
                </a:lnTo>
                <a:lnTo>
                  <a:pt x="2" y="63"/>
                </a:lnTo>
                <a:lnTo>
                  <a:pt x="6" y="48"/>
                </a:lnTo>
                <a:lnTo>
                  <a:pt x="13" y="35"/>
                </a:lnTo>
                <a:lnTo>
                  <a:pt x="24" y="24"/>
                </a:lnTo>
                <a:lnTo>
                  <a:pt x="34"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8453" name="Freeform 21"/>
          <p:cNvSpPr>
            <a:spLocks/>
          </p:cNvSpPr>
          <p:nvPr/>
        </p:nvSpPr>
        <p:spPr bwMode="auto">
          <a:xfrm>
            <a:off x="1574800" y="4232275"/>
            <a:ext cx="319088"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63" y="155"/>
                </a:lnTo>
                <a:lnTo>
                  <a:pt x="48" y="150"/>
                </a:lnTo>
                <a:lnTo>
                  <a:pt x="34" y="144"/>
                </a:lnTo>
                <a:lnTo>
                  <a:pt x="24" y="133"/>
                </a:lnTo>
                <a:lnTo>
                  <a:pt x="13" y="122"/>
                </a:lnTo>
                <a:lnTo>
                  <a:pt x="6" y="109"/>
                </a:lnTo>
                <a:lnTo>
                  <a:pt x="2" y="94"/>
                </a:lnTo>
                <a:lnTo>
                  <a:pt x="0" y="78"/>
                </a:lnTo>
                <a:lnTo>
                  <a:pt x="2" y="63"/>
                </a:lnTo>
                <a:lnTo>
                  <a:pt x="6" y="48"/>
                </a:lnTo>
                <a:lnTo>
                  <a:pt x="13" y="35"/>
                </a:lnTo>
                <a:lnTo>
                  <a:pt x="24" y="24"/>
                </a:lnTo>
                <a:lnTo>
                  <a:pt x="34"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8454" name="Rectangle 22"/>
          <p:cNvSpPr>
            <a:spLocks noChangeArrowheads="1"/>
          </p:cNvSpPr>
          <p:nvPr/>
        </p:nvSpPr>
        <p:spPr bwMode="auto">
          <a:xfrm>
            <a:off x="801688"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1</a:t>
            </a:r>
          </a:p>
        </p:txBody>
      </p:sp>
      <p:sp>
        <p:nvSpPr>
          <p:cNvPr id="18455" name="Rectangle 23"/>
          <p:cNvSpPr>
            <a:spLocks noChangeArrowheads="1"/>
          </p:cNvSpPr>
          <p:nvPr/>
        </p:nvSpPr>
        <p:spPr bwMode="auto">
          <a:xfrm>
            <a:off x="1360488"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2</a:t>
            </a:r>
          </a:p>
        </p:txBody>
      </p:sp>
      <p:sp>
        <p:nvSpPr>
          <p:cNvPr id="18456" name="Rectangle 24"/>
          <p:cNvSpPr>
            <a:spLocks noChangeArrowheads="1"/>
          </p:cNvSpPr>
          <p:nvPr/>
        </p:nvSpPr>
        <p:spPr bwMode="auto">
          <a:xfrm>
            <a:off x="20002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3</a:t>
            </a:r>
          </a:p>
        </p:txBody>
      </p:sp>
      <p:sp>
        <p:nvSpPr>
          <p:cNvPr id="18457" name="Rectangle 25"/>
          <p:cNvSpPr>
            <a:spLocks noChangeArrowheads="1"/>
          </p:cNvSpPr>
          <p:nvPr/>
        </p:nvSpPr>
        <p:spPr bwMode="auto">
          <a:xfrm>
            <a:off x="25590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4</a:t>
            </a:r>
          </a:p>
        </p:txBody>
      </p:sp>
      <p:sp>
        <p:nvSpPr>
          <p:cNvPr id="18458" name="Rectangle 26"/>
          <p:cNvSpPr>
            <a:spLocks noChangeArrowheads="1"/>
          </p:cNvSpPr>
          <p:nvPr/>
        </p:nvSpPr>
        <p:spPr bwMode="auto">
          <a:xfrm>
            <a:off x="1122363"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1</a:t>
            </a:r>
          </a:p>
        </p:txBody>
      </p:sp>
      <p:sp>
        <p:nvSpPr>
          <p:cNvPr id="18459" name="Rectangle 27"/>
          <p:cNvSpPr>
            <a:spLocks noChangeArrowheads="1"/>
          </p:cNvSpPr>
          <p:nvPr/>
        </p:nvSpPr>
        <p:spPr bwMode="auto">
          <a:xfrm>
            <a:off x="2239963"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8460" name="Rectangle 28"/>
          <p:cNvSpPr>
            <a:spLocks noChangeArrowheads="1"/>
          </p:cNvSpPr>
          <p:nvPr/>
        </p:nvSpPr>
        <p:spPr bwMode="auto">
          <a:xfrm>
            <a:off x="1681163" y="4284663"/>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8461" name="Line 29"/>
          <p:cNvSpPr>
            <a:spLocks noChangeShapeType="1"/>
          </p:cNvSpPr>
          <p:nvPr/>
        </p:nvSpPr>
        <p:spPr bwMode="auto">
          <a:xfrm flipH="1">
            <a:off x="4049713" y="4391025"/>
            <a:ext cx="558800" cy="560388"/>
          </a:xfrm>
          <a:prstGeom prst="line">
            <a:avLst/>
          </a:prstGeom>
          <a:noFill/>
          <a:ln w="28575">
            <a:solidFill>
              <a:schemeClr val="tx1"/>
            </a:solidFill>
            <a:round/>
            <a:headEnd/>
            <a:tailEnd/>
          </a:ln>
        </p:spPr>
        <p:txBody>
          <a:bodyPr/>
          <a:lstStyle/>
          <a:p>
            <a:endParaRPr lang="en-US"/>
          </a:p>
        </p:txBody>
      </p:sp>
      <p:sp>
        <p:nvSpPr>
          <p:cNvPr id="18462" name="Line 30"/>
          <p:cNvSpPr>
            <a:spLocks noChangeShapeType="1"/>
          </p:cNvSpPr>
          <p:nvPr/>
        </p:nvSpPr>
        <p:spPr bwMode="auto">
          <a:xfrm flipH="1">
            <a:off x="3729038" y="4951413"/>
            <a:ext cx="320675" cy="639762"/>
          </a:xfrm>
          <a:prstGeom prst="line">
            <a:avLst/>
          </a:prstGeom>
          <a:noFill/>
          <a:ln w="28575">
            <a:solidFill>
              <a:schemeClr val="tx1"/>
            </a:solidFill>
            <a:round/>
            <a:headEnd/>
            <a:tailEnd/>
          </a:ln>
        </p:spPr>
        <p:txBody>
          <a:bodyPr/>
          <a:lstStyle/>
          <a:p>
            <a:endParaRPr lang="en-US"/>
          </a:p>
        </p:txBody>
      </p:sp>
      <p:sp>
        <p:nvSpPr>
          <p:cNvPr id="18463" name="Line 31"/>
          <p:cNvSpPr>
            <a:spLocks noChangeShapeType="1"/>
          </p:cNvSpPr>
          <p:nvPr/>
        </p:nvSpPr>
        <p:spPr bwMode="auto">
          <a:xfrm>
            <a:off x="4049713" y="4951413"/>
            <a:ext cx="239712" cy="639762"/>
          </a:xfrm>
          <a:prstGeom prst="line">
            <a:avLst/>
          </a:prstGeom>
          <a:noFill/>
          <a:ln w="28575">
            <a:solidFill>
              <a:schemeClr val="tx1"/>
            </a:solidFill>
            <a:round/>
            <a:headEnd/>
            <a:tailEnd/>
          </a:ln>
        </p:spPr>
        <p:txBody>
          <a:bodyPr/>
          <a:lstStyle/>
          <a:p>
            <a:endParaRPr lang="en-US"/>
          </a:p>
        </p:txBody>
      </p:sp>
      <p:sp>
        <p:nvSpPr>
          <p:cNvPr id="18464" name="Line 32"/>
          <p:cNvSpPr>
            <a:spLocks noChangeShapeType="1"/>
          </p:cNvSpPr>
          <p:nvPr/>
        </p:nvSpPr>
        <p:spPr bwMode="auto">
          <a:xfrm>
            <a:off x="4608513" y="4391025"/>
            <a:ext cx="558800" cy="560388"/>
          </a:xfrm>
          <a:prstGeom prst="line">
            <a:avLst/>
          </a:prstGeom>
          <a:noFill/>
          <a:ln w="28575">
            <a:solidFill>
              <a:schemeClr val="tx1"/>
            </a:solidFill>
            <a:round/>
            <a:headEnd/>
            <a:tailEnd/>
          </a:ln>
        </p:spPr>
        <p:txBody>
          <a:bodyPr/>
          <a:lstStyle/>
          <a:p>
            <a:endParaRPr lang="en-US"/>
          </a:p>
        </p:txBody>
      </p:sp>
      <p:sp>
        <p:nvSpPr>
          <p:cNvPr id="18465" name="Line 33"/>
          <p:cNvSpPr>
            <a:spLocks noChangeShapeType="1"/>
          </p:cNvSpPr>
          <p:nvPr/>
        </p:nvSpPr>
        <p:spPr bwMode="auto">
          <a:xfrm flipH="1">
            <a:off x="4929188" y="4951413"/>
            <a:ext cx="238125" cy="639762"/>
          </a:xfrm>
          <a:prstGeom prst="line">
            <a:avLst/>
          </a:prstGeom>
          <a:noFill/>
          <a:ln w="28575">
            <a:solidFill>
              <a:schemeClr val="tx1"/>
            </a:solidFill>
            <a:round/>
            <a:headEnd/>
            <a:tailEnd/>
          </a:ln>
        </p:spPr>
        <p:txBody>
          <a:bodyPr/>
          <a:lstStyle/>
          <a:p>
            <a:endParaRPr lang="en-US"/>
          </a:p>
        </p:txBody>
      </p:sp>
      <p:sp>
        <p:nvSpPr>
          <p:cNvPr id="18466" name="Line 34"/>
          <p:cNvSpPr>
            <a:spLocks noChangeShapeType="1"/>
          </p:cNvSpPr>
          <p:nvPr/>
        </p:nvSpPr>
        <p:spPr bwMode="auto">
          <a:xfrm>
            <a:off x="5167313" y="4951413"/>
            <a:ext cx="320675" cy="639762"/>
          </a:xfrm>
          <a:prstGeom prst="line">
            <a:avLst/>
          </a:prstGeom>
          <a:noFill/>
          <a:ln w="28575">
            <a:solidFill>
              <a:schemeClr val="tx1"/>
            </a:solidFill>
            <a:round/>
            <a:headEnd/>
            <a:tailEnd/>
          </a:ln>
        </p:spPr>
        <p:txBody>
          <a:bodyPr/>
          <a:lstStyle/>
          <a:p>
            <a:endParaRPr lang="en-US"/>
          </a:p>
        </p:txBody>
      </p:sp>
      <p:sp>
        <p:nvSpPr>
          <p:cNvPr id="18467" name="Freeform 35"/>
          <p:cNvSpPr>
            <a:spLocks/>
          </p:cNvSpPr>
          <p:nvPr/>
        </p:nvSpPr>
        <p:spPr bwMode="auto">
          <a:xfrm>
            <a:off x="35702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8468" name="Freeform 36"/>
          <p:cNvSpPr>
            <a:spLocks/>
          </p:cNvSpPr>
          <p:nvPr/>
        </p:nvSpPr>
        <p:spPr bwMode="auto">
          <a:xfrm>
            <a:off x="41290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8469" name="Freeform 37"/>
          <p:cNvSpPr>
            <a:spLocks/>
          </p:cNvSpPr>
          <p:nvPr/>
        </p:nvSpPr>
        <p:spPr bwMode="auto">
          <a:xfrm>
            <a:off x="4768850" y="5432425"/>
            <a:ext cx="319088"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8470" name="Freeform 38"/>
          <p:cNvSpPr>
            <a:spLocks/>
          </p:cNvSpPr>
          <p:nvPr/>
        </p:nvSpPr>
        <p:spPr bwMode="auto">
          <a:xfrm>
            <a:off x="53276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8471" name="Freeform 39"/>
          <p:cNvSpPr>
            <a:spLocks/>
          </p:cNvSpPr>
          <p:nvPr/>
        </p:nvSpPr>
        <p:spPr bwMode="auto">
          <a:xfrm>
            <a:off x="5008563" y="4792663"/>
            <a:ext cx="319087"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63" y="155"/>
                </a:lnTo>
                <a:lnTo>
                  <a:pt x="48" y="150"/>
                </a:lnTo>
                <a:lnTo>
                  <a:pt x="34" y="144"/>
                </a:lnTo>
                <a:lnTo>
                  <a:pt x="24" y="133"/>
                </a:lnTo>
                <a:lnTo>
                  <a:pt x="13" y="122"/>
                </a:lnTo>
                <a:lnTo>
                  <a:pt x="6" y="109"/>
                </a:lnTo>
                <a:lnTo>
                  <a:pt x="2" y="93"/>
                </a:lnTo>
                <a:lnTo>
                  <a:pt x="0" y="78"/>
                </a:lnTo>
                <a:lnTo>
                  <a:pt x="2" y="63"/>
                </a:lnTo>
                <a:lnTo>
                  <a:pt x="6" y="48"/>
                </a:lnTo>
                <a:lnTo>
                  <a:pt x="13" y="35"/>
                </a:lnTo>
                <a:lnTo>
                  <a:pt x="24" y="24"/>
                </a:lnTo>
                <a:lnTo>
                  <a:pt x="34"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8472" name="Freeform 40"/>
          <p:cNvSpPr>
            <a:spLocks/>
          </p:cNvSpPr>
          <p:nvPr/>
        </p:nvSpPr>
        <p:spPr bwMode="auto">
          <a:xfrm>
            <a:off x="3890963"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63" y="155"/>
                </a:lnTo>
                <a:lnTo>
                  <a:pt x="48" y="150"/>
                </a:lnTo>
                <a:lnTo>
                  <a:pt x="35" y="144"/>
                </a:lnTo>
                <a:lnTo>
                  <a:pt x="24" y="133"/>
                </a:lnTo>
                <a:lnTo>
                  <a:pt x="13" y="122"/>
                </a:lnTo>
                <a:lnTo>
                  <a:pt x="6" y="109"/>
                </a:lnTo>
                <a:lnTo>
                  <a:pt x="2" y="93"/>
                </a:lnTo>
                <a:lnTo>
                  <a:pt x="0" y="78"/>
                </a:lnTo>
                <a:lnTo>
                  <a:pt x="2" y="63"/>
                </a:lnTo>
                <a:lnTo>
                  <a:pt x="6" y="48"/>
                </a:lnTo>
                <a:lnTo>
                  <a:pt x="13" y="35"/>
                </a:lnTo>
                <a:lnTo>
                  <a:pt x="24" y="24"/>
                </a:lnTo>
                <a:lnTo>
                  <a:pt x="35" y="13"/>
                </a:lnTo>
                <a:lnTo>
                  <a:pt x="48" y="6"/>
                </a:lnTo>
                <a:lnTo>
                  <a:pt x="63" y="2"/>
                </a:lnTo>
                <a:lnTo>
                  <a:pt x="78" y="0"/>
                </a:lnTo>
                <a:lnTo>
                  <a:pt x="93" y="2"/>
                </a:lnTo>
                <a:lnTo>
                  <a:pt x="108" y="6"/>
                </a:lnTo>
                <a:lnTo>
                  <a:pt x="122" y="13"/>
                </a:lnTo>
                <a:lnTo>
                  <a:pt x="132" y="24"/>
                </a:lnTo>
                <a:lnTo>
                  <a:pt x="143" y="35"/>
                </a:lnTo>
                <a:lnTo>
                  <a:pt x="150" y="48"/>
                </a:lnTo>
                <a:lnTo>
                  <a:pt x="154" y="63"/>
                </a:lnTo>
                <a:lnTo>
                  <a:pt x="156"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8473" name="Freeform 41"/>
          <p:cNvSpPr>
            <a:spLocks/>
          </p:cNvSpPr>
          <p:nvPr/>
        </p:nvSpPr>
        <p:spPr bwMode="auto">
          <a:xfrm>
            <a:off x="4449763" y="4232275"/>
            <a:ext cx="319087"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63" y="155"/>
                </a:lnTo>
                <a:lnTo>
                  <a:pt x="48" y="150"/>
                </a:lnTo>
                <a:lnTo>
                  <a:pt x="35" y="144"/>
                </a:lnTo>
                <a:lnTo>
                  <a:pt x="24" y="133"/>
                </a:lnTo>
                <a:lnTo>
                  <a:pt x="13" y="122"/>
                </a:lnTo>
                <a:lnTo>
                  <a:pt x="6" y="109"/>
                </a:lnTo>
                <a:lnTo>
                  <a:pt x="2" y="94"/>
                </a:lnTo>
                <a:lnTo>
                  <a:pt x="0" y="78"/>
                </a:lnTo>
                <a:lnTo>
                  <a:pt x="2" y="63"/>
                </a:lnTo>
                <a:lnTo>
                  <a:pt x="6" y="48"/>
                </a:lnTo>
                <a:lnTo>
                  <a:pt x="13" y="35"/>
                </a:lnTo>
                <a:lnTo>
                  <a:pt x="24" y="24"/>
                </a:lnTo>
                <a:lnTo>
                  <a:pt x="35"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8474" name="Rectangle 42"/>
          <p:cNvSpPr>
            <a:spLocks noChangeArrowheads="1"/>
          </p:cNvSpPr>
          <p:nvPr/>
        </p:nvSpPr>
        <p:spPr bwMode="auto">
          <a:xfrm>
            <a:off x="36766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1</a:t>
            </a:r>
          </a:p>
        </p:txBody>
      </p:sp>
      <p:sp>
        <p:nvSpPr>
          <p:cNvPr id="18475" name="Rectangle 43"/>
          <p:cNvSpPr>
            <a:spLocks noChangeArrowheads="1"/>
          </p:cNvSpPr>
          <p:nvPr/>
        </p:nvSpPr>
        <p:spPr bwMode="auto">
          <a:xfrm>
            <a:off x="42354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2</a:t>
            </a:r>
          </a:p>
        </p:txBody>
      </p:sp>
      <p:sp>
        <p:nvSpPr>
          <p:cNvPr id="18476" name="Rectangle 44"/>
          <p:cNvSpPr>
            <a:spLocks noChangeArrowheads="1"/>
          </p:cNvSpPr>
          <p:nvPr/>
        </p:nvSpPr>
        <p:spPr bwMode="auto">
          <a:xfrm>
            <a:off x="4873625"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3</a:t>
            </a:r>
          </a:p>
        </p:txBody>
      </p:sp>
      <p:sp>
        <p:nvSpPr>
          <p:cNvPr id="18477" name="Rectangle 45"/>
          <p:cNvSpPr>
            <a:spLocks noChangeArrowheads="1"/>
          </p:cNvSpPr>
          <p:nvPr/>
        </p:nvSpPr>
        <p:spPr bwMode="auto">
          <a:xfrm>
            <a:off x="543401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4</a:t>
            </a:r>
          </a:p>
        </p:txBody>
      </p:sp>
      <p:sp>
        <p:nvSpPr>
          <p:cNvPr id="18478" name="Rectangle 46"/>
          <p:cNvSpPr>
            <a:spLocks noChangeArrowheads="1"/>
          </p:cNvSpPr>
          <p:nvPr/>
        </p:nvSpPr>
        <p:spPr bwMode="auto">
          <a:xfrm>
            <a:off x="3997325"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1</a:t>
            </a:r>
          </a:p>
        </p:txBody>
      </p:sp>
      <p:sp>
        <p:nvSpPr>
          <p:cNvPr id="18479" name="Rectangle 47"/>
          <p:cNvSpPr>
            <a:spLocks noChangeArrowheads="1"/>
          </p:cNvSpPr>
          <p:nvPr/>
        </p:nvSpPr>
        <p:spPr bwMode="auto">
          <a:xfrm>
            <a:off x="5114925"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8480" name="Rectangle 48"/>
          <p:cNvSpPr>
            <a:spLocks noChangeArrowheads="1"/>
          </p:cNvSpPr>
          <p:nvPr/>
        </p:nvSpPr>
        <p:spPr bwMode="auto">
          <a:xfrm>
            <a:off x="4556125" y="4284663"/>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8481" name="Line 49"/>
          <p:cNvSpPr>
            <a:spLocks noChangeShapeType="1"/>
          </p:cNvSpPr>
          <p:nvPr/>
        </p:nvSpPr>
        <p:spPr bwMode="auto">
          <a:xfrm flipH="1">
            <a:off x="6924675" y="4391025"/>
            <a:ext cx="558800" cy="560388"/>
          </a:xfrm>
          <a:prstGeom prst="line">
            <a:avLst/>
          </a:prstGeom>
          <a:noFill/>
          <a:ln w="28575">
            <a:solidFill>
              <a:schemeClr val="tx1"/>
            </a:solidFill>
            <a:round/>
            <a:headEnd/>
            <a:tailEnd/>
          </a:ln>
        </p:spPr>
        <p:txBody>
          <a:bodyPr/>
          <a:lstStyle/>
          <a:p>
            <a:endParaRPr lang="en-US"/>
          </a:p>
        </p:txBody>
      </p:sp>
      <p:sp>
        <p:nvSpPr>
          <p:cNvPr id="18482" name="Line 50"/>
          <p:cNvSpPr>
            <a:spLocks noChangeShapeType="1"/>
          </p:cNvSpPr>
          <p:nvPr/>
        </p:nvSpPr>
        <p:spPr bwMode="auto">
          <a:xfrm flipH="1">
            <a:off x="6607175" y="4951413"/>
            <a:ext cx="317500" cy="639762"/>
          </a:xfrm>
          <a:prstGeom prst="line">
            <a:avLst/>
          </a:prstGeom>
          <a:noFill/>
          <a:ln w="28575">
            <a:solidFill>
              <a:schemeClr val="tx1"/>
            </a:solidFill>
            <a:round/>
            <a:headEnd/>
            <a:tailEnd/>
          </a:ln>
        </p:spPr>
        <p:txBody>
          <a:bodyPr/>
          <a:lstStyle/>
          <a:p>
            <a:endParaRPr lang="en-US"/>
          </a:p>
        </p:txBody>
      </p:sp>
      <p:sp>
        <p:nvSpPr>
          <p:cNvPr id="18483" name="Line 51"/>
          <p:cNvSpPr>
            <a:spLocks noChangeShapeType="1"/>
          </p:cNvSpPr>
          <p:nvPr/>
        </p:nvSpPr>
        <p:spPr bwMode="auto">
          <a:xfrm>
            <a:off x="6924675" y="4951413"/>
            <a:ext cx="238125" cy="639762"/>
          </a:xfrm>
          <a:prstGeom prst="line">
            <a:avLst/>
          </a:prstGeom>
          <a:noFill/>
          <a:ln w="28575">
            <a:solidFill>
              <a:schemeClr val="tx1"/>
            </a:solidFill>
            <a:round/>
            <a:headEnd/>
            <a:tailEnd/>
          </a:ln>
        </p:spPr>
        <p:txBody>
          <a:bodyPr/>
          <a:lstStyle/>
          <a:p>
            <a:endParaRPr lang="en-US"/>
          </a:p>
        </p:txBody>
      </p:sp>
      <p:sp>
        <p:nvSpPr>
          <p:cNvPr id="18484" name="Line 52"/>
          <p:cNvSpPr>
            <a:spLocks noChangeShapeType="1"/>
          </p:cNvSpPr>
          <p:nvPr/>
        </p:nvSpPr>
        <p:spPr bwMode="auto">
          <a:xfrm>
            <a:off x="7483475" y="4391025"/>
            <a:ext cx="558800" cy="560388"/>
          </a:xfrm>
          <a:prstGeom prst="line">
            <a:avLst/>
          </a:prstGeom>
          <a:noFill/>
          <a:ln w="28575">
            <a:solidFill>
              <a:schemeClr val="tx1"/>
            </a:solidFill>
            <a:round/>
            <a:headEnd/>
            <a:tailEnd/>
          </a:ln>
        </p:spPr>
        <p:txBody>
          <a:bodyPr/>
          <a:lstStyle/>
          <a:p>
            <a:endParaRPr lang="en-US"/>
          </a:p>
        </p:txBody>
      </p:sp>
      <p:sp>
        <p:nvSpPr>
          <p:cNvPr id="18485" name="Line 53"/>
          <p:cNvSpPr>
            <a:spLocks noChangeShapeType="1"/>
          </p:cNvSpPr>
          <p:nvPr/>
        </p:nvSpPr>
        <p:spPr bwMode="auto">
          <a:xfrm flipH="1">
            <a:off x="7804150" y="4951413"/>
            <a:ext cx="238125" cy="639762"/>
          </a:xfrm>
          <a:prstGeom prst="line">
            <a:avLst/>
          </a:prstGeom>
          <a:noFill/>
          <a:ln w="28575">
            <a:solidFill>
              <a:schemeClr val="tx1"/>
            </a:solidFill>
            <a:round/>
            <a:headEnd/>
            <a:tailEnd/>
          </a:ln>
        </p:spPr>
        <p:txBody>
          <a:bodyPr/>
          <a:lstStyle/>
          <a:p>
            <a:endParaRPr lang="en-US"/>
          </a:p>
        </p:txBody>
      </p:sp>
      <p:sp>
        <p:nvSpPr>
          <p:cNvPr id="18486" name="Line 54"/>
          <p:cNvSpPr>
            <a:spLocks noChangeShapeType="1"/>
          </p:cNvSpPr>
          <p:nvPr/>
        </p:nvSpPr>
        <p:spPr bwMode="auto">
          <a:xfrm>
            <a:off x="8042275" y="4951413"/>
            <a:ext cx="320675" cy="639762"/>
          </a:xfrm>
          <a:prstGeom prst="line">
            <a:avLst/>
          </a:prstGeom>
          <a:noFill/>
          <a:ln w="28575">
            <a:solidFill>
              <a:schemeClr val="tx1"/>
            </a:solidFill>
            <a:round/>
            <a:headEnd/>
            <a:tailEnd/>
          </a:ln>
        </p:spPr>
        <p:txBody>
          <a:bodyPr/>
          <a:lstStyle/>
          <a:p>
            <a:endParaRPr lang="en-US"/>
          </a:p>
        </p:txBody>
      </p:sp>
      <p:sp>
        <p:nvSpPr>
          <p:cNvPr id="18487" name="Freeform 55"/>
          <p:cNvSpPr>
            <a:spLocks/>
          </p:cNvSpPr>
          <p:nvPr/>
        </p:nvSpPr>
        <p:spPr bwMode="auto">
          <a:xfrm>
            <a:off x="64452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8488" name="Freeform 56"/>
          <p:cNvSpPr>
            <a:spLocks/>
          </p:cNvSpPr>
          <p:nvPr/>
        </p:nvSpPr>
        <p:spPr bwMode="auto">
          <a:xfrm>
            <a:off x="70040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8489" name="Freeform 57"/>
          <p:cNvSpPr>
            <a:spLocks/>
          </p:cNvSpPr>
          <p:nvPr/>
        </p:nvSpPr>
        <p:spPr bwMode="auto">
          <a:xfrm>
            <a:off x="76422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3 w 157"/>
              <a:gd name="T35" fmla="*/ 94 h 157"/>
              <a:gd name="T36" fmla="*/ 0 w 157"/>
              <a:gd name="T37" fmla="*/ 78 h 157"/>
              <a:gd name="T38" fmla="*/ 0 w 157"/>
              <a:gd name="T39" fmla="*/ 78 h 157"/>
              <a:gd name="T40" fmla="*/ 3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3" y="94"/>
                </a:lnTo>
                <a:lnTo>
                  <a:pt x="0" y="78"/>
                </a:lnTo>
                <a:lnTo>
                  <a:pt x="3"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8490" name="Freeform 58"/>
          <p:cNvSpPr>
            <a:spLocks/>
          </p:cNvSpPr>
          <p:nvPr/>
        </p:nvSpPr>
        <p:spPr bwMode="auto">
          <a:xfrm>
            <a:off x="8202613" y="5432425"/>
            <a:ext cx="319087"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8491" name="Freeform 59"/>
          <p:cNvSpPr>
            <a:spLocks/>
          </p:cNvSpPr>
          <p:nvPr/>
        </p:nvSpPr>
        <p:spPr bwMode="auto">
          <a:xfrm>
            <a:off x="7883525"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63" y="155"/>
                </a:lnTo>
                <a:lnTo>
                  <a:pt x="48" y="150"/>
                </a:lnTo>
                <a:lnTo>
                  <a:pt x="35" y="144"/>
                </a:lnTo>
                <a:lnTo>
                  <a:pt x="24" y="133"/>
                </a:lnTo>
                <a:lnTo>
                  <a:pt x="13" y="122"/>
                </a:lnTo>
                <a:lnTo>
                  <a:pt x="6" y="109"/>
                </a:lnTo>
                <a:lnTo>
                  <a:pt x="2" y="93"/>
                </a:lnTo>
                <a:lnTo>
                  <a:pt x="0" y="78"/>
                </a:lnTo>
                <a:lnTo>
                  <a:pt x="2" y="63"/>
                </a:lnTo>
                <a:lnTo>
                  <a:pt x="6" y="48"/>
                </a:lnTo>
                <a:lnTo>
                  <a:pt x="13" y="35"/>
                </a:lnTo>
                <a:lnTo>
                  <a:pt x="24" y="24"/>
                </a:lnTo>
                <a:lnTo>
                  <a:pt x="35" y="13"/>
                </a:lnTo>
                <a:lnTo>
                  <a:pt x="48" y="6"/>
                </a:lnTo>
                <a:lnTo>
                  <a:pt x="63" y="2"/>
                </a:lnTo>
                <a:lnTo>
                  <a:pt x="78" y="0"/>
                </a:lnTo>
                <a:lnTo>
                  <a:pt x="93" y="2"/>
                </a:lnTo>
                <a:lnTo>
                  <a:pt x="108" y="6"/>
                </a:lnTo>
                <a:lnTo>
                  <a:pt x="122" y="13"/>
                </a:lnTo>
                <a:lnTo>
                  <a:pt x="132" y="24"/>
                </a:lnTo>
                <a:lnTo>
                  <a:pt x="143" y="35"/>
                </a:lnTo>
                <a:lnTo>
                  <a:pt x="150" y="48"/>
                </a:lnTo>
                <a:lnTo>
                  <a:pt x="154" y="63"/>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8492" name="Freeform 60"/>
          <p:cNvSpPr>
            <a:spLocks/>
          </p:cNvSpPr>
          <p:nvPr/>
        </p:nvSpPr>
        <p:spPr bwMode="auto">
          <a:xfrm>
            <a:off x="6765925"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9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9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2" y="144"/>
                </a:lnTo>
                <a:lnTo>
                  <a:pt x="109" y="150"/>
                </a:lnTo>
                <a:lnTo>
                  <a:pt x="93" y="155"/>
                </a:lnTo>
                <a:lnTo>
                  <a:pt x="78" y="157"/>
                </a:lnTo>
                <a:lnTo>
                  <a:pt x="63" y="155"/>
                </a:lnTo>
                <a:lnTo>
                  <a:pt x="48" y="150"/>
                </a:lnTo>
                <a:lnTo>
                  <a:pt x="35" y="144"/>
                </a:lnTo>
                <a:lnTo>
                  <a:pt x="24" y="133"/>
                </a:lnTo>
                <a:lnTo>
                  <a:pt x="13" y="122"/>
                </a:lnTo>
                <a:lnTo>
                  <a:pt x="6" y="109"/>
                </a:lnTo>
                <a:lnTo>
                  <a:pt x="2" y="93"/>
                </a:lnTo>
                <a:lnTo>
                  <a:pt x="0" y="78"/>
                </a:lnTo>
                <a:lnTo>
                  <a:pt x="2" y="63"/>
                </a:lnTo>
                <a:lnTo>
                  <a:pt x="6" y="48"/>
                </a:lnTo>
                <a:lnTo>
                  <a:pt x="13" y="35"/>
                </a:lnTo>
                <a:lnTo>
                  <a:pt x="24" y="24"/>
                </a:lnTo>
                <a:lnTo>
                  <a:pt x="35" y="13"/>
                </a:lnTo>
                <a:lnTo>
                  <a:pt x="48" y="6"/>
                </a:lnTo>
                <a:lnTo>
                  <a:pt x="63" y="2"/>
                </a:lnTo>
                <a:lnTo>
                  <a:pt x="78" y="0"/>
                </a:lnTo>
                <a:lnTo>
                  <a:pt x="93" y="2"/>
                </a:lnTo>
                <a:lnTo>
                  <a:pt x="109" y="6"/>
                </a:lnTo>
                <a:lnTo>
                  <a:pt x="122" y="13"/>
                </a:lnTo>
                <a:lnTo>
                  <a:pt x="132" y="24"/>
                </a:lnTo>
                <a:lnTo>
                  <a:pt x="143" y="35"/>
                </a:lnTo>
                <a:lnTo>
                  <a:pt x="150" y="48"/>
                </a:lnTo>
                <a:lnTo>
                  <a:pt x="154" y="63"/>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8493" name="Freeform 61"/>
          <p:cNvSpPr>
            <a:spLocks/>
          </p:cNvSpPr>
          <p:nvPr/>
        </p:nvSpPr>
        <p:spPr bwMode="auto">
          <a:xfrm>
            <a:off x="7324725" y="4232275"/>
            <a:ext cx="317500"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4"/>
                </a:lnTo>
                <a:lnTo>
                  <a:pt x="150" y="109"/>
                </a:lnTo>
                <a:lnTo>
                  <a:pt x="143" y="122"/>
                </a:lnTo>
                <a:lnTo>
                  <a:pt x="132" y="133"/>
                </a:lnTo>
                <a:lnTo>
                  <a:pt x="122" y="144"/>
                </a:lnTo>
                <a:lnTo>
                  <a:pt x="108" y="150"/>
                </a:lnTo>
                <a:lnTo>
                  <a:pt x="93" y="155"/>
                </a:lnTo>
                <a:lnTo>
                  <a:pt x="78" y="157"/>
                </a:lnTo>
                <a:lnTo>
                  <a:pt x="63" y="155"/>
                </a:lnTo>
                <a:lnTo>
                  <a:pt x="48" y="150"/>
                </a:lnTo>
                <a:lnTo>
                  <a:pt x="35" y="144"/>
                </a:lnTo>
                <a:lnTo>
                  <a:pt x="24" y="133"/>
                </a:lnTo>
                <a:lnTo>
                  <a:pt x="13" y="122"/>
                </a:lnTo>
                <a:lnTo>
                  <a:pt x="6" y="109"/>
                </a:lnTo>
                <a:lnTo>
                  <a:pt x="2" y="94"/>
                </a:lnTo>
                <a:lnTo>
                  <a:pt x="0" y="78"/>
                </a:lnTo>
                <a:lnTo>
                  <a:pt x="2" y="63"/>
                </a:lnTo>
                <a:lnTo>
                  <a:pt x="6" y="48"/>
                </a:lnTo>
                <a:lnTo>
                  <a:pt x="13" y="35"/>
                </a:lnTo>
                <a:lnTo>
                  <a:pt x="24" y="24"/>
                </a:lnTo>
                <a:lnTo>
                  <a:pt x="35" y="13"/>
                </a:lnTo>
                <a:lnTo>
                  <a:pt x="48" y="6"/>
                </a:lnTo>
                <a:lnTo>
                  <a:pt x="63" y="2"/>
                </a:lnTo>
                <a:lnTo>
                  <a:pt x="78" y="0"/>
                </a:lnTo>
                <a:lnTo>
                  <a:pt x="93" y="2"/>
                </a:lnTo>
                <a:lnTo>
                  <a:pt x="108" y="6"/>
                </a:lnTo>
                <a:lnTo>
                  <a:pt x="122"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8494" name="Rectangle 62"/>
          <p:cNvSpPr>
            <a:spLocks noChangeArrowheads="1"/>
          </p:cNvSpPr>
          <p:nvPr/>
        </p:nvSpPr>
        <p:spPr bwMode="auto">
          <a:xfrm>
            <a:off x="655161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1</a:t>
            </a:r>
          </a:p>
        </p:txBody>
      </p:sp>
      <p:sp>
        <p:nvSpPr>
          <p:cNvPr id="18495" name="Rectangle 63"/>
          <p:cNvSpPr>
            <a:spLocks noChangeArrowheads="1"/>
          </p:cNvSpPr>
          <p:nvPr/>
        </p:nvSpPr>
        <p:spPr bwMode="auto">
          <a:xfrm>
            <a:off x="711041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2</a:t>
            </a:r>
          </a:p>
        </p:txBody>
      </p:sp>
      <p:sp>
        <p:nvSpPr>
          <p:cNvPr id="18496" name="Rectangle 64"/>
          <p:cNvSpPr>
            <a:spLocks noChangeArrowheads="1"/>
          </p:cNvSpPr>
          <p:nvPr/>
        </p:nvSpPr>
        <p:spPr bwMode="auto">
          <a:xfrm>
            <a:off x="775176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3</a:t>
            </a:r>
          </a:p>
        </p:txBody>
      </p:sp>
      <p:sp>
        <p:nvSpPr>
          <p:cNvPr id="18497" name="Rectangle 65"/>
          <p:cNvSpPr>
            <a:spLocks noChangeArrowheads="1"/>
          </p:cNvSpPr>
          <p:nvPr/>
        </p:nvSpPr>
        <p:spPr bwMode="auto">
          <a:xfrm>
            <a:off x="831056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4</a:t>
            </a:r>
          </a:p>
        </p:txBody>
      </p:sp>
      <p:sp>
        <p:nvSpPr>
          <p:cNvPr id="18498" name="Rectangle 66"/>
          <p:cNvSpPr>
            <a:spLocks noChangeArrowheads="1"/>
          </p:cNvSpPr>
          <p:nvPr/>
        </p:nvSpPr>
        <p:spPr bwMode="auto">
          <a:xfrm>
            <a:off x="6872288"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1</a:t>
            </a:r>
          </a:p>
        </p:txBody>
      </p:sp>
      <p:sp>
        <p:nvSpPr>
          <p:cNvPr id="18499" name="Rectangle 67"/>
          <p:cNvSpPr>
            <a:spLocks noChangeArrowheads="1"/>
          </p:cNvSpPr>
          <p:nvPr/>
        </p:nvSpPr>
        <p:spPr bwMode="auto">
          <a:xfrm>
            <a:off x="7989888"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8500" name="Rectangle 68"/>
          <p:cNvSpPr>
            <a:spLocks noChangeArrowheads="1"/>
          </p:cNvSpPr>
          <p:nvPr/>
        </p:nvSpPr>
        <p:spPr bwMode="auto">
          <a:xfrm>
            <a:off x="7431088" y="4284663"/>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8501" name="Line 69"/>
          <p:cNvSpPr>
            <a:spLocks noChangeShapeType="1"/>
          </p:cNvSpPr>
          <p:nvPr/>
        </p:nvSpPr>
        <p:spPr bwMode="auto">
          <a:xfrm>
            <a:off x="457200" y="1987550"/>
            <a:ext cx="8304213" cy="3175"/>
          </a:xfrm>
          <a:prstGeom prst="line">
            <a:avLst/>
          </a:prstGeom>
          <a:noFill/>
          <a:ln w="14288">
            <a:solidFill>
              <a:schemeClr val="tx1"/>
            </a:solidFill>
            <a:round/>
            <a:headEnd/>
            <a:tailEnd/>
          </a:ln>
        </p:spPr>
        <p:txBody>
          <a:bodyPr/>
          <a:lstStyle/>
          <a:p>
            <a:endParaRPr lang="en-US"/>
          </a:p>
        </p:txBody>
      </p:sp>
      <p:sp>
        <p:nvSpPr>
          <p:cNvPr id="18502" name="Rectangle 71"/>
          <p:cNvSpPr>
            <a:spLocks noChangeArrowheads="1"/>
          </p:cNvSpPr>
          <p:nvPr/>
        </p:nvSpPr>
        <p:spPr bwMode="auto">
          <a:xfrm>
            <a:off x="3911600" y="1836738"/>
            <a:ext cx="1384300" cy="274637"/>
          </a:xfrm>
          <a:prstGeom prst="rect">
            <a:avLst/>
          </a:prstGeom>
          <a:solidFill>
            <a:schemeClr val="bg1"/>
          </a:solidFill>
          <a:ln w="9525">
            <a:noFill/>
            <a:miter lim="800000"/>
            <a:headEnd/>
            <a:tailEnd/>
          </a:ln>
        </p:spPr>
        <p:txBody>
          <a:bodyPr wrap="none" lIns="0" tIns="0" rIns="0" bIns="0">
            <a:spAutoFit/>
          </a:bodyPr>
          <a:lstStyle/>
          <a:p>
            <a:pPr algn="ctr"/>
            <a:r>
              <a:rPr lang="en-US"/>
              <a:t>  Three Cuts  </a:t>
            </a:r>
          </a:p>
        </p:txBody>
      </p:sp>
      <p:sp>
        <p:nvSpPr>
          <p:cNvPr id="18503" name="Line 72"/>
          <p:cNvSpPr>
            <a:spLocks noChangeShapeType="1"/>
          </p:cNvSpPr>
          <p:nvPr/>
        </p:nvSpPr>
        <p:spPr bwMode="auto">
          <a:xfrm>
            <a:off x="457200" y="1987550"/>
            <a:ext cx="1588" cy="79375"/>
          </a:xfrm>
          <a:prstGeom prst="line">
            <a:avLst/>
          </a:prstGeom>
          <a:noFill/>
          <a:ln w="14288">
            <a:solidFill>
              <a:schemeClr val="tx1"/>
            </a:solidFill>
            <a:round/>
            <a:headEnd/>
            <a:tailEnd/>
          </a:ln>
        </p:spPr>
        <p:txBody>
          <a:bodyPr/>
          <a:lstStyle/>
          <a:p>
            <a:endParaRPr lang="en-US"/>
          </a:p>
        </p:txBody>
      </p:sp>
      <p:sp>
        <p:nvSpPr>
          <p:cNvPr id="18504" name="Line 73"/>
          <p:cNvSpPr>
            <a:spLocks noChangeShapeType="1"/>
          </p:cNvSpPr>
          <p:nvPr/>
        </p:nvSpPr>
        <p:spPr bwMode="auto">
          <a:xfrm>
            <a:off x="8761413" y="1987550"/>
            <a:ext cx="1587" cy="79375"/>
          </a:xfrm>
          <a:prstGeom prst="line">
            <a:avLst/>
          </a:prstGeom>
          <a:noFill/>
          <a:ln w="14288">
            <a:solidFill>
              <a:schemeClr val="tx1"/>
            </a:solidFill>
            <a:round/>
            <a:headEnd/>
            <a:tailEnd/>
          </a:ln>
        </p:spPr>
        <p:txBody>
          <a:bodyPr/>
          <a:lstStyle/>
          <a:p>
            <a:endParaRPr lang="en-US"/>
          </a:p>
        </p:txBody>
      </p:sp>
      <p:sp>
        <p:nvSpPr>
          <p:cNvPr id="18505" name="Rectangle 118"/>
          <p:cNvSpPr>
            <a:spLocks noChangeAspect="1" noChangeArrowheads="1"/>
          </p:cNvSpPr>
          <p:nvPr/>
        </p:nvSpPr>
        <p:spPr bwMode="auto">
          <a:xfrm>
            <a:off x="463550" y="24955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#1</a:t>
            </a:r>
          </a:p>
        </p:txBody>
      </p:sp>
      <p:sp>
        <p:nvSpPr>
          <p:cNvPr id="18506" name="Rectangle 119"/>
          <p:cNvSpPr>
            <a:spLocks noChangeAspect="1" noChangeArrowheads="1"/>
          </p:cNvSpPr>
          <p:nvPr/>
        </p:nvSpPr>
        <p:spPr bwMode="auto">
          <a:xfrm>
            <a:off x="876300" y="25241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#2</a:t>
            </a:r>
          </a:p>
        </p:txBody>
      </p:sp>
      <p:sp>
        <p:nvSpPr>
          <p:cNvPr id="18507" name="Rectangle 121"/>
          <p:cNvSpPr>
            <a:spLocks noChangeAspect="1" noChangeArrowheads="1"/>
          </p:cNvSpPr>
          <p:nvPr/>
        </p:nvSpPr>
        <p:spPr bwMode="auto">
          <a:xfrm>
            <a:off x="2682875" y="25209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#4</a:t>
            </a:r>
          </a:p>
        </p:txBody>
      </p:sp>
      <p:sp>
        <p:nvSpPr>
          <p:cNvPr id="18508" name="AutoShape 122"/>
          <p:cNvSpPr>
            <a:spLocks noChangeAspect="1" noChangeArrowheads="1"/>
          </p:cNvSpPr>
          <p:nvPr/>
        </p:nvSpPr>
        <p:spPr bwMode="auto">
          <a:xfrm>
            <a:off x="361950" y="215900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8509" name="AutoShape 123"/>
          <p:cNvSpPr>
            <a:spLocks noChangeAspect="1" noChangeArrowheads="1"/>
          </p:cNvSpPr>
          <p:nvPr/>
        </p:nvSpPr>
        <p:spPr bwMode="auto">
          <a:xfrm>
            <a:off x="752475" y="217805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8510" name="Rectangle 127"/>
          <p:cNvSpPr>
            <a:spLocks noChangeAspect="1" noChangeArrowheads="1"/>
          </p:cNvSpPr>
          <p:nvPr/>
        </p:nvSpPr>
        <p:spPr bwMode="auto">
          <a:xfrm>
            <a:off x="3330575" y="24955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#1</a:t>
            </a:r>
          </a:p>
        </p:txBody>
      </p:sp>
      <p:sp>
        <p:nvSpPr>
          <p:cNvPr id="18511" name="Rectangle 129"/>
          <p:cNvSpPr>
            <a:spLocks noChangeAspect="1" noChangeArrowheads="1"/>
          </p:cNvSpPr>
          <p:nvPr/>
        </p:nvSpPr>
        <p:spPr bwMode="auto">
          <a:xfrm>
            <a:off x="5119688" y="25241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#3</a:t>
            </a:r>
          </a:p>
        </p:txBody>
      </p:sp>
      <p:sp>
        <p:nvSpPr>
          <p:cNvPr id="18512" name="Rectangle 130"/>
          <p:cNvSpPr>
            <a:spLocks noChangeAspect="1" noChangeArrowheads="1"/>
          </p:cNvSpPr>
          <p:nvPr/>
        </p:nvSpPr>
        <p:spPr bwMode="auto">
          <a:xfrm>
            <a:off x="5549900" y="25209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#4</a:t>
            </a:r>
          </a:p>
        </p:txBody>
      </p:sp>
      <p:sp>
        <p:nvSpPr>
          <p:cNvPr id="18513" name="AutoShape 133"/>
          <p:cNvSpPr>
            <a:spLocks noChangeAspect="1" noChangeArrowheads="1"/>
          </p:cNvSpPr>
          <p:nvPr/>
        </p:nvSpPr>
        <p:spPr bwMode="auto">
          <a:xfrm>
            <a:off x="5133975" y="219710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8514" name="AutoShape 134"/>
          <p:cNvSpPr>
            <a:spLocks noChangeAspect="1" noChangeArrowheads="1"/>
          </p:cNvSpPr>
          <p:nvPr/>
        </p:nvSpPr>
        <p:spPr bwMode="auto">
          <a:xfrm>
            <a:off x="5562600" y="217805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8515" name="Rectangle 136"/>
          <p:cNvSpPr>
            <a:spLocks noChangeAspect="1" noChangeArrowheads="1"/>
          </p:cNvSpPr>
          <p:nvPr/>
        </p:nvSpPr>
        <p:spPr bwMode="auto">
          <a:xfrm>
            <a:off x="6207125" y="24987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#1</a:t>
            </a:r>
          </a:p>
        </p:txBody>
      </p:sp>
      <p:sp>
        <p:nvSpPr>
          <p:cNvPr id="18516" name="Rectangle 139"/>
          <p:cNvSpPr>
            <a:spLocks noChangeAspect="1" noChangeArrowheads="1"/>
          </p:cNvSpPr>
          <p:nvPr/>
        </p:nvSpPr>
        <p:spPr bwMode="auto">
          <a:xfrm>
            <a:off x="8426450" y="25241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#4</a:t>
            </a:r>
          </a:p>
        </p:txBody>
      </p:sp>
      <p:sp>
        <p:nvSpPr>
          <p:cNvPr id="18517" name="Oval 146"/>
          <p:cNvSpPr>
            <a:spLocks noChangeArrowheads="1"/>
          </p:cNvSpPr>
          <p:nvPr/>
        </p:nvSpPr>
        <p:spPr bwMode="auto">
          <a:xfrm>
            <a:off x="561975" y="3686175"/>
            <a:ext cx="128588" cy="109538"/>
          </a:xfrm>
          <a:prstGeom prst="ellipse">
            <a:avLst/>
          </a:prstGeom>
          <a:solidFill>
            <a:schemeClr val="hlink"/>
          </a:solidFill>
          <a:ln w="12700">
            <a:solidFill>
              <a:schemeClr val="bg1"/>
            </a:solidFill>
            <a:round/>
            <a:headEnd/>
            <a:tailEnd/>
          </a:ln>
        </p:spPr>
        <p:txBody>
          <a:bodyPr wrap="none" anchor="ctr"/>
          <a:lstStyle/>
          <a:p>
            <a:endParaRPr lang="en-US"/>
          </a:p>
        </p:txBody>
      </p:sp>
      <p:sp>
        <p:nvSpPr>
          <p:cNvPr id="18518" name="Oval 147"/>
          <p:cNvSpPr>
            <a:spLocks noChangeArrowheads="1"/>
          </p:cNvSpPr>
          <p:nvPr/>
        </p:nvSpPr>
        <p:spPr bwMode="auto">
          <a:xfrm>
            <a:off x="6305550" y="3686175"/>
            <a:ext cx="128588" cy="109538"/>
          </a:xfrm>
          <a:prstGeom prst="ellipse">
            <a:avLst/>
          </a:prstGeom>
          <a:solidFill>
            <a:schemeClr val="hlink"/>
          </a:solidFill>
          <a:ln w="12700">
            <a:solidFill>
              <a:schemeClr val="bg1"/>
            </a:solidFill>
            <a:round/>
            <a:headEnd/>
            <a:tailEnd/>
          </a:ln>
        </p:spPr>
        <p:txBody>
          <a:bodyPr wrap="none" anchor="ctr"/>
          <a:lstStyle/>
          <a:p>
            <a:endParaRPr lang="en-US"/>
          </a:p>
        </p:txBody>
      </p:sp>
      <p:sp>
        <p:nvSpPr>
          <p:cNvPr id="18519" name="Oval 148"/>
          <p:cNvSpPr>
            <a:spLocks noChangeArrowheads="1"/>
          </p:cNvSpPr>
          <p:nvPr/>
        </p:nvSpPr>
        <p:spPr bwMode="auto">
          <a:xfrm>
            <a:off x="3429000" y="3686175"/>
            <a:ext cx="128588" cy="109538"/>
          </a:xfrm>
          <a:prstGeom prst="ellipse">
            <a:avLst/>
          </a:prstGeom>
          <a:solidFill>
            <a:schemeClr val="hlink"/>
          </a:solidFill>
          <a:ln w="12700">
            <a:solidFill>
              <a:schemeClr val="bg1"/>
            </a:solidFill>
            <a:round/>
            <a:headEnd/>
            <a:tailEnd/>
          </a:ln>
        </p:spPr>
        <p:txBody>
          <a:bodyPr wrap="none" anchor="ctr"/>
          <a:lstStyle/>
          <a:p>
            <a:endParaRPr lang="en-US"/>
          </a:p>
        </p:txBody>
      </p:sp>
      <p:sp>
        <p:nvSpPr>
          <p:cNvPr id="18520" name="Text Box 149"/>
          <p:cNvSpPr txBox="1">
            <a:spLocks noChangeArrowheads="1"/>
          </p:cNvSpPr>
          <p:nvPr/>
        </p:nvSpPr>
        <p:spPr bwMode="auto">
          <a:xfrm>
            <a:off x="1074738" y="5949950"/>
            <a:ext cx="1243012" cy="579438"/>
          </a:xfrm>
          <a:prstGeom prst="rect">
            <a:avLst/>
          </a:prstGeom>
          <a:noFill/>
          <a:ln w="9525">
            <a:noFill/>
            <a:miter lim="800000"/>
            <a:headEnd/>
            <a:tailEnd/>
          </a:ln>
        </p:spPr>
        <p:txBody>
          <a:bodyPr wrap="none">
            <a:spAutoFit/>
          </a:bodyPr>
          <a:lstStyle/>
          <a:p>
            <a:pPr algn="ctr"/>
            <a:r>
              <a:rPr lang="en-US" sz="3200" b="1">
                <a:solidFill>
                  <a:schemeClr val="hlink"/>
                </a:solidFill>
              </a:rPr>
              <a:t>Good</a:t>
            </a:r>
          </a:p>
        </p:txBody>
      </p:sp>
      <p:sp>
        <p:nvSpPr>
          <p:cNvPr id="18521" name="Text Box 150"/>
          <p:cNvSpPr txBox="1">
            <a:spLocks noChangeArrowheads="1"/>
          </p:cNvSpPr>
          <p:nvPr/>
        </p:nvSpPr>
        <p:spPr bwMode="auto">
          <a:xfrm>
            <a:off x="4148138" y="5949950"/>
            <a:ext cx="950912" cy="579438"/>
          </a:xfrm>
          <a:prstGeom prst="rect">
            <a:avLst/>
          </a:prstGeom>
          <a:noFill/>
          <a:ln w="9525">
            <a:noFill/>
            <a:miter lim="800000"/>
            <a:headEnd/>
            <a:tailEnd/>
          </a:ln>
        </p:spPr>
        <p:txBody>
          <a:bodyPr wrap="none">
            <a:spAutoFit/>
          </a:bodyPr>
          <a:lstStyle/>
          <a:p>
            <a:pPr algn="ctr"/>
            <a:r>
              <a:rPr lang="en-US" sz="3200" b="1">
                <a:solidFill>
                  <a:srgbClr val="FF0000"/>
                </a:solidFill>
              </a:rPr>
              <a:t>Bad</a:t>
            </a:r>
          </a:p>
        </p:txBody>
      </p:sp>
      <p:sp>
        <p:nvSpPr>
          <p:cNvPr id="18522" name="Text Box 151"/>
          <p:cNvSpPr txBox="1">
            <a:spLocks noChangeArrowheads="1"/>
          </p:cNvSpPr>
          <p:nvPr/>
        </p:nvSpPr>
        <p:spPr bwMode="auto">
          <a:xfrm>
            <a:off x="7032625" y="5949950"/>
            <a:ext cx="950913" cy="579438"/>
          </a:xfrm>
          <a:prstGeom prst="rect">
            <a:avLst/>
          </a:prstGeom>
          <a:noFill/>
          <a:ln w="9525">
            <a:noFill/>
            <a:miter lim="800000"/>
            <a:headEnd/>
            <a:tailEnd/>
          </a:ln>
        </p:spPr>
        <p:txBody>
          <a:bodyPr wrap="none">
            <a:spAutoFit/>
          </a:bodyPr>
          <a:lstStyle/>
          <a:p>
            <a:pPr algn="ctr"/>
            <a:r>
              <a:rPr lang="en-US" sz="3200" b="1">
                <a:solidFill>
                  <a:srgbClr val="FF0000"/>
                </a:solidFill>
              </a:rPr>
              <a:t>Bad</a:t>
            </a:r>
          </a:p>
        </p:txBody>
      </p:sp>
      <p:sp>
        <p:nvSpPr>
          <p:cNvPr id="18523" name="AutoShape 152"/>
          <p:cNvSpPr>
            <a:spLocks noChangeAspect="1" noChangeArrowheads="1"/>
          </p:cNvSpPr>
          <p:nvPr/>
        </p:nvSpPr>
        <p:spPr bwMode="auto">
          <a:xfrm>
            <a:off x="2559050" y="2038350"/>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8524" name="AutoShape 153"/>
          <p:cNvSpPr>
            <a:spLocks noChangeAspect="1" noChangeArrowheads="1"/>
          </p:cNvSpPr>
          <p:nvPr/>
        </p:nvSpPr>
        <p:spPr bwMode="auto">
          <a:xfrm>
            <a:off x="3089275" y="2019300"/>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8525" name="AutoShape 154"/>
          <p:cNvSpPr>
            <a:spLocks noChangeAspect="1" noChangeArrowheads="1"/>
          </p:cNvSpPr>
          <p:nvPr/>
        </p:nvSpPr>
        <p:spPr bwMode="auto">
          <a:xfrm>
            <a:off x="5969000" y="2028825"/>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8526" name="AutoShape 155"/>
          <p:cNvSpPr>
            <a:spLocks noChangeAspect="1" noChangeArrowheads="1"/>
          </p:cNvSpPr>
          <p:nvPr/>
        </p:nvSpPr>
        <p:spPr bwMode="auto">
          <a:xfrm>
            <a:off x="8299450" y="2046288"/>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8527" name="Rectangle 156"/>
          <p:cNvSpPr>
            <a:spLocks noChangeArrowheads="1"/>
          </p:cNvSpPr>
          <p:nvPr/>
        </p:nvSpPr>
        <p:spPr bwMode="auto">
          <a:xfrm>
            <a:off x="3067050" y="2028825"/>
            <a:ext cx="190500" cy="822325"/>
          </a:xfrm>
          <a:prstGeom prst="rect">
            <a:avLst/>
          </a:prstGeom>
          <a:solidFill>
            <a:schemeClr val="bg1"/>
          </a:solidFill>
          <a:ln w="9525">
            <a:noFill/>
            <a:miter lim="800000"/>
            <a:headEnd/>
            <a:tailEnd/>
          </a:ln>
        </p:spPr>
        <p:txBody>
          <a:bodyPr wrap="none" anchor="ctr"/>
          <a:lstStyle/>
          <a:p>
            <a:endParaRPr lang="en-US"/>
          </a:p>
        </p:txBody>
      </p:sp>
      <p:sp>
        <p:nvSpPr>
          <p:cNvPr id="18528" name="Rectangle 157"/>
          <p:cNvSpPr>
            <a:spLocks noChangeArrowheads="1"/>
          </p:cNvSpPr>
          <p:nvPr/>
        </p:nvSpPr>
        <p:spPr bwMode="auto">
          <a:xfrm>
            <a:off x="5943600" y="2028825"/>
            <a:ext cx="190500" cy="742950"/>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defRPr/>
            </a:pPr>
            <a:r>
              <a:rPr lang="en-US" smtClean="0"/>
              <a:t>Three Example Cuts</a:t>
            </a:r>
          </a:p>
        </p:txBody>
      </p:sp>
      <p:sp>
        <p:nvSpPr>
          <p:cNvPr id="19459" name="Line 3"/>
          <p:cNvSpPr>
            <a:spLocks noChangeShapeType="1"/>
          </p:cNvSpPr>
          <p:nvPr/>
        </p:nvSpPr>
        <p:spPr bwMode="auto">
          <a:xfrm>
            <a:off x="6524625" y="4951413"/>
            <a:ext cx="1917700" cy="1587"/>
          </a:xfrm>
          <a:prstGeom prst="line">
            <a:avLst/>
          </a:prstGeom>
          <a:noFill/>
          <a:ln w="55563">
            <a:solidFill>
              <a:srgbClr val="CC0099"/>
            </a:solidFill>
            <a:round/>
            <a:headEnd/>
            <a:tailEnd/>
          </a:ln>
        </p:spPr>
        <p:txBody>
          <a:bodyPr/>
          <a:lstStyle/>
          <a:p>
            <a:endParaRPr lang="en-US"/>
          </a:p>
        </p:txBody>
      </p:sp>
      <p:sp>
        <p:nvSpPr>
          <p:cNvPr id="19460" name="Freeform 4"/>
          <p:cNvSpPr>
            <a:spLocks/>
          </p:cNvSpPr>
          <p:nvPr/>
        </p:nvSpPr>
        <p:spPr bwMode="auto">
          <a:xfrm>
            <a:off x="3649663" y="4951413"/>
            <a:ext cx="2157412" cy="639762"/>
          </a:xfrm>
          <a:custGeom>
            <a:avLst/>
            <a:gdLst>
              <a:gd name="T0" fmla="*/ 0 w 1057"/>
              <a:gd name="T1" fmla="*/ 0 h 314"/>
              <a:gd name="T2" fmla="*/ 0 w 1057"/>
              <a:gd name="T3" fmla="*/ 0 h 314"/>
              <a:gd name="T4" fmla="*/ 353 w 1057"/>
              <a:gd name="T5" fmla="*/ 0 h 314"/>
              <a:gd name="T6" fmla="*/ 353 w 1057"/>
              <a:gd name="T7" fmla="*/ 0 h 314"/>
              <a:gd name="T8" fmla="*/ 359 w 1057"/>
              <a:gd name="T9" fmla="*/ 0 h 314"/>
              <a:gd name="T10" fmla="*/ 366 w 1057"/>
              <a:gd name="T11" fmla="*/ 5 h 314"/>
              <a:gd name="T12" fmla="*/ 372 w 1057"/>
              <a:gd name="T13" fmla="*/ 9 h 314"/>
              <a:gd name="T14" fmla="*/ 379 w 1057"/>
              <a:gd name="T15" fmla="*/ 13 h 314"/>
              <a:gd name="T16" fmla="*/ 390 w 1057"/>
              <a:gd name="T17" fmla="*/ 29 h 314"/>
              <a:gd name="T18" fmla="*/ 398 w 1057"/>
              <a:gd name="T19" fmla="*/ 48 h 314"/>
              <a:gd name="T20" fmla="*/ 407 w 1057"/>
              <a:gd name="T21" fmla="*/ 72 h 314"/>
              <a:gd name="T22" fmla="*/ 416 w 1057"/>
              <a:gd name="T23" fmla="*/ 101 h 314"/>
              <a:gd name="T24" fmla="*/ 431 w 1057"/>
              <a:gd name="T25" fmla="*/ 157 h 314"/>
              <a:gd name="T26" fmla="*/ 446 w 1057"/>
              <a:gd name="T27" fmla="*/ 214 h 314"/>
              <a:gd name="T28" fmla="*/ 455 w 1057"/>
              <a:gd name="T29" fmla="*/ 242 h 314"/>
              <a:gd name="T30" fmla="*/ 463 w 1057"/>
              <a:gd name="T31" fmla="*/ 264 h 314"/>
              <a:gd name="T32" fmla="*/ 472 w 1057"/>
              <a:gd name="T33" fmla="*/ 286 h 314"/>
              <a:gd name="T34" fmla="*/ 483 w 1057"/>
              <a:gd name="T35" fmla="*/ 301 h 314"/>
              <a:gd name="T36" fmla="*/ 490 w 1057"/>
              <a:gd name="T37" fmla="*/ 306 h 314"/>
              <a:gd name="T38" fmla="*/ 496 w 1057"/>
              <a:gd name="T39" fmla="*/ 310 h 314"/>
              <a:gd name="T40" fmla="*/ 503 w 1057"/>
              <a:gd name="T41" fmla="*/ 314 h 314"/>
              <a:gd name="T42" fmla="*/ 509 w 1057"/>
              <a:gd name="T43" fmla="*/ 314 h 314"/>
              <a:gd name="T44" fmla="*/ 509 w 1057"/>
              <a:gd name="T45" fmla="*/ 314 h 314"/>
              <a:gd name="T46" fmla="*/ 1057 w 1057"/>
              <a:gd name="T47" fmla="*/ 314 h 3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7"/>
              <a:gd name="T73" fmla="*/ 0 h 314"/>
              <a:gd name="T74" fmla="*/ 1057 w 1057"/>
              <a:gd name="T75" fmla="*/ 314 h 3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7" h="314">
                <a:moveTo>
                  <a:pt x="0" y="0"/>
                </a:moveTo>
                <a:lnTo>
                  <a:pt x="0" y="0"/>
                </a:lnTo>
                <a:lnTo>
                  <a:pt x="353" y="0"/>
                </a:lnTo>
                <a:lnTo>
                  <a:pt x="359" y="0"/>
                </a:lnTo>
                <a:lnTo>
                  <a:pt x="366" y="5"/>
                </a:lnTo>
                <a:lnTo>
                  <a:pt x="372" y="9"/>
                </a:lnTo>
                <a:lnTo>
                  <a:pt x="379" y="13"/>
                </a:lnTo>
                <a:lnTo>
                  <a:pt x="390" y="29"/>
                </a:lnTo>
                <a:lnTo>
                  <a:pt x="398" y="48"/>
                </a:lnTo>
                <a:lnTo>
                  <a:pt x="407" y="72"/>
                </a:lnTo>
                <a:lnTo>
                  <a:pt x="416" y="101"/>
                </a:lnTo>
                <a:lnTo>
                  <a:pt x="431" y="157"/>
                </a:lnTo>
                <a:lnTo>
                  <a:pt x="446" y="214"/>
                </a:lnTo>
                <a:lnTo>
                  <a:pt x="455" y="242"/>
                </a:lnTo>
                <a:lnTo>
                  <a:pt x="463" y="264"/>
                </a:lnTo>
                <a:lnTo>
                  <a:pt x="472" y="286"/>
                </a:lnTo>
                <a:lnTo>
                  <a:pt x="483" y="301"/>
                </a:lnTo>
                <a:lnTo>
                  <a:pt x="490" y="306"/>
                </a:lnTo>
                <a:lnTo>
                  <a:pt x="496" y="310"/>
                </a:lnTo>
                <a:lnTo>
                  <a:pt x="503" y="314"/>
                </a:lnTo>
                <a:lnTo>
                  <a:pt x="509" y="314"/>
                </a:lnTo>
                <a:lnTo>
                  <a:pt x="1057" y="314"/>
                </a:lnTo>
              </a:path>
            </a:pathLst>
          </a:custGeom>
          <a:solidFill>
            <a:schemeClr val="bg1"/>
          </a:solidFill>
          <a:ln w="55563">
            <a:solidFill>
              <a:srgbClr val="57E0FB"/>
            </a:solidFill>
            <a:prstDash val="solid"/>
            <a:round/>
            <a:headEnd/>
            <a:tailEnd/>
          </a:ln>
        </p:spPr>
        <p:txBody>
          <a:bodyPr/>
          <a:lstStyle/>
          <a:p>
            <a:endParaRPr lang="en-US"/>
          </a:p>
        </p:txBody>
      </p:sp>
      <p:pic>
        <p:nvPicPr>
          <p:cNvPr id="19461" name="Picture 5"/>
          <p:cNvPicPr>
            <a:picLocks noChangeAspect="1" noChangeArrowheads="1"/>
          </p:cNvPicPr>
          <p:nvPr/>
        </p:nvPicPr>
        <p:blipFill>
          <a:blip r:embed="rId3" cstate="print"/>
          <a:srcRect/>
          <a:stretch>
            <a:fillRect/>
          </a:stretch>
        </p:blipFill>
        <p:spPr bwMode="auto">
          <a:xfrm>
            <a:off x="457200" y="2149475"/>
            <a:ext cx="2554288" cy="1920875"/>
          </a:xfrm>
          <a:prstGeom prst="rect">
            <a:avLst/>
          </a:prstGeom>
          <a:noFill/>
          <a:ln w="9525">
            <a:solidFill>
              <a:schemeClr val="tx1"/>
            </a:solidFill>
            <a:miter lim="800000"/>
            <a:headEnd/>
            <a:tailEnd/>
          </a:ln>
        </p:spPr>
      </p:pic>
      <p:sp>
        <p:nvSpPr>
          <p:cNvPr id="19462" name="Line 6"/>
          <p:cNvSpPr>
            <a:spLocks noChangeShapeType="1"/>
          </p:cNvSpPr>
          <p:nvPr/>
        </p:nvSpPr>
        <p:spPr bwMode="auto">
          <a:xfrm flipH="1">
            <a:off x="1174750" y="4391025"/>
            <a:ext cx="560388" cy="560388"/>
          </a:xfrm>
          <a:prstGeom prst="line">
            <a:avLst/>
          </a:prstGeom>
          <a:noFill/>
          <a:ln w="28575">
            <a:solidFill>
              <a:schemeClr val="tx1"/>
            </a:solidFill>
            <a:round/>
            <a:headEnd/>
            <a:tailEnd/>
          </a:ln>
        </p:spPr>
        <p:txBody>
          <a:bodyPr/>
          <a:lstStyle/>
          <a:p>
            <a:endParaRPr lang="en-US"/>
          </a:p>
        </p:txBody>
      </p:sp>
      <p:sp>
        <p:nvSpPr>
          <p:cNvPr id="19463" name="Line 7"/>
          <p:cNvSpPr>
            <a:spLocks noChangeShapeType="1"/>
          </p:cNvSpPr>
          <p:nvPr/>
        </p:nvSpPr>
        <p:spPr bwMode="auto">
          <a:xfrm flipH="1">
            <a:off x="855663" y="4951413"/>
            <a:ext cx="319087" cy="639762"/>
          </a:xfrm>
          <a:prstGeom prst="line">
            <a:avLst/>
          </a:prstGeom>
          <a:noFill/>
          <a:ln w="28575">
            <a:solidFill>
              <a:schemeClr val="tx1"/>
            </a:solidFill>
            <a:round/>
            <a:headEnd/>
            <a:tailEnd/>
          </a:ln>
        </p:spPr>
        <p:txBody>
          <a:bodyPr/>
          <a:lstStyle/>
          <a:p>
            <a:endParaRPr lang="en-US"/>
          </a:p>
        </p:txBody>
      </p:sp>
      <p:sp>
        <p:nvSpPr>
          <p:cNvPr id="19464" name="Line 8"/>
          <p:cNvSpPr>
            <a:spLocks noChangeShapeType="1"/>
          </p:cNvSpPr>
          <p:nvPr/>
        </p:nvSpPr>
        <p:spPr bwMode="auto">
          <a:xfrm>
            <a:off x="1174750" y="4951413"/>
            <a:ext cx="239713" cy="639762"/>
          </a:xfrm>
          <a:prstGeom prst="line">
            <a:avLst/>
          </a:prstGeom>
          <a:noFill/>
          <a:ln w="28575">
            <a:solidFill>
              <a:schemeClr val="tx1"/>
            </a:solidFill>
            <a:round/>
            <a:headEnd/>
            <a:tailEnd/>
          </a:ln>
        </p:spPr>
        <p:txBody>
          <a:bodyPr/>
          <a:lstStyle/>
          <a:p>
            <a:endParaRPr lang="en-US"/>
          </a:p>
        </p:txBody>
      </p:sp>
      <p:sp>
        <p:nvSpPr>
          <p:cNvPr id="19465" name="Line 9"/>
          <p:cNvSpPr>
            <a:spLocks noChangeShapeType="1"/>
          </p:cNvSpPr>
          <p:nvPr/>
        </p:nvSpPr>
        <p:spPr bwMode="auto">
          <a:xfrm>
            <a:off x="1735138" y="4391025"/>
            <a:ext cx="558800" cy="560388"/>
          </a:xfrm>
          <a:prstGeom prst="line">
            <a:avLst/>
          </a:prstGeom>
          <a:noFill/>
          <a:ln w="28575">
            <a:solidFill>
              <a:schemeClr val="tx1"/>
            </a:solidFill>
            <a:round/>
            <a:headEnd/>
            <a:tailEnd/>
          </a:ln>
        </p:spPr>
        <p:txBody>
          <a:bodyPr/>
          <a:lstStyle/>
          <a:p>
            <a:endParaRPr lang="en-US"/>
          </a:p>
        </p:txBody>
      </p:sp>
      <p:sp>
        <p:nvSpPr>
          <p:cNvPr id="19466" name="Line 10"/>
          <p:cNvSpPr>
            <a:spLocks noChangeShapeType="1"/>
          </p:cNvSpPr>
          <p:nvPr/>
        </p:nvSpPr>
        <p:spPr bwMode="auto">
          <a:xfrm flipH="1">
            <a:off x="2054225" y="4951413"/>
            <a:ext cx="239713" cy="639762"/>
          </a:xfrm>
          <a:prstGeom prst="line">
            <a:avLst/>
          </a:prstGeom>
          <a:noFill/>
          <a:ln w="28575">
            <a:solidFill>
              <a:schemeClr val="tx1"/>
            </a:solidFill>
            <a:round/>
            <a:headEnd/>
            <a:tailEnd/>
          </a:ln>
        </p:spPr>
        <p:txBody>
          <a:bodyPr/>
          <a:lstStyle/>
          <a:p>
            <a:endParaRPr lang="en-US"/>
          </a:p>
        </p:txBody>
      </p:sp>
      <p:sp>
        <p:nvSpPr>
          <p:cNvPr id="19467" name="Line 11"/>
          <p:cNvSpPr>
            <a:spLocks noChangeShapeType="1"/>
          </p:cNvSpPr>
          <p:nvPr/>
        </p:nvSpPr>
        <p:spPr bwMode="auto">
          <a:xfrm>
            <a:off x="2293938" y="4951413"/>
            <a:ext cx="317500" cy="639762"/>
          </a:xfrm>
          <a:prstGeom prst="line">
            <a:avLst/>
          </a:prstGeom>
          <a:noFill/>
          <a:ln w="28575">
            <a:solidFill>
              <a:schemeClr val="tx1"/>
            </a:solidFill>
            <a:round/>
            <a:headEnd/>
            <a:tailEnd/>
          </a:ln>
        </p:spPr>
        <p:txBody>
          <a:bodyPr/>
          <a:lstStyle/>
          <a:p>
            <a:endParaRPr lang="en-US"/>
          </a:p>
        </p:txBody>
      </p:sp>
      <p:pic>
        <p:nvPicPr>
          <p:cNvPr id="19468" name="Picture 12"/>
          <p:cNvPicPr>
            <a:picLocks noChangeAspect="1" noChangeArrowheads="1"/>
          </p:cNvPicPr>
          <p:nvPr/>
        </p:nvPicPr>
        <p:blipFill>
          <a:blip r:embed="rId4" cstate="print"/>
          <a:srcRect/>
          <a:stretch>
            <a:fillRect/>
          </a:stretch>
        </p:blipFill>
        <p:spPr bwMode="auto">
          <a:xfrm>
            <a:off x="3332163" y="2149475"/>
            <a:ext cx="2554287" cy="1920875"/>
          </a:xfrm>
          <a:prstGeom prst="rect">
            <a:avLst/>
          </a:prstGeom>
          <a:noFill/>
          <a:ln w="9525">
            <a:solidFill>
              <a:schemeClr val="tx1"/>
            </a:solidFill>
            <a:miter lim="800000"/>
            <a:headEnd/>
            <a:tailEnd/>
          </a:ln>
        </p:spPr>
      </p:pic>
      <p:pic>
        <p:nvPicPr>
          <p:cNvPr id="19469" name="Picture 13"/>
          <p:cNvPicPr>
            <a:picLocks noChangeAspect="1" noChangeArrowheads="1"/>
          </p:cNvPicPr>
          <p:nvPr/>
        </p:nvPicPr>
        <p:blipFill>
          <a:blip r:embed="rId5" cstate="print"/>
          <a:srcRect/>
          <a:stretch>
            <a:fillRect/>
          </a:stretch>
        </p:blipFill>
        <p:spPr bwMode="auto">
          <a:xfrm>
            <a:off x="6207125" y="2159000"/>
            <a:ext cx="2554288" cy="1920875"/>
          </a:xfrm>
          <a:prstGeom prst="rect">
            <a:avLst/>
          </a:prstGeom>
          <a:noFill/>
          <a:ln w="9525">
            <a:solidFill>
              <a:schemeClr val="tx1"/>
            </a:solidFill>
            <a:miter lim="800000"/>
            <a:headEnd/>
            <a:tailEnd/>
          </a:ln>
        </p:spPr>
      </p:pic>
      <p:sp>
        <p:nvSpPr>
          <p:cNvPr id="19470" name="Freeform 14"/>
          <p:cNvSpPr>
            <a:spLocks/>
          </p:cNvSpPr>
          <p:nvPr/>
        </p:nvSpPr>
        <p:spPr bwMode="auto">
          <a:xfrm>
            <a:off x="536575" y="4951413"/>
            <a:ext cx="2157413" cy="6397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7"/>
              <a:gd name="T73" fmla="*/ 0 h 314"/>
              <a:gd name="T74" fmla="*/ 1057 w 1057"/>
              <a:gd name="T75" fmla="*/ 314 h 3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7" h="314">
                <a:moveTo>
                  <a:pt x="0" y="314"/>
                </a:moveTo>
                <a:lnTo>
                  <a:pt x="0"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1057" y="0"/>
                </a:lnTo>
              </a:path>
            </a:pathLst>
          </a:custGeom>
          <a:noFill/>
          <a:ln w="55563">
            <a:solidFill>
              <a:schemeClr val="accent1"/>
            </a:solidFill>
            <a:prstDash val="solid"/>
            <a:round/>
            <a:headEnd/>
            <a:tailEnd/>
          </a:ln>
        </p:spPr>
        <p:txBody>
          <a:bodyPr/>
          <a:lstStyle/>
          <a:p>
            <a:endParaRPr lang="en-US"/>
          </a:p>
        </p:txBody>
      </p:sp>
      <p:sp>
        <p:nvSpPr>
          <p:cNvPr id="19471" name="Freeform 15"/>
          <p:cNvSpPr>
            <a:spLocks/>
          </p:cNvSpPr>
          <p:nvPr/>
        </p:nvSpPr>
        <p:spPr bwMode="auto">
          <a:xfrm>
            <a:off x="6953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9472" name="Freeform 16"/>
          <p:cNvSpPr>
            <a:spLocks/>
          </p:cNvSpPr>
          <p:nvPr/>
        </p:nvSpPr>
        <p:spPr bwMode="auto">
          <a:xfrm>
            <a:off x="1255713" y="5432425"/>
            <a:ext cx="319087" cy="320675"/>
          </a:xfrm>
          <a:custGeom>
            <a:avLst/>
            <a:gdLst>
              <a:gd name="T0" fmla="*/ 157 w 157"/>
              <a:gd name="T1" fmla="*/ 78 h 157"/>
              <a:gd name="T2" fmla="*/ 157 w 157"/>
              <a:gd name="T3" fmla="*/ 78 h 157"/>
              <a:gd name="T4" fmla="*/ 154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4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4"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4" y="63"/>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9473" name="Freeform 17"/>
          <p:cNvSpPr>
            <a:spLocks/>
          </p:cNvSpPr>
          <p:nvPr/>
        </p:nvSpPr>
        <p:spPr bwMode="auto">
          <a:xfrm>
            <a:off x="18938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9474" name="Freeform 18"/>
          <p:cNvSpPr>
            <a:spLocks/>
          </p:cNvSpPr>
          <p:nvPr/>
        </p:nvSpPr>
        <p:spPr bwMode="auto">
          <a:xfrm>
            <a:off x="24526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9475" name="Freeform 19"/>
          <p:cNvSpPr>
            <a:spLocks/>
          </p:cNvSpPr>
          <p:nvPr/>
        </p:nvSpPr>
        <p:spPr bwMode="auto">
          <a:xfrm>
            <a:off x="21336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7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7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63" y="155"/>
                </a:lnTo>
                <a:lnTo>
                  <a:pt x="47" y="150"/>
                </a:lnTo>
                <a:lnTo>
                  <a:pt x="34" y="144"/>
                </a:lnTo>
                <a:lnTo>
                  <a:pt x="24" y="133"/>
                </a:lnTo>
                <a:lnTo>
                  <a:pt x="13" y="122"/>
                </a:lnTo>
                <a:lnTo>
                  <a:pt x="6" y="109"/>
                </a:lnTo>
                <a:lnTo>
                  <a:pt x="2" y="93"/>
                </a:lnTo>
                <a:lnTo>
                  <a:pt x="0" y="78"/>
                </a:lnTo>
                <a:lnTo>
                  <a:pt x="2" y="63"/>
                </a:lnTo>
                <a:lnTo>
                  <a:pt x="6" y="48"/>
                </a:lnTo>
                <a:lnTo>
                  <a:pt x="13" y="35"/>
                </a:lnTo>
                <a:lnTo>
                  <a:pt x="24" y="24"/>
                </a:lnTo>
                <a:lnTo>
                  <a:pt x="34" y="13"/>
                </a:lnTo>
                <a:lnTo>
                  <a:pt x="47"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9476" name="Freeform 20"/>
          <p:cNvSpPr>
            <a:spLocks/>
          </p:cNvSpPr>
          <p:nvPr/>
        </p:nvSpPr>
        <p:spPr bwMode="auto">
          <a:xfrm>
            <a:off x="10160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63" y="155"/>
                </a:lnTo>
                <a:lnTo>
                  <a:pt x="48" y="150"/>
                </a:lnTo>
                <a:lnTo>
                  <a:pt x="34" y="144"/>
                </a:lnTo>
                <a:lnTo>
                  <a:pt x="24" y="133"/>
                </a:lnTo>
                <a:lnTo>
                  <a:pt x="13" y="122"/>
                </a:lnTo>
                <a:lnTo>
                  <a:pt x="6" y="109"/>
                </a:lnTo>
                <a:lnTo>
                  <a:pt x="2" y="93"/>
                </a:lnTo>
                <a:lnTo>
                  <a:pt x="0" y="78"/>
                </a:lnTo>
                <a:lnTo>
                  <a:pt x="2" y="63"/>
                </a:lnTo>
                <a:lnTo>
                  <a:pt x="6" y="48"/>
                </a:lnTo>
                <a:lnTo>
                  <a:pt x="13" y="35"/>
                </a:lnTo>
                <a:lnTo>
                  <a:pt x="24" y="24"/>
                </a:lnTo>
                <a:lnTo>
                  <a:pt x="34"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9477" name="Freeform 21"/>
          <p:cNvSpPr>
            <a:spLocks/>
          </p:cNvSpPr>
          <p:nvPr/>
        </p:nvSpPr>
        <p:spPr bwMode="auto">
          <a:xfrm>
            <a:off x="1574800" y="4232275"/>
            <a:ext cx="319088"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63" y="155"/>
                </a:lnTo>
                <a:lnTo>
                  <a:pt x="48" y="150"/>
                </a:lnTo>
                <a:lnTo>
                  <a:pt x="34" y="144"/>
                </a:lnTo>
                <a:lnTo>
                  <a:pt x="24" y="133"/>
                </a:lnTo>
                <a:lnTo>
                  <a:pt x="13" y="122"/>
                </a:lnTo>
                <a:lnTo>
                  <a:pt x="6" y="109"/>
                </a:lnTo>
                <a:lnTo>
                  <a:pt x="2" y="94"/>
                </a:lnTo>
                <a:lnTo>
                  <a:pt x="0" y="78"/>
                </a:lnTo>
                <a:lnTo>
                  <a:pt x="2" y="63"/>
                </a:lnTo>
                <a:lnTo>
                  <a:pt x="6" y="48"/>
                </a:lnTo>
                <a:lnTo>
                  <a:pt x="13" y="35"/>
                </a:lnTo>
                <a:lnTo>
                  <a:pt x="24" y="24"/>
                </a:lnTo>
                <a:lnTo>
                  <a:pt x="34"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9478" name="Rectangle 22"/>
          <p:cNvSpPr>
            <a:spLocks noChangeArrowheads="1"/>
          </p:cNvSpPr>
          <p:nvPr/>
        </p:nvSpPr>
        <p:spPr bwMode="auto">
          <a:xfrm>
            <a:off x="801688"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1</a:t>
            </a:r>
          </a:p>
        </p:txBody>
      </p:sp>
      <p:sp>
        <p:nvSpPr>
          <p:cNvPr id="19479" name="Rectangle 23"/>
          <p:cNvSpPr>
            <a:spLocks noChangeArrowheads="1"/>
          </p:cNvSpPr>
          <p:nvPr/>
        </p:nvSpPr>
        <p:spPr bwMode="auto">
          <a:xfrm>
            <a:off x="1360488"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2</a:t>
            </a:r>
          </a:p>
        </p:txBody>
      </p:sp>
      <p:sp>
        <p:nvSpPr>
          <p:cNvPr id="19480" name="Rectangle 24"/>
          <p:cNvSpPr>
            <a:spLocks noChangeArrowheads="1"/>
          </p:cNvSpPr>
          <p:nvPr/>
        </p:nvSpPr>
        <p:spPr bwMode="auto">
          <a:xfrm>
            <a:off x="20002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3</a:t>
            </a:r>
          </a:p>
        </p:txBody>
      </p:sp>
      <p:sp>
        <p:nvSpPr>
          <p:cNvPr id="19481" name="Rectangle 25"/>
          <p:cNvSpPr>
            <a:spLocks noChangeArrowheads="1"/>
          </p:cNvSpPr>
          <p:nvPr/>
        </p:nvSpPr>
        <p:spPr bwMode="auto">
          <a:xfrm>
            <a:off x="25590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4</a:t>
            </a:r>
          </a:p>
        </p:txBody>
      </p:sp>
      <p:sp>
        <p:nvSpPr>
          <p:cNvPr id="19482" name="Rectangle 26"/>
          <p:cNvSpPr>
            <a:spLocks noChangeArrowheads="1"/>
          </p:cNvSpPr>
          <p:nvPr/>
        </p:nvSpPr>
        <p:spPr bwMode="auto">
          <a:xfrm>
            <a:off x="1122363"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1</a:t>
            </a:r>
          </a:p>
        </p:txBody>
      </p:sp>
      <p:sp>
        <p:nvSpPr>
          <p:cNvPr id="19483" name="Rectangle 27"/>
          <p:cNvSpPr>
            <a:spLocks noChangeArrowheads="1"/>
          </p:cNvSpPr>
          <p:nvPr/>
        </p:nvSpPr>
        <p:spPr bwMode="auto">
          <a:xfrm>
            <a:off x="2239963"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9484" name="Rectangle 28"/>
          <p:cNvSpPr>
            <a:spLocks noChangeArrowheads="1"/>
          </p:cNvSpPr>
          <p:nvPr/>
        </p:nvSpPr>
        <p:spPr bwMode="auto">
          <a:xfrm>
            <a:off x="1681163" y="4284663"/>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9485" name="Line 29"/>
          <p:cNvSpPr>
            <a:spLocks noChangeShapeType="1"/>
          </p:cNvSpPr>
          <p:nvPr/>
        </p:nvSpPr>
        <p:spPr bwMode="auto">
          <a:xfrm flipH="1">
            <a:off x="4049713" y="4391025"/>
            <a:ext cx="558800" cy="560388"/>
          </a:xfrm>
          <a:prstGeom prst="line">
            <a:avLst/>
          </a:prstGeom>
          <a:noFill/>
          <a:ln w="28575">
            <a:solidFill>
              <a:schemeClr val="tx1"/>
            </a:solidFill>
            <a:round/>
            <a:headEnd/>
            <a:tailEnd/>
          </a:ln>
        </p:spPr>
        <p:txBody>
          <a:bodyPr/>
          <a:lstStyle/>
          <a:p>
            <a:endParaRPr lang="en-US"/>
          </a:p>
        </p:txBody>
      </p:sp>
      <p:sp>
        <p:nvSpPr>
          <p:cNvPr id="19486" name="Line 30"/>
          <p:cNvSpPr>
            <a:spLocks noChangeShapeType="1"/>
          </p:cNvSpPr>
          <p:nvPr/>
        </p:nvSpPr>
        <p:spPr bwMode="auto">
          <a:xfrm flipH="1">
            <a:off x="3729038" y="4951413"/>
            <a:ext cx="320675" cy="639762"/>
          </a:xfrm>
          <a:prstGeom prst="line">
            <a:avLst/>
          </a:prstGeom>
          <a:noFill/>
          <a:ln w="28575">
            <a:solidFill>
              <a:schemeClr val="tx1"/>
            </a:solidFill>
            <a:round/>
            <a:headEnd/>
            <a:tailEnd/>
          </a:ln>
        </p:spPr>
        <p:txBody>
          <a:bodyPr/>
          <a:lstStyle/>
          <a:p>
            <a:endParaRPr lang="en-US"/>
          </a:p>
        </p:txBody>
      </p:sp>
      <p:sp>
        <p:nvSpPr>
          <p:cNvPr id="19487" name="Line 31"/>
          <p:cNvSpPr>
            <a:spLocks noChangeShapeType="1"/>
          </p:cNvSpPr>
          <p:nvPr/>
        </p:nvSpPr>
        <p:spPr bwMode="auto">
          <a:xfrm>
            <a:off x="4049713" y="4951413"/>
            <a:ext cx="239712" cy="639762"/>
          </a:xfrm>
          <a:prstGeom prst="line">
            <a:avLst/>
          </a:prstGeom>
          <a:noFill/>
          <a:ln w="28575">
            <a:solidFill>
              <a:schemeClr val="tx1"/>
            </a:solidFill>
            <a:round/>
            <a:headEnd/>
            <a:tailEnd/>
          </a:ln>
        </p:spPr>
        <p:txBody>
          <a:bodyPr/>
          <a:lstStyle/>
          <a:p>
            <a:endParaRPr lang="en-US"/>
          </a:p>
        </p:txBody>
      </p:sp>
      <p:sp>
        <p:nvSpPr>
          <p:cNvPr id="19488" name="Line 32"/>
          <p:cNvSpPr>
            <a:spLocks noChangeShapeType="1"/>
          </p:cNvSpPr>
          <p:nvPr/>
        </p:nvSpPr>
        <p:spPr bwMode="auto">
          <a:xfrm>
            <a:off x="4608513" y="4391025"/>
            <a:ext cx="558800" cy="560388"/>
          </a:xfrm>
          <a:prstGeom prst="line">
            <a:avLst/>
          </a:prstGeom>
          <a:noFill/>
          <a:ln w="28575">
            <a:solidFill>
              <a:schemeClr val="tx1"/>
            </a:solidFill>
            <a:round/>
            <a:headEnd/>
            <a:tailEnd/>
          </a:ln>
        </p:spPr>
        <p:txBody>
          <a:bodyPr/>
          <a:lstStyle/>
          <a:p>
            <a:endParaRPr lang="en-US"/>
          </a:p>
        </p:txBody>
      </p:sp>
      <p:sp>
        <p:nvSpPr>
          <p:cNvPr id="19489" name="Line 33"/>
          <p:cNvSpPr>
            <a:spLocks noChangeShapeType="1"/>
          </p:cNvSpPr>
          <p:nvPr/>
        </p:nvSpPr>
        <p:spPr bwMode="auto">
          <a:xfrm flipH="1">
            <a:off x="4929188" y="4951413"/>
            <a:ext cx="238125" cy="639762"/>
          </a:xfrm>
          <a:prstGeom prst="line">
            <a:avLst/>
          </a:prstGeom>
          <a:noFill/>
          <a:ln w="28575">
            <a:solidFill>
              <a:schemeClr val="tx1"/>
            </a:solidFill>
            <a:round/>
            <a:headEnd/>
            <a:tailEnd/>
          </a:ln>
        </p:spPr>
        <p:txBody>
          <a:bodyPr/>
          <a:lstStyle/>
          <a:p>
            <a:endParaRPr lang="en-US"/>
          </a:p>
        </p:txBody>
      </p:sp>
      <p:sp>
        <p:nvSpPr>
          <p:cNvPr id="19490" name="Line 34"/>
          <p:cNvSpPr>
            <a:spLocks noChangeShapeType="1"/>
          </p:cNvSpPr>
          <p:nvPr/>
        </p:nvSpPr>
        <p:spPr bwMode="auto">
          <a:xfrm>
            <a:off x="5167313" y="4951413"/>
            <a:ext cx="320675" cy="639762"/>
          </a:xfrm>
          <a:prstGeom prst="line">
            <a:avLst/>
          </a:prstGeom>
          <a:noFill/>
          <a:ln w="28575">
            <a:solidFill>
              <a:schemeClr val="tx1"/>
            </a:solidFill>
            <a:round/>
            <a:headEnd/>
            <a:tailEnd/>
          </a:ln>
        </p:spPr>
        <p:txBody>
          <a:bodyPr/>
          <a:lstStyle/>
          <a:p>
            <a:endParaRPr lang="en-US"/>
          </a:p>
        </p:txBody>
      </p:sp>
      <p:sp>
        <p:nvSpPr>
          <p:cNvPr id="19491" name="Freeform 35"/>
          <p:cNvSpPr>
            <a:spLocks/>
          </p:cNvSpPr>
          <p:nvPr/>
        </p:nvSpPr>
        <p:spPr bwMode="auto">
          <a:xfrm>
            <a:off x="35702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9492" name="Freeform 36"/>
          <p:cNvSpPr>
            <a:spLocks/>
          </p:cNvSpPr>
          <p:nvPr/>
        </p:nvSpPr>
        <p:spPr bwMode="auto">
          <a:xfrm>
            <a:off x="41290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9493" name="Freeform 37"/>
          <p:cNvSpPr>
            <a:spLocks/>
          </p:cNvSpPr>
          <p:nvPr/>
        </p:nvSpPr>
        <p:spPr bwMode="auto">
          <a:xfrm>
            <a:off x="4768850" y="5432425"/>
            <a:ext cx="319088"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9494" name="Freeform 38"/>
          <p:cNvSpPr>
            <a:spLocks/>
          </p:cNvSpPr>
          <p:nvPr/>
        </p:nvSpPr>
        <p:spPr bwMode="auto">
          <a:xfrm>
            <a:off x="53276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9495" name="Freeform 39"/>
          <p:cNvSpPr>
            <a:spLocks/>
          </p:cNvSpPr>
          <p:nvPr/>
        </p:nvSpPr>
        <p:spPr bwMode="auto">
          <a:xfrm>
            <a:off x="5008563" y="4792663"/>
            <a:ext cx="319087"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63" y="155"/>
                </a:lnTo>
                <a:lnTo>
                  <a:pt x="48" y="150"/>
                </a:lnTo>
                <a:lnTo>
                  <a:pt x="34" y="144"/>
                </a:lnTo>
                <a:lnTo>
                  <a:pt x="24" y="133"/>
                </a:lnTo>
                <a:lnTo>
                  <a:pt x="13" y="122"/>
                </a:lnTo>
                <a:lnTo>
                  <a:pt x="6" y="109"/>
                </a:lnTo>
                <a:lnTo>
                  <a:pt x="2" y="93"/>
                </a:lnTo>
                <a:lnTo>
                  <a:pt x="0" y="78"/>
                </a:lnTo>
                <a:lnTo>
                  <a:pt x="2" y="63"/>
                </a:lnTo>
                <a:lnTo>
                  <a:pt x="6" y="48"/>
                </a:lnTo>
                <a:lnTo>
                  <a:pt x="13" y="35"/>
                </a:lnTo>
                <a:lnTo>
                  <a:pt x="24" y="24"/>
                </a:lnTo>
                <a:lnTo>
                  <a:pt x="34"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9496" name="Freeform 40"/>
          <p:cNvSpPr>
            <a:spLocks/>
          </p:cNvSpPr>
          <p:nvPr/>
        </p:nvSpPr>
        <p:spPr bwMode="auto">
          <a:xfrm>
            <a:off x="3890963"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63" y="155"/>
                </a:lnTo>
                <a:lnTo>
                  <a:pt x="48" y="150"/>
                </a:lnTo>
                <a:lnTo>
                  <a:pt x="35" y="144"/>
                </a:lnTo>
                <a:lnTo>
                  <a:pt x="24" y="133"/>
                </a:lnTo>
                <a:lnTo>
                  <a:pt x="13" y="122"/>
                </a:lnTo>
                <a:lnTo>
                  <a:pt x="6" y="109"/>
                </a:lnTo>
                <a:lnTo>
                  <a:pt x="2" y="93"/>
                </a:lnTo>
                <a:lnTo>
                  <a:pt x="0" y="78"/>
                </a:lnTo>
                <a:lnTo>
                  <a:pt x="2" y="63"/>
                </a:lnTo>
                <a:lnTo>
                  <a:pt x="6" y="48"/>
                </a:lnTo>
                <a:lnTo>
                  <a:pt x="13" y="35"/>
                </a:lnTo>
                <a:lnTo>
                  <a:pt x="24" y="24"/>
                </a:lnTo>
                <a:lnTo>
                  <a:pt x="35" y="13"/>
                </a:lnTo>
                <a:lnTo>
                  <a:pt x="48" y="6"/>
                </a:lnTo>
                <a:lnTo>
                  <a:pt x="63" y="2"/>
                </a:lnTo>
                <a:lnTo>
                  <a:pt x="78" y="0"/>
                </a:lnTo>
                <a:lnTo>
                  <a:pt x="93" y="2"/>
                </a:lnTo>
                <a:lnTo>
                  <a:pt x="108" y="6"/>
                </a:lnTo>
                <a:lnTo>
                  <a:pt x="122" y="13"/>
                </a:lnTo>
                <a:lnTo>
                  <a:pt x="132" y="24"/>
                </a:lnTo>
                <a:lnTo>
                  <a:pt x="143" y="35"/>
                </a:lnTo>
                <a:lnTo>
                  <a:pt x="150" y="48"/>
                </a:lnTo>
                <a:lnTo>
                  <a:pt x="154" y="63"/>
                </a:lnTo>
                <a:lnTo>
                  <a:pt x="156"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9497" name="Freeform 41"/>
          <p:cNvSpPr>
            <a:spLocks/>
          </p:cNvSpPr>
          <p:nvPr/>
        </p:nvSpPr>
        <p:spPr bwMode="auto">
          <a:xfrm>
            <a:off x="4449763" y="4232275"/>
            <a:ext cx="319087"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63" y="155"/>
                </a:lnTo>
                <a:lnTo>
                  <a:pt x="48" y="150"/>
                </a:lnTo>
                <a:lnTo>
                  <a:pt x="35" y="144"/>
                </a:lnTo>
                <a:lnTo>
                  <a:pt x="24" y="133"/>
                </a:lnTo>
                <a:lnTo>
                  <a:pt x="13" y="122"/>
                </a:lnTo>
                <a:lnTo>
                  <a:pt x="6" y="109"/>
                </a:lnTo>
                <a:lnTo>
                  <a:pt x="2" y="94"/>
                </a:lnTo>
                <a:lnTo>
                  <a:pt x="0" y="78"/>
                </a:lnTo>
                <a:lnTo>
                  <a:pt x="2" y="63"/>
                </a:lnTo>
                <a:lnTo>
                  <a:pt x="6" y="48"/>
                </a:lnTo>
                <a:lnTo>
                  <a:pt x="13" y="35"/>
                </a:lnTo>
                <a:lnTo>
                  <a:pt x="24" y="24"/>
                </a:lnTo>
                <a:lnTo>
                  <a:pt x="35"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9498" name="Rectangle 42"/>
          <p:cNvSpPr>
            <a:spLocks noChangeArrowheads="1"/>
          </p:cNvSpPr>
          <p:nvPr/>
        </p:nvSpPr>
        <p:spPr bwMode="auto">
          <a:xfrm>
            <a:off x="36766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1</a:t>
            </a:r>
          </a:p>
        </p:txBody>
      </p:sp>
      <p:sp>
        <p:nvSpPr>
          <p:cNvPr id="19499" name="Rectangle 43"/>
          <p:cNvSpPr>
            <a:spLocks noChangeArrowheads="1"/>
          </p:cNvSpPr>
          <p:nvPr/>
        </p:nvSpPr>
        <p:spPr bwMode="auto">
          <a:xfrm>
            <a:off x="42354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2</a:t>
            </a:r>
          </a:p>
        </p:txBody>
      </p:sp>
      <p:sp>
        <p:nvSpPr>
          <p:cNvPr id="19500" name="Rectangle 44"/>
          <p:cNvSpPr>
            <a:spLocks noChangeArrowheads="1"/>
          </p:cNvSpPr>
          <p:nvPr/>
        </p:nvSpPr>
        <p:spPr bwMode="auto">
          <a:xfrm>
            <a:off x="4873625"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3</a:t>
            </a:r>
          </a:p>
        </p:txBody>
      </p:sp>
      <p:sp>
        <p:nvSpPr>
          <p:cNvPr id="19501" name="Rectangle 45"/>
          <p:cNvSpPr>
            <a:spLocks noChangeArrowheads="1"/>
          </p:cNvSpPr>
          <p:nvPr/>
        </p:nvSpPr>
        <p:spPr bwMode="auto">
          <a:xfrm>
            <a:off x="543401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4</a:t>
            </a:r>
          </a:p>
        </p:txBody>
      </p:sp>
      <p:sp>
        <p:nvSpPr>
          <p:cNvPr id="19502" name="Rectangle 46"/>
          <p:cNvSpPr>
            <a:spLocks noChangeArrowheads="1"/>
          </p:cNvSpPr>
          <p:nvPr/>
        </p:nvSpPr>
        <p:spPr bwMode="auto">
          <a:xfrm>
            <a:off x="3997325"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1</a:t>
            </a:r>
          </a:p>
        </p:txBody>
      </p:sp>
      <p:sp>
        <p:nvSpPr>
          <p:cNvPr id="19503" name="Rectangle 47"/>
          <p:cNvSpPr>
            <a:spLocks noChangeArrowheads="1"/>
          </p:cNvSpPr>
          <p:nvPr/>
        </p:nvSpPr>
        <p:spPr bwMode="auto">
          <a:xfrm>
            <a:off x="5114925"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9504" name="Rectangle 48"/>
          <p:cNvSpPr>
            <a:spLocks noChangeArrowheads="1"/>
          </p:cNvSpPr>
          <p:nvPr/>
        </p:nvSpPr>
        <p:spPr bwMode="auto">
          <a:xfrm>
            <a:off x="4556125" y="4284663"/>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9505" name="Line 49"/>
          <p:cNvSpPr>
            <a:spLocks noChangeShapeType="1"/>
          </p:cNvSpPr>
          <p:nvPr/>
        </p:nvSpPr>
        <p:spPr bwMode="auto">
          <a:xfrm flipH="1">
            <a:off x="6924675" y="4391025"/>
            <a:ext cx="558800" cy="560388"/>
          </a:xfrm>
          <a:prstGeom prst="line">
            <a:avLst/>
          </a:prstGeom>
          <a:noFill/>
          <a:ln w="28575">
            <a:solidFill>
              <a:schemeClr val="tx1"/>
            </a:solidFill>
            <a:round/>
            <a:headEnd/>
            <a:tailEnd/>
          </a:ln>
        </p:spPr>
        <p:txBody>
          <a:bodyPr/>
          <a:lstStyle/>
          <a:p>
            <a:endParaRPr lang="en-US"/>
          </a:p>
        </p:txBody>
      </p:sp>
      <p:sp>
        <p:nvSpPr>
          <p:cNvPr id="19506" name="Line 50"/>
          <p:cNvSpPr>
            <a:spLocks noChangeShapeType="1"/>
          </p:cNvSpPr>
          <p:nvPr/>
        </p:nvSpPr>
        <p:spPr bwMode="auto">
          <a:xfrm flipH="1">
            <a:off x="6607175" y="4951413"/>
            <a:ext cx="317500" cy="639762"/>
          </a:xfrm>
          <a:prstGeom prst="line">
            <a:avLst/>
          </a:prstGeom>
          <a:noFill/>
          <a:ln w="28575">
            <a:solidFill>
              <a:schemeClr val="tx1"/>
            </a:solidFill>
            <a:round/>
            <a:headEnd/>
            <a:tailEnd/>
          </a:ln>
        </p:spPr>
        <p:txBody>
          <a:bodyPr/>
          <a:lstStyle/>
          <a:p>
            <a:endParaRPr lang="en-US"/>
          </a:p>
        </p:txBody>
      </p:sp>
      <p:sp>
        <p:nvSpPr>
          <p:cNvPr id="19507" name="Line 51"/>
          <p:cNvSpPr>
            <a:spLocks noChangeShapeType="1"/>
          </p:cNvSpPr>
          <p:nvPr/>
        </p:nvSpPr>
        <p:spPr bwMode="auto">
          <a:xfrm>
            <a:off x="6924675" y="4951413"/>
            <a:ext cx="238125" cy="639762"/>
          </a:xfrm>
          <a:prstGeom prst="line">
            <a:avLst/>
          </a:prstGeom>
          <a:noFill/>
          <a:ln w="28575">
            <a:solidFill>
              <a:schemeClr val="tx1"/>
            </a:solidFill>
            <a:round/>
            <a:headEnd/>
            <a:tailEnd/>
          </a:ln>
        </p:spPr>
        <p:txBody>
          <a:bodyPr/>
          <a:lstStyle/>
          <a:p>
            <a:endParaRPr lang="en-US"/>
          </a:p>
        </p:txBody>
      </p:sp>
      <p:sp>
        <p:nvSpPr>
          <p:cNvPr id="19508" name="Line 52"/>
          <p:cNvSpPr>
            <a:spLocks noChangeShapeType="1"/>
          </p:cNvSpPr>
          <p:nvPr/>
        </p:nvSpPr>
        <p:spPr bwMode="auto">
          <a:xfrm>
            <a:off x="7483475" y="4391025"/>
            <a:ext cx="558800" cy="560388"/>
          </a:xfrm>
          <a:prstGeom prst="line">
            <a:avLst/>
          </a:prstGeom>
          <a:noFill/>
          <a:ln w="28575">
            <a:solidFill>
              <a:schemeClr val="tx1"/>
            </a:solidFill>
            <a:round/>
            <a:headEnd/>
            <a:tailEnd/>
          </a:ln>
        </p:spPr>
        <p:txBody>
          <a:bodyPr/>
          <a:lstStyle/>
          <a:p>
            <a:endParaRPr lang="en-US"/>
          </a:p>
        </p:txBody>
      </p:sp>
      <p:sp>
        <p:nvSpPr>
          <p:cNvPr id="19509" name="Line 53"/>
          <p:cNvSpPr>
            <a:spLocks noChangeShapeType="1"/>
          </p:cNvSpPr>
          <p:nvPr/>
        </p:nvSpPr>
        <p:spPr bwMode="auto">
          <a:xfrm flipH="1">
            <a:off x="7804150" y="4951413"/>
            <a:ext cx="238125" cy="639762"/>
          </a:xfrm>
          <a:prstGeom prst="line">
            <a:avLst/>
          </a:prstGeom>
          <a:noFill/>
          <a:ln w="28575">
            <a:solidFill>
              <a:schemeClr val="tx1"/>
            </a:solidFill>
            <a:round/>
            <a:headEnd/>
            <a:tailEnd/>
          </a:ln>
        </p:spPr>
        <p:txBody>
          <a:bodyPr/>
          <a:lstStyle/>
          <a:p>
            <a:endParaRPr lang="en-US"/>
          </a:p>
        </p:txBody>
      </p:sp>
      <p:sp>
        <p:nvSpPr>
          <p:cNvPr id="19510" name="Line 54"/>
          <p:cNvSpPr>
            <a:spLocks noChangeShapeType="1"/>
          </p:cNvSpPr>
          <p:nvPr/>
        </p:nvSpPr>
        <p:spPr bwMode="auto">
          <a:xfrm>
            <a:off x="8042275" y="4951413"/>
            <a:ext cx="320675" cy="639762"/>
          </a:xfrm>
          <a:prstGeom prst="line">
            <a:avLst/>
          </a:prstGeom>
          <a:noFill/>
          <a:ln w="28575">
            <a:solidFill>
              <a:schemeClr val="tx1"/>
            </a:solidFill>
            <a:round/>
            <a:headEnd/>
            <a:tailEnd/>
          </a:ln>
        </p:spPr>
        <p:txBody>
          <a:bodyPr/>
          <a:lstStyle/>
          <a:p>
            <a:endParaRPr lang="en-US"/>
          </a:p>
        </p:txBody>
      </p:sp>
      <p:sp>
        <p:nvSpPr>
          <p:cNvPr id="19511" name="Freeform 55"/>
          <p:cNvSpPr>
            <a:spLocks/>
          </p:cNvSpPr>
          <p:nvPr/>
        </p:nvSpPr>
        <p:spPr bwMode="auto">
          <a:xfrm>
            <a:off x="64452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9512" name="Freeform 56"/>
          <p:cNvSpPr>
            <a:spLocks/>
          </p:cNvSpPr>
          <p:nvPr/>
        </p:nvSpPr>
        <p:spPr bwMode="auto">
          <a:xfrm>
            <a:off x="70040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9513" name="Freeform 57"/>
          <p:cNvSpPr>
            <a:spLocks/>
          </p:cNvSpPr>
          <p:nvPr/>
        </p:nvSpPr>
        <p:spPr bwMode="auto">
          <a:xfrm>
            <a:off x="76422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3 w 157"/>
              <a:gd name="T35" fmla="*/ 94 h 157"/>
              <a:gd name="T36" fmla="*/ 0 w 157"/>
              <a:gd name="T37" fmla="*/ 78 h 157"/>
              <a:gd name="T38" fmla="*/ 0 w 157"/>
              <a:gd name="T39" fmla="*/ 78 h 157"/>
              <a:gd name="T40" fmla="*/ 3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3" y="94"/>
                </a:lnTo>
                <a:lnTo>
                  <a:pt x="0" y="78"/>
                </a:lnTo>
                <a:lnTo>
                  <a:pt x="3"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9514" name="Freeform 58"/>
          <p:cNvSpPr>
            <a:spLocks/>
          </p:cNvSpPr>
          <p:nvPr/>
        </p:nvSpPr>
        <p:spPr bwMode="auto">
          <a:xfrm>
            <a:off x="8202613" y="5432425"/>
            <a:ext cx="319087"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9515" name="Freeform 59"/>
          <p:cNvSpPr>
            <a:spLocks/>
          </p:cNvSpPr>
          <p:nvPr/>
        </p:nvSpPr>
        <p:spPr bwMode="auto">
          <a:xfrm>
            <a:off x="7883525"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63" y="155"/>
                </a:lnTo>
                <a:lnTo>
                  <a:pt x="48" y="150"/>
                </a:lnTo>
                <a:lnTo>
                  <a:pt x="35" y="144"/>
                </a:lnTo>
                <a:lnTo>
                  <a:pt x="24" y="133"/>
                </a:lnTo>
                <a:lnTo>
                  <a:pt x="13" y="122"/>
                </a:lnTo>
                <a:lnTo>
                  <a:pt x="6" y="109"/>
                </a:lnTo>
                <a:lnTo>
                  <a:pt x="2" y="93"/>
                </a:lnTo>
                <a:lnTo>
                  <a:pt x="0" y="78"/>
                </a:lnTo>
                <a:lnTo>
                  <a:pt x="2" y="63"/>
                </a:lnTo>
                <a:lnTo>
                  <a:pt x="6" y="48"/>
                </a:lnTo>
                <a:lnTo>
                  <a:pt x="13" y="35"/>
                </a:lnTo>
                <a:lnTo>
                  <a:pt x="24" y="24"/>
                </a:lnTo>
                <a:lnTo>
                  <a:pt x="35" y="13"/>
                </a:lnTo>
                <a:lnTo>
                  <a:pt x="48" y="6"/>
                </a:lnTo>
                <a:lnTo>
                  <a:pt x="63" y="2"/>
                </a:lnTo>
                <a:lnTo>
                  <a:pt x="78" y="0"/>
                </a:lnTo>
                <a:lnTo>
                  <a:pt x="93" y="2"/>
                </a:lnTo>
                <a:lnTo>
                  <a:pt x="108" y="6"/>
                </a:lnTo>
                <a:lnTo>
                  <a:pt x="122" y="13"/>
                </a:lnTo>
                <a:lnTo>
                  <a:pt x="132" y="24"/>
                </a:lnTo>
                <a:lnTo>
                  <a:pt x="143" y="35"/>
                </a:lnTo>
                <a:lnTo>
                  <a:pt x="150" y="48"/>
                </a:lnTo>
                <a:lnTo>
                  <a:pt x="154" y="63"/>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9516" name="Freeform 60"/>
          <p:cNvSpPr>
            <a:spLocks/>
          </p:cNvSpPr>
          <p:nvPr/>
        </p:nvSpPr>
        <p:spPr bwMode="auto">
          <a:xfrm>
            <a:off x="6765925"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9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9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2" y="144"/>
                </a:lnTo>
                <a:lnTo>
                  <a:pt x="109" y="150"/>
                </a:lnTo>
                <a:lnTo>
                  <a:pt x="93" y="155"/>
                </a:lnTo>
                <a:lnTo>
                  <a:pt x="78" y="157"/>
                </a:lnTo>
                <a:lnTo>
                  <a:pt x="63" y="155"/>
                </a:lnTo>
                <a:lnTo>
                  <a:pt x="48" y="150"/>
                </a:lnTo>
                <a:lnTo>
                  <a:pt x="35" y="144"/>
                </a:lnTo>
                <a:lnTo>
                  <a:pt x="24" y="133"/>
                </a:lnTo>
                <a:lnTo>
                  <a:pt x="13" y="122"/>
                </a:lnTo>
                <a:lnTo>
                  <a:pt x="6" y="109"/>
                </a:lnTo>
                <a:lnTo>
                  <a:pt x="2" y="93"/>
                </a:lnTo>
                <a:lnTo>
                  <a:pt x="0" y="78"/>
                </a:lnTo>
                <a:lnTo>
                  <a:pt x="2" y="63"/>
                </a:lnTo>
                <a:lnTo>
                  <a:pt x="6" y="48"/>
                </a:lnTo>
                <a:lnTo>
                  <a:pt x="13" y="35"/>
                </a:lnTo>
                <a:lnTo>
                  <a:pt x="24" y="24"/>
                </a:lnTo>
                <a:lnTo>
                  <a:pt x="35" y="13"/>
                </a:lnTo>
                <a:lnTo>
                  <a:pt x="48" y="6"/>
                </a:lnTo>
                <a:lnTo>
                  <a:pt x="63" y="2"/>
                </a:lnTo>
                <a:lnTo>
                  <a:pt x="78" y="0"/>
                </a:lnTo>
                <a:lnTo>
                  <a:pt x="93" y="2"/>
                </a:lnTo>
                <a:lnTo>
                  <a:pt x="109" y="6"/>
                </a:lnTo>
                <a:lnTo>
                  <a:pt x="122" y="13"/>
                </a:lnTo>
                <a:lnTo>
                  <a:pt x="132" y="24"/>
                </a:lnTo>
                <a:lnTo>
                  <a:pt x="143" y="35"/>
                </a:lnTo>
                <a:lnTo>
                  <a:pt x="150" y="48"/>
                </a:lnTo>
                <a:lnTo>
                  <a:pt x="154" y="63"/>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9517" name="Freeform 61"/>
          <p:cNvSpPr>
            <a:spLocks/>
          </p:cNvSpPr>
          <p:nvPr/>
        </p:nvSpPr>
        <p:spPr bwMode="auto">
          <a:xfrm>
            <a:off x="7324725" y="4232275"/>
            <a:ext cx="317500"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4"/>
                </a:lnTo>
                <a:lnTo>
                  <a:pt x="150" y="109"/>
                </a:lnTo>
                <a:lnTo>
                  <a:pt x="143" y="122"/>
                </a:lnTo>
                <a:lnTo>
                  <a:pt x="132" y="133"/>
                </a:lnTo>
                <a:lnTo>
                  <a:pt x="122" y="144"/>
                </a:lnTo>
                <a:lnTo>
                  <a:pt x="108" y="150"/>
                </a:lnTo>
                <a:lnTo>
                  <a:pt x="93" y="155"/>
                </a:lnTo>
                <a:lnTo>
                  <a:pt x="78" y="157"/>
                </a:lnTo>
                <a:lnTo>
                  <a:pt x="63" y="155"/>
                </a:lnTo>
                <a:lnTo>
                  <a:pt x="48" y="150"/>
                </a:lnTo>
                <a:lnTo>
                  <a:pt x="35" y="144"/>
                </a:lnTo>
                <a:lnTo>
                  <a:pt x="24" y="133"/>
                </a:lnTo>
                <a:lnTo>
                  <a:pt x="13" y="122"/>
                </a:lnTo>
                <a:lnTo>
                  <a:pt x="6" y="109"/>
                </a:lnTo>
                <a:lnTo>
                  <a:pt x="2" y="94"/>
                </a:lnTo>
                <a:lnTo>
                  <a:pt x="0" y="78"/>
                </a:lnTo>
                <a:lnTo>
                  <a:pt x="2" y="63"/>
                </a:lnTo>
                <a:lnTo>
                  <a:pt x="6" y="48"/>
                </a:lnTo>
                <a:lnTo>
                  <a:pt x="13" y="35"/>
                </a:lnTo>
                <a:lnTo>
                  <a:pt x="24" y="24"/>
                </a:lnTo>
                <a:lnTo>
                  <a:pt x="35" y="13"/>
                </a:lnTo>
                <a:lnTo>
                  <a:pt x="48" y="6"/>
                </a:lnTo>
                <a:lnTo>
                  <a:pt x="63" y="2"/>
                </a:lnTo>
                <a:lnTo>
                  <a:pt x="78" y="0"/>
                </a:lnTo>
                <a:lnTo>
                  <a:pt x="93" y="2"/>
                </a:lnTo>
                <a:lnTo>
                  <a:pt x="108" y="6"/>
                </a:lnTo>
                <a:lnTo>
                  <a:pt x="122"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9518" name="Rectangle 62"/>
          <p:cNvSpPr>
            <a:spLocks noChangeArrowheads="1"/>
          </p:cNvSpPr>
          <p:nvPr/>
        </p:nvSpPr>
        <p:spPr bwMode="auto">
          <a:xfrm>
            <a:off x="655161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1</a:t>
            </a:r>
          </a:p>
        </p:txBody>
      </p:sp>
      <p:sp>
        <p:nvSpPr>
          <p:cNvPr id="19519" name="Rectangle 63"/>
          <p:cNvSpPr>
            <a:spLocks noChangeArrowheads="1"/>
          </p:cNvSpPr>
          <p:nvPr/>
        </p:nvSpPr>
        <p:spPr bwMode="auto">
          <a:xfrm>
            <a:off x="711041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2</a:t>
            </a:r>
          </a:p>
        </p:txBody>
      </p:sp>
      <p:sp>
        <p:nvSpPr>
          <p:cNvPr id="19520" name="Rectangle 64"/>
          <p:cNvSpPr>
            <a:spLocks noChangeArrowheads="1"/>
          </p:cNvSpPr>
          <p:nvPr/>
        </p:nvSpPr>
        <p:spPr bwMode="auto">
          <a:xfrm>
            <a:off x="775176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3</a:t>
            </a:r>
          </a:p>
        </p:txBody>
      </p:sp>
      <p:sp>
        <p:nvSpPr>
          <p:cNvPr id="19521" name="Rectangle 65"/>
          <p:cNvSpPr>
            <a:spLocks noChangeArrowheads="1"/>
          </p:cNvSpPr>
          <p:nvPr/>
        </p:nvSpPr>
        <p:spPr bwMode="auto">
          <a:xfrm>
            <a:off x="831056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4</a:t>
            </a:r>
          </a:p>
        </p:txBody>
      </p:sp>
      <p:sp>
        <p:nvSpPr>
          <p:cNvPr id="19522" name="Rectangle 66"/>
          <p:cNvSpPr>
            <a:spLocks noChangeArrowheads="1"/>
          </p:cNvSpPr>
          <p:nvPr/>
        </p:nvSpPr>
        <p:spPr bwMode="auto">
          <a:xfrm>
            <a:off x="6872288"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1</a:t>
            </a:r>
          </a:p>
        </p:txBody>
      </p:sp>
      <p:sp>
        <p:nvSpPr>
          <p:cNvPr id="19523" name="Rectangle 67"/>
          <p:cNvSpPr>
            <a:spLocks noChangeArrowheads="1"/>
          </p:cNvSpPr>
          <p:nvPr/>
        </p:nvSpPr>
        <p:spPr bwMode="auto">
          <a:xfrm>
            <a:off x="7989888"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9524" name="Rectangle 68"/>
          <p:cNvSpPr>
            <a:spLocks noChangeArrowheads="1"/>
          </p:cNvSpPr>
          <p:nvPr/>
        </p:nvSpPr>
        <p:spPr bwMode="auto">
          <a:xfrm>
            <a:off x="7431088" y="4284663"/>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19525" name="Line 69"/>
          <p:cNvSpPr>
            <a:spLocks noChangeShapeType="1"/>
          </p:cNvSpPr>
          <p:nvPr/>
        </p:nvSpPr>
        <p:spPr bwMode="auto">
          <a:xfrm>
            <a:off x="457200" y="1987550"/>
            <a:ext cx="8304213" cy="3175"/>
          </a:xfrm>
          <a:prstGeom prst="line">
            <a:avLst/>
          </a:prstGeom>
          <a:noFill/>
          <a:ln w="14288">
            <a:solidFill>
              <a:schemeClr val="tx1"/>
            </a:solidFill>
            <a:round/>
            <a:headEnd/>
            <a:tailEnd/>
          </a:ln>
        </p:spPr>
        <p:txBody>
          <a:bodyPr/>
          <a:lstStyle/>
          <a:p>
            <a:endParaRPr lang="en-US"/>
          </a:p>
        </p:txBody>
      </p:sp>
      <p:sp>
        <p:nvSpPr>
          <p:cNvPr id="19526" name="Rectangle 70"/>
          <p:cNvSpPr>
            <a:spLocks noChangeArrowheads="1"/>
          </p:cNvSpPr>
          <p:nvPr/>
        </p:nvSpPr>
        <p:spPr bwMode="auto">
          <a:xfrm>
            <a:off x="3911600" y="1836738"/>
            <a:ext cx="1384300" cy="274637"/>
          </a:xfrm>
          <a:prstGeom prst="rect">
            <a:avLst/>
          </a:prstGeom>
          <a:solidFill>
            <a:schemeClr val="bg1"/>
          </a:solidFill>
          <a:ln w="9525">
            <a:noFill/>
            <a:miter lim="800000"/>
            <a:headEnd/>
            <a:tailEnd/>
          </a:ln>
        </p:spPr>
        <p:txBody>
          <a:bodyPr wrap="none" lIns="0" tIns="0" rIns="0" bIns="0">
            <a:spAutoFit/>
          </a:bodyPr>
          <a:lstStyle/>
          <a:p>
            <a:pPr algn="ctr"/>
            <a:r>
              <a:rPr lang="en-US"/>
              <a:t>  Three Cuts  </a:t>
            </a:r>
          </a:p>
        </p:txBody>
      </p:sp>
      <p:sp>
        <p:nvSpPr>
          <p:cNvPr id="19527" name="Line 71"/>
          <p:cNvSpPr>
            <a:spLocks noChangeShapeType="1"/>
          </p:cNvSpPr>
          <p:nvPr/>
        </p:nvSpPr>
        <p:spPr bwMode="auto">
          <a:xfrm>
            <a:off x="457200" y="1987550"/>
            <a:ext cx="1588" cy="79375"/>
          </a:xfrm>
          <a:prstGeom prst="line">
            <a:avLst/>
          </a:prstGeom>
          <a:noFill/>
          <a:ln w="14288">
            <a:solidFill>
              <a:schemeClr val="tx1"/>
            </a:solidFill>
            <a:round/>
            <a:headEnd/>
            <a:tailEnd/>
          </a:ln>
        </p:spPr>
        <p:txBody>
          <a:bodyPr/>
          <a:lstStyle/>
          <a:p>
            <a:endParaRPr lang="en-US"/>
          </a:p>
        </p:txBody>
      </p:sp>
      <p:sp>
        <p:nvSpPr>
          <p:cNvPr id="19528" name="Line 72"/>
          <p:cNvSpPr>
            <a:spLocks noChangeShapeType="1"/>
          </p:cNvSpPr>
          <p:nvPr/>
        </p:nvSpPr>
        <p:spPr bwMode="auto">
          <a:xfrm>
            <a:off x="8761413" y="1987550"/>
            <a:ext cx="1587" cy="79375"/>
          </a:xfrm>
          <a:prstGeom prst="line">
            <a:avLst/>
          </a:prstGeom>
          <a:noFill/>
          <a:ln w="14288">
            <a:solidFill>
              <a:schemeClr val="tx1"/>
            </a:solidFill>
            <a:round/>
            <a:headEnd/>
            <a:tailEnd/>
          </a:ln>
        </p:spPr>
        <p:txBody>
          <a:bodyPr/>
          <a:lstStyle/>
          <a:p>
            <a:endParaRPr lang="en-US"/>
          </a:p>
        </p:txBody>
      </p:sp>
      <p:sp>
        <p:nvSpPr>
          <p:cNvPr id="19529" name="Rectangle 73"/>
          <p:cNvSpPr>
            <a:spLocks noChangeAspect="1" noChangeArrowheads="1"/>
          </p:cNvSpPr>
          <p:nvPr/>
        </p:nvSpPr>
        <p:spPr bwMode="auto">
          <a:xfrm>
            <a:off x="463550" y="24955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#1</a:t>
            </a:r>
          </a:p>
        </p:txBody>
      </p:sp>
      <p:sp>
        <p:nvSpPr>
          <p:cNvPr id="19530" name="Rectangle 74"/>
          <p:cNvSpPr>
            <a:spLocks noChangeAspect="1" noChangeArrowheads="1"/>
          </p:cNvSpPr>
          <p:nvPr/>
        </p:nvSpPr>
        <p:spPr bwMode="auto">
          <a:xfrm>
            <a:off x="876300" y="25241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#2</a:t>
            </a:r>
          </a:p>
        </p:txBody>
      </p:sp>
      <p:sp>
        <p:nvSpPr>
          <p:cNvPr id="19531" name="Rectangle 75"/>
          <p:cNvSpPr>
            <a:spLocks noChangeAspect="1" noChangeArrowheads="1"/>
          </p:cNvSpPr>
          <p:nvPr/>
        </p:nvSpPr>
        <p:spPr bwMode="auto">
          <a:xfrm>
            <a:off x="2682875" y="25209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#4</a:t>
            </a:r>
          </a:p>
        </p:txBody>
      </p:sp>
      <p:sp>
        <p:nvSpPr>
          <p:cNvPr id="19532" name="AutoShape 76"/>
          <p:cNvSpPr>
            <a:spLocks noChangeAspect="1" noChangeArrowheads="1"/>
          </p:cNvSpPr>
          <p:nvPr/>
        </p:nvSpPr>
        <p:spPr bwMode="auto">
          <a:xfrm>
            <a:off x="361950" y="215900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9533" name="AutoShape 77"/>
          <p:cNvSpPr>
            <a:spLocks noChangeAspect="1" noChangeArrowheads="1"/>
          </p:cNvSpPr>
          <p:nvPr/>
        </p:nvSpPr>
        <p:spPr bwMode="auto">
          <a:xfrm>
            <a:off x="752475" y="217805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9534" name="Rectangle 79"/>
          <p:cNvSpPr>
            <a:spLocks noChangeAspect="1" noChangeArrowheads="1"/>
          </p:cNvSpPr>
          <p:nvPr/>
        </p:nvSpPr>
        <p:spPr bwMode="auto">
          <a:xfrm>
            <a:off x="3330575" y="24955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#1</a:t>
            </a:r>
          </a:p>
        </p:txBody>
      </p:sp>
      <p:sp>
        <p:nvSpPr>
          <p:cNvPr id="19535" name="Rectangle 80"/>
          <p:cNvSpPr>
            <a:spLocks noChangeAspect="1" noChangeArrowheads="1"/>
          </p:cNvSpPr>
          <p:nvPr/>
        </p:nvSpPr>
        <p:spPr bwMode="auto">
          <a:xfrm>
            <a:off x="5119688" y="25241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#3</a:t>
            </a:r>
          </a:p>
        </p:txBody>
      </p:sp>
      <p:sp>
        <p:nvSpPr>
          <p:cNvPr id="19536" name="Rectangle 81"/>
          <p:cNvSpPr>
            <a:spLocks noChangeAspect="1" noChangeArrowheads="1"/>
          </p:cNvSpPr>
          <p:nvPr/>
        </p:nvSpPr>
        <p:spPr bwMode="auto">
          <a:xfrm>
            <a:off x="5549900" y="25209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#4</a:t>
            </a:r>
          </a:p>
        </p:txBody>
      </p:sp>
      <p:sp>
        <p:nvSpPr>
          <p:cNvPr id="19537" name="AutoShape 83"/>
          <p:cNvSpPr>
            <a:spLocks noChangeAspect="1" noChangeArrowheads="1"/>
          </p:cNvSpPr>
          <p:nvPr/>
        </p:nvSpPr>
        <p:spPr bwMode="auto">
          <a:xfrm>
            <a:off x="5133975" y="219710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9538" name="AutoShape 84"/>
          <p:cNvSpPr>
            <a:spLocks noChangeAspect="1" noChangeArrowheads="1"/>
          </p:cNvSpPr>
          <p:nvPr/>
        </p:nvSpPr>
        <p:spPr bwMode="auto">
          <a:xfrm>
            <a:off x="5562600" y="217805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9539" name="Rectangle 85"/>
          <p:cNvSpPr>
            <a:spLocks noChangeAspect="1" noChangeArrowheads="1"/>
          </p:cNvSpPr>
          <p:nvPr/>
        </p:nvSpPr>
        <p:spPr bwMode="auto">
          <a:xfrm>
            <a:off x="6207125" y="24987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#1</a:t>
            </a:r>
          </a:p>
        </p:txBody>
      </p:sp>
      <p:sp>
        <p:nvSpPr>
          <p:cNvPr id="19540" name="Rectangle 86"/>
          <p:cNvSpPr>
            <a:spLocks noChangeAspect="1" noChangeArrowheads="1"/>
          </p:cNvSpPr>
          <p:nvPr/>
        </p:nvSpPr>
        <p:spPr bwMode="auto">
          <a:xfrm>
            <a:off x="8426450" y="25241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#4</a:t>
            </a:r>
          </a:p>
        </p:txBody>
      </p:sp>
      <p:sp>
        <p:nvSpPr>
          <p:cNvPr id="19541" name="Oval 91"/>
          <p:cNvSpPr>
            <a:spLocks noChangeArrowheads="1"/>
          </p:cNvSpPr>
          <p:nvPr/>
        </p:nvSpPr>
        <p:spPr bwMode="auto">
          <a:xfrm>
            <a:off x="1771650" y="3609975"/>
            <a:ext cx="128588" cy="109538"/>
          </a:xfrm>
          <a:prstGeom prst="ellipse">
            <a:avLst/>
          </a:prstGeom>
          <a:solidFill>
            <a:schemeClr val="hlink"/>
          </a:solidFill>
          <a:ln w="12700">
            <a:solidFill>
              <a:schemeClr val="bg1"/>
            </a:solidFill>
            <a:round/>
            <a:headEnd/>
            <a:tailEnd/>
          </a:ln>
        </p:spPr>
        <p:txBody>
          <a:bodyPr wrap="none" anchor="ctr"/>
          <a:lstStyle/>
          <a:p>
            <a:endParaRPr lang="en-US"/>
          </a:p>
        </p:txBody>
      </p:sp>
      <p:sp>
        <p:nvSpPr>
          <p:cNvPr id="19542" name="Oval 92"/>
          <p:cNvSpPr>
            <a:spLocks noChangeArrowheads="1"/>
          </p:cNvSpPr>
          <p:nvPr/>
        </p:nvSpPr>
        <p:spPr bwMode="auto">
          <a:xfrm>
            <a:off x="7515225" y="3609975"/>
            <a:ext cx="128588" cy="109538"/>
          </a:xfrm>
          <a:prstGeom prst="ellipse">
            <a:avLst/>
          </a:prstGeom>
          <a:solidFill>
            <a:schemeClr val="hlink"/>
          </a:solidFill>
          <a:ln w="12700">
            <a:solidFill>
              <a:schemeClr val="bg1"/>
            </a:solidFill>
            <a:round/>
            <a:headEnd/>
            <a:tailEnd/>
          </a:ln>
        </p:spPr>
        <p:txBody>
          <a:bodyPr wrap="none" anchor="ctr"/>
          <a:lstStyle/>
          <a:p>
            <a:endParaRPr lang="en-US"/>
          </a:p>
        </p:txBody>
      </p:sp>
      <p:sp>
        <p:nvSpPr>
          <p:cNvPr id="19543" name="Oval 93"/>
          <p:cNvSpPr>
            <a:spLocks noChangeArrowheads="1"/>
          </p:cNvSpPr>
          <p:nvPr/>
        </p:nvSpPr>
        <p:spPr bwMode="auto">
          <a:xfrm>
            <a:off x="4638675" y="3609975"/>
            <a:ext cx="128588" cy="109538"/>
          </a:xfrm>
          <a:prstGeom prst="ellipse">
            <a:avLst/>
          </a:prstGeom>
          <a:solidFill>
            <a:schemeClr val="hlink"/>
          </a:solidFill>
          <a:ln w="12700">
            <a:solidFill>
              <a:schemeClr val="bg1"/>
            </a:solidFill>
            <a:round/>
            <a:headEnd/>
            <a:tailEnd/>
          </a:ln>
        </p:spPr>
        <p:txBody>
          <a:bodyPr wrap="none" anchor="ctr"/>
          <a:lstStyle/>
          <a:p>
            <a:endParaRPr lang="en-US"/>
          </a:p>
        </p:txBody>
      </p:sp>
      <p:sp>
        <p:nvSpPr>
          <p:cNvPr id="19544" name="Text Box 94"/>
          <p:cNvSpPr txBox="1">
            <a:spLocks noChangeArrowheads="1"/>
          </p:cNvSpPr>
          <p:nvPr/>
        </p:nvSpPr>
        <p:spPr bwMode="auto">
          <a:xfrm>
            <a:off x="1222375" y="5949950"/>
            <a:ext cx="950913" cy="579438"/>
          </a:xfrm>
          <a:prstGeom prst="rect">
            <a:avLst/>
          </a:prstGeom>
          <a:noFill/>
          <a:ln w="9525">
            <a:noFill/>
            <a:miter lim="800000"/>
            <a:headEnd/>
            <a:tailEnd/>
          </a:ln>
        </p:spPr>
        <p:txBody>
          <a:bodyPr wrap="none">
            <a:spAutoFit/>
          </a:bodyPr>
          <a:lstStyle/>
          <a:p>
            <a:pPr algn="ctr"/>
            <a:r>
              <a:rPr lang="en-US" sz="3200" b="1">
                <a:solidFill>
                  <a:srgbClr val="FF0000"/>
                </a:solidFill>
              </a:rPr>
              <a:t>Bad</a:t>
            </a:r>
          </a:p>
        </p:txBody>
      </p:sp>
      <p:sp>
        <p:nvSpPr>
          <p:cNvPr id="19545" name="Text Box 95"/>
          <p:cNvSpPr txBox="1">
            <a:spLocks noChangeArrowheads="1"/>
          </p:cNvSpPr>
          <p:nvPr/>
        </p:nvSpPr>
        <p:spPr bwMode="auto">
          <a:xfrm>
            <a:off x="4002088" y="5949950"/>
            <a:ext cx="1243012" cy="579438"/>
          </a:xfrm>
          <a:prstGeom prst="rect">
            <a:avLst/>
          </a:prstGeom>
          <a:noFill/>
          <a:ln w="9525">
            <a:noFill/>
            <a:miter lim="800000"/>
            <a:headEnd/>
            <a:tailEnd/>
          </a:ln>
        </p:spPr>
        <p:txBody>
          <a:bodyPr wrap="none">
            <a:spAutoFit/>
          </a:bodyPr>
          <a:lstStyle/>
          <a:p>
            <a:pPr algn="ctr"/>
            <a:r>
              <a:rPr lang="en-US" sz="3200" b="1">
                <a:solidFill>
                  <a:schemeClr val="hlink"/>
                </a:solidFill>
              </a:rPr>
              <a:t>Good</a:t>
            </a:r>
          </a:p>
        </p:txBody>
      </p:sp>
      <p:sp>
        <p:nvSpPr>
          <p:cNvPr id="19546" name="Text Box 96"/>
          <p:cNvSpPr txBox="1">
            <a:spLocks noChangeArrowheads="1"/>
          </p:cNvSpPr>
          <p:nvPr/>
        </p:nvSpPr>
        <p:spPr bwMode="auto">
          <a:xfrm>
            <a:off x="7032625" y="5949950"/>
            <a:ext cx="950913" cy="579438"/>
          </a:xfrm>
          <a:prstGeom prst="rect">
            <a:avLst/>
          </a:prstGeom>
          <a:noFill/>
          <a:ln w="9525">
            <a:noFill/>
            <a:miter lim="800000"/>
            <a:headEnd/>
            <a:tailEnd/>
          </a:ln>
        </p:spPr>
        <p:txBody>
          <a:bodyPr wrap="none">
            <a:spAutoFit/>
          </a:bodyPr>
          <a:lstStyle/>
          <a:p>
            <a:pPr algn="ctr"/>
            <a:r>
              <a:rPr lang="en-US" sz="3200" b="1">
                <a:solidFill>
                  <a:srgbClr val="FF0000"/>
                </a:solidFill>
              </a:rPr>
              <a:t>Bad</a:t>
            </a:r>
          </a:p>
        </p:txBody>
      </p:sp>
      <p:sp>
        <p:nvSpPr>
          <p:cNvPr id="19547" name="AutoShape 97"/>
          <p:cNvSpPr>
            <a:spLocks noChangeAspect="1" noChangeArrowheads="1"/>
          </p:cNvSpPr>
          <p:nvPr/>
        </p:nvSpPr>
        <p:spPr bwMode="auto">
          <a:xfrm>
            <a:off x="2559050" y="2038350"/>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9548" name="AutoShape 98"/>
          <p:cNvSpPr>
            <a:spLocks noChangeAspect="1" noChangeArrowheads="1"/>
          </p:cNvSpPr>
          <p:nvPr/>
        </p:nvSpPr>
        <p:spPr bwMode="auto">
          <a:xfrm>
            <a:off x="3089275" y="2019300"/>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9549" name="AutoShape 99"/>
          <p:cNvSpPr>
            <a:spLocks noChangeAspect="1" noChangeArrowheads="1"/>
          </p:cNvSpPr>
          <p:nvPr/>
        </p:nvSpPr>
        <p:spPr bwMode="auto">
          <a:xfrm>
            <a:off x="5969000" y="2028825"/>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9550" name="AutoShape 100"/>
          <p:cNvSpPr>
            <a:spLocks noChangeAspect="1" noChangeArrowheads="1"/>
          </p:cNvSpPr>
          <p:nvPr/>
        </p:nvSpPr>
        <p:spPr bwMode="auto">
          <a:xfrm>
            <a:off x="8299450" y="2046288"/>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19551" name="Rectangle 101"/>
          <p:cNvSpPr>
            <a:spLocks noChangeArrowheads="1"/>
          </p:cNvSpPr>
          <p:nvPr/>
        </p:nvSpPr>
        <p:spPr bwMode="auto">
          <a:xfrm>
            <a:off x="3067050" y="2028825"/>
            <a:ext cx="190500" cy="822325"/>
          </a:xfrm>
          <a:prstGeom prst="rect">
            <a:avLst/>
          </a:prstGeom>
          <a:solidFill>
            <a:schemeClr val="bg1"/>
          </a:solidFill>
          <a:ln w="9525">
            <a:noFill/>
            <a:miter lim="800000"/>
            <a:headEnd/>
            <a:tailEnd/>
          </a:ln>
        </p:spPr>
        <p:txBody>
          <a:bodyPr wrap="none" anchor="ctr"/>
          <a:lstStyle/>
          <a:p>
            <a:endParaRPr lang="en-US"/>
          </a:p>
        </p:txBody>
      </p:sp>
      <p:sp>
        <p:nvSpPr>
          <p:cNvPr id="19552" name="Rectangle 102"/>
          <p:cNvSpPr>
            <a:spLocks noChangeArrowheads="1"/>
          </p:cNvSpPr>
          <p:nvPr/>
        </p:nvSpPr>
        <p:spPr bwMode="auto">
          <a:xfrm>
            <a:off x="5943600" y="2028825"/>
            <a:ext cx="190500" cy="742950"/>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ontent Placeholder 1"/>
          <p:cNvSpPr txBox="1">
            <a:spLocks/>
          </p:cNvSpPr>
          <p:nvPr/>
        </p:nvSpPr>
        <p:spPr bwMode="auto">
          <a:xfrm>
            <a:off x="457200" y="1114425"/>
            <a:ext cx="8229600" cy="1857375"/>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3100" b="0" i="0" u="none" strike="noStrike" kern="0" cap="none" spc="0" normalizeH="0" baseline="0" noProof="0" dirty="0" smtClean="0">
                <a:ln>
                  <a:noFill/>
                </a:ln>
                <a:effectLst/>
                <a:uLnTx/>
                <a:uFillTx/>
                <a:latin typeface="+mn-lt"/>
                <a:ea typeface="+mn-ea"/>
                <a:cs typeface="+mn-cs"/>
              </a:rPr>
              <a:t>Approximate indirect</a:t>
            </a:r>
            <a:r>
              <a:rPr kumimoji="0" lang="en-US" sz="3100" b="0" i="0" u="none" strike="noStrike" kern="0" cap="none" spc="0" normalizeH="0" noProof="0" dirty="0" smtClean="0">
                <a:ln>
                  <a:noFill/>
                </a:ln>
                <a:effectLst/>
                <a:uLnTx/>
                <a:uFillTx/>
                <a:latin typeface="+mn-lt"/>
                <a:ea typeface="+mn-ea"/>
                <a:cs typeface="+mn-cs"/>
              </a:rPr>
              <a:t> illumination by</a:t>
            </a:r>
            <a:endParaRPr kumimoji="0" lang="en-US" sz="3100" b="0" i="0" u="none" strike="noStrike" kern="0" cap="none" spc="0" normalizeH="0" baseline="0" noProof="0" dirty="0" smtClean="0">
              <a:ln>
                <a:noFill/>
              </a:ln>
              <a:effectLst/>
              <a:uLnTx/>
              <a:uFillTx/>
              <a:latin typeface="+mn-lt"/>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FF9900"/>
              </a:buClr>
              <a:buSzTx/>
              <a:buFont typeface="Times" charset="0"/>
              <a:buNone/>
              <a:tabLst/>
              <a:defRPr/>
            </a:pPr>
            <a:r>
              <a:rPr kumimoji="0" lang="en-US" sz="3100" b="0" i="0" u="none" strike="noStrike" kern="0" cap="none" spc="0" normalizeH="0" baseline="0" noProof="0" dirty="0" smtClean="0">
                <a:ln w="18415" cmpd="sng">
                  <a:solidFill>
                    <a:srgbClr val="FFFFFF"/>
                  </a:solidFill>
                  <a:prstDash val="solid"/>
                </a:ln>
                <a:effectLst>
                  <a:outerShdw blurRad="63500" dir="3600000" algn="tl" rotWithShape="0">
                    <a:srgbClr val="000000">
                      <a:alpha val="70000"/>
                    </a:srgbClr>
                  </a:outerShdw>
                </a:effectLst>
                <a:uLnTx/>
                <a:uFillTx/>
                <a:latin typeface="+mn-lt"/>
                <a:ea typeface="+mn-ea"/>
                <a:cs typeface="+mn-cs"/>
              </a:rPr>
              <a:t>Virtual Point Lights (VPLs)</a:t>
            </a:r>
            <a:r>
              <a:rPr kumimoji="0" lang="en-US" sz="3100" b="0" i="0" u="none" strike="noStrike" kern="0" cap="none" spc="0" normalizeH="0" baseline="0" noProof="0" dirty="0" smtClean="0">
                <a:ln>
                  <a:noFill/>
                </a:ln>
                <a:effectLst/>
                <a:uLnTx/>
                <a:uFillTx/>
                <a:latin typeface="+mn-lt"/>
                <a:ea typeface="+mn-ea"/>
                <a:cs typeface="+mn-cs"/>
              </a:rPr>
              <a:t/>
            </a:r>
            <a:br>
              <a:rPr kumimoji="0" lang="en-US" sz="3100" b="0" i="0" u="none" strike="noStrike" kern="0" cap="none" spc="0" normalizeH="0" baseline="0" noProof="0" dirty="0" smtClean="0">
                <a:ln>
                  <a:noFill/>
                </a:ln>
                <a:effectLst/>
                <a:uLnTx/>
                <a:uFillTx/>
                <a:latin typeface="+mn-lt"/>
                <a:ea typeface="+mn-ea"/>
                <a:cs typeface="+mn-cs"/>
              </a:rPr>
            </a:br>
            <a:endParaRPr kumimoji="0" lang="en-US" sz="3100" b="0" i="0" u="none" strike="noStrike" kern="0" cap="none" spc="0" normalizeH="0" baseline="0" noProof="0" dirty="0" smtClean="0">
              <a:ln w="18415" cmpd="sng">
                <a:solidFill>
                  <a:srgbClr val="FFFFFF"/>
                </a:solidFill>
                <a:prstDash val="solid"/>
              </a:ln>
              <a:effectLst>
                <a:outerShdw blurRad="63500" dir="3600000" algn="tl" rotWithShape="0">
                  <a:srgbClr val="000000">
                    <a:alpha val="70000"/>
                  </a:srgbClr>
                </a:outerShdw>
              </a:effectLst>
              <a:uLnTx/>
              <a:uFillTx/>
              <a:latin typeface="+mn-lt"/>
              <a:ea typeface="+mn-ea"/>
              <a:cs typeface="+mn-cs"/>
            </a:endParaRPr>
          </a:p>
        </p:txBody>
      </p:sp>
      <p:sp>
        <p:nvSpPr>
          <p:cNvPr id="2" name="Content Placeholder 1"/>
          <p:cNvSpPr>
            <a:spLocks noGrp="1"/>
          </p:cNvSpPr>
          <p:nvPr>
            <p:ph idx="1"/>
          </p:nvPr>
        </p:nvSpPr>
        <p:spPr>
          <a:xfrm>
            <a:off x="762000" y="2514600"/>
            <a:ext cx="3429000" cy="990600"/>
          </a:xfrm>
        </p:spPr>
        <p:txBody>
          <a:bodyPr/>
          <a:lstStyle/>
          <a:p>
            <a:pPr marL="514350" indent="-514350">
              <a:buFont typeface="+mj-lt"/>
              <a:buAutoNum type="arabicPeriod"/>
            </a:pPr>
            <a:r>
              <a:rPr lang="en-US" dirty="0" smtClean="0"/>
              <a:t>Generate VPLs</a:t>
            </a:r>
            <a:endParaRPr lang="en-US" dirty="0" smtClean="0">
              <a:ln w="18415" cmpd="sng">
                <a:solidFill>
                  <a:srgbClr val="FFFFFF"/>
                </a:solidFill>
                <a:prstDash val="solid"/>
              </a:ln>
              <a:solidFill>
                <a:srgbClr val="FF0000"/>
              </a:solidFill>
              <a:effectLst>
                <a:outerShdw blurRad="63500" dir="3600000" algn="tl" rotWithShape="0">
                  <a:srgbClr val="000000">
                    <a:alpha val="70000"/>
                  </a:srgbClr>
                </a:outerShdw>
              </a:effectLst>
            </a:endParaRP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a:t>
            </a:fld>
            <a:endParaRPr lang="en-US" dirty="0">
              <a:solidFill>
                <a:srgbClr val="FFFFFF"/>
              </a:solidFill>
            </a:endParaRPr>
          </a:p>
        </p:txBody>
      </p:sp>
      <p:sp>
        <p:nvSpPr>
          <p:cNvPr id="4" name="Title 3"/>
          <p:cNvSpPr>
            <a:spLocks noGrp="1"/>
          </p:cNvSpPr>
          <p:nvPr>
            <p:ph type="title"/>
          </p:nvPr>
        </p:nvSpPr>
        <p:spPr/>
        <p:txBody>
          <a:bodyPr/>
          <a:lstStyle/>
          <a:p>
            <a:r>
              <a:rPr lang="en-US" dirty="0" smtClean="0"/>
              <a:t>Instant </a:t>
            </a:r>
            <a:r>
              <a:rPr lang="en-US" dirty="0" err="1" smtClean="0"/>
              <a:t>radiosity</a:t>
            </a:r>
            <a:endParaRPr lang="en-US" dirty="0"/>
          </a:p>
        </p:txBody>
      </p:sp>
      <p:sp>
        <p:nvSpPr>
          <p:cNvPr id="112" name="Content Placeholder 1"/>
          <p:cNvSpPr txBox="1">
            <a:spLocks/>
          </p:cNvSpPr>
          <p:nvPr/>
        </p:nvSpPr>
        <p:spPr bwMode="auto">
          <a:xfrm>
            <a:off x="4876800" y="2515474"/>
            <a:ext cx="3657600" cy="9906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
                <a:srgbClr val="FF9900"/>
              </a:buClr>
              <a:buSzTx/>
              <a:buFont typeface="+mj-lt"/>
              <a:buAutoNum type="arabicPeriod" startAt="2"/>
              <a:tabLst/>
              <a:defRPr/>
            </a:pPr>
            <a:r>
              <a:rPr kumimoji="0" lang="en-US" sz="3100" b="0" i="0" u="none" strike="noStrike" kern="0" cap="none" spc="0" normalizeH="0" baseline="0" noProof="0" dirty="0" smtClean="0">
                <a:ln>
                  <a:noFill/>
                </a:ln>
                <a:solidFill>
                  <a:schemeClr val="tx1"/>
                </a:solidFill>
                <a:effectLst/>
                <a:uLnTx/>
                <a:uFillTx/>
                <a:latin typeface="+mn-lt"/>
                <a:ea typeface="+mn-ea"/>
                <a:cs typeface="+mn-cs"/>
              </a:rPr>
              <a:t>Render with VPLs</a:t>
            </a:r>
          </a:p>
        </p:txBody>
      </p:sp>
      <p:grpSp>
        <p:nvGrpSpPr>
          <p:cNvPr id="5" name="Group 4"/>
          <p:cNvGrpSpPr/>
          <p:nvPr/>
        </p:nvGrpSpPr>
        <p:grpSpPr>
          <a:xfrm>
            <a:off x="990600" y="3201274"/>
            <a:ext cx="2895600" cy="2895600"/>
            <a:chOff x="1441450" y="1495425"/>
            <a:chExt cx="4621213" cy="4621213"/>
          </a:xfrm>
        </p:grpSpPr>
        <p:sp>
          <p:nvSpPr>
            <p:cNvPr id="76" name="AutoShape 617"/>
            <p:cNvSpPr>
              <a:spLocks noChangeAspect="1" noChangeArrowheads="1" noTextEdit="1"/>
            </p:cNvSpPr>
            <p:nvPr/>
          </p:nvSpPr>
          <p:spPr bwMode="auto">
            <a:xfrm>
              <a:off x="1441450" y="1495425"/>
              <a:ext cx="4621213" cy="4621213"/>
            </a:xfrm>
            <a:prstGeom prst="rect">
              <a:avLst/>
            </a:prstGeom>
            <a:solidFill>
              <a:schemeClr val="tx1">
                <a:lumMod val="7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77"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Line 621"/>
            <p:cNvSpPr>
              <a:spLocks noChangeShapeType="1"/>
            </p:cNvSpPr>
            <p:nvPr/>
          </p:nvSpPr>
          <p:spPr bwMode="auto">
            <a:xfrm flipV="1">
              <a:off x="1592263" y="5026025"/>
              <a:ext cx="881063" cy="1090613"/>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Line 623"/>
            <p:cNvSpPr>
              <a:spLocks noChangeShapeType="1"/>
            </p:cNvSpPr>
            <p:nvPr/>
          </p:nvSpPr>
          <p:spPr bwMode="auto">
            <a:xfrm flipH="1" flipV="1">
              <a:off x="5024438" y="5026025"/>
              <a:ext cx="979488" cy="109061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Line 625"/>
            <p:cNvSpPr>
              <a:spLocks noChangeShapeType="1"/>
            </p:cNvSpPr>
            <p:nvPr/>
          </p:nvSpPr>
          <p:spPr bwMode="auto">
            <a:xfrm flipV="1">
              <a:off x="5024438" y="2417763"/>
              <a:ext cx="17463" cy="260826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Line 627"/>
            <p:cNvSpPr>
              <a:spLocks noChangeShapeType="1"/>
            </p:cNvSpPr>
            <p:nvPr/>
          </p:nvSpPr>
          <p:spPr bwMode="auto">
            <a:xfrm flipV="1">
              <a:off x="5041900" y="1665288"/>
              <a:ext cx="1008063" cy="752475"/>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Line 629"/>
            <p:cNvSpPr>
              <a:spLocks noChangeShapeType="1"/>
            </p:cNvSpPr>
            <p:nvPr/>
          </p:nvSpPr>
          <p:spPr bwMode="auto">
            <a:xfrm flipH="1" flipV="1">
              <a:off x="2444750" y="2428875"/>
              <a:ext cx="28575" cy="2597150"/>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Line 631"/>
            <p:cNvSpPr>
              <a:spLocks noChangeShapeType="1"/>
            </p:cNvSpPr>
            <p:nvPr/>
          </p:nvSpPr>
          <p:spPr bwMode="auto">
            <a:xfrm flipH="1" flipV="1">
              <a:off x="1452563" y="1600200"/>
              <a:ext cx="992188" cy="828675"/>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Line 633"/>
            <p:cNvSpPr>
              <a:spLocks noChangeShapeType="1"/>
            </p:cNvSpPr>
            <p:nvPr/>
          </p:nvSpPr>
          <p:spPr bwMode="auto">
            <a:xfrm flipV="1">
              <a:off x="2444750" y="2417763"/>
              <a:ext cx="2597150" cy="11113"/>
            </a:xfrm>
            <a:prstGeom prst="line">
              <a:avLst/>
            </a:prstGeom>
            <a:no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Line 634"/>
            <p:cNvSpPr>
              <a:spLocks noChangeShapeType="1"/>
            </p:cNvSpPr>
            <p:nvPr/>
          </p:nvSpPr>
          <p:spPr bwMode="auto">
            <a:xfrm>
              <a:off x="4457700" y="2738438"/>
              <a:ext cx="630238" cy="25495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 name="Oval 635"/>
            <p:cNvSpPr>
              <a:spLocks noChangeArrowheads="1"/>
            </p:cNvSpPr>
            <p:nvPr/>
          </p:nvSpPr>
          <p:spPr bwMode="auto">
            <a:xfrm>
              <a:off x="2473325" y="4256088"/>
              <a:ext cx="1057275" cy="1044575"/>
            </a:xfrm>
            <a:prstGeom prst="ellipse">
              <a:avLst/>
            </a:prstGeom>
            <a:noFill/>
            <a:ln w="19050" cap="flat">
              <a:solidFill>
                <a:srgbClr val="FFF2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 name="Line 636"/>
            <p:cNvSpPr>
              <a:spLocks noChangeShapeType="1"/>
            </p:cNvSpPr>
            <p:nvPr/>
          </p:nvSpPr>
          <p:spPr bwMode="auto">
            <a:xfrm flipH="1">
              <a:off x="3833813" y="2738438"/>
              <a:ext cx="623888" cy="25622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 name="Oval 638"/>
            <p:cNvSpPr>
              <a:spLocks noChangeArrowheads="1"/>
            </p:cNvSpPr>
            <p:nvPr/>
          </p:nvSpPr>
          <p:spPr bwMode="auto">
            <a:xfrm>
              <a:off x="2992438" y="4594225"/>
              <a:ext cx="1190625" cy="1230313"/>
            </a:xfrm>
            <a:prstGeom prst="ellipse">
              <a:avLst/>
            </a:prstGeom>
            <a:solidFill>
              <a:schemeClr val="tx1">
                <a:lumMod val="75000"/>
              </a:schemeClr>
            </a:solidFill>
            <a:ln w="19050" cap="flat">
              <a:solidFill>
                <a:srgbClr val="4D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96" name="Straight Connector 95"/>
          <p:cNvCxnSpPr/>
          <p:nvPr/>
        </p:nvCxnSpPr>
        <p:spPr>
          <a:xfrm>
            <a:off x="2382735" y="3532389"/>
            <a:ext cx="1130648" cy="1023826"/>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2853274" y="4674762"/>
            <a:ext cx="778639" cy="541585"/>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a:off x="1775060" y="3698120"/>
            <a:ext cx="784455" cy="445630"/>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flipV="1">
            <a:off x="1241038" y="3536075"/>
            <a:ext cx="1138016" cy="567168"/>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93458" y="4347131"/>
            <a:ext cx="1082922" cy="587765"/>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1" name="Sun 100"/>
          <p:cNvSpPr/>
          <p:nvPr/>
        </p:nvSpPr>
        <p:spPr>
          <a:xfrm>
            <a:off x="1108991" y="3968928"/>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2" name="Sun 101"/>
          <p:cNvSpPr/>
          <p:nvPr/>
        </p:nvSpPr>
        <p:spPr>
          <a:xfrm>
            <a:off x="2159191" y="3312643"/>
            <a:ext cx="445477" cy="445477"/>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3" name="Sun 102"/>
          <p:cNvSpPr/>
          <p:nvPr/>
        </p:nvSpPr>
        <p:spPr>
          <a:xfrm>
            <a:off x="1817719" y="4176935"/>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4" name="Sun 103"/>
          <p:cNvSpPr/>
          <p:nvPr/>
        </p:nvSpPr>
        <p:spPr>
          <a:xfrm>
            <a:off x="2819400" y="5182474"/>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5" name="Sun 104"/>
          <p:cNvSpPr/>
          <p:nvPr/>
        </p:nvSpPr>
        <p:spPr>
          <a:xfrm>
            <a:off x="3376888" y="4418969"/>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6" name="Sun 105"/>
          <p:cNvSpPr/>
          <p:nvPr/>
        </p:nvSpPr>
        <p:spPr>
          <a:xfrm>
            <a:off x="1713318" y="5030074"/>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6" name="Group 229"/>
          <p:cNvGrpSpPr/>
          <p:nvPr/>
        </p:nvGrpSpPr>
        <p:grpSpPr>
          <a:xfrm>
            <a:off x="5410200" y="3201274"/>
            <a:ext cx="2895600" cy="2895600"/>
            <a:chOff x="5410200" y="3581400"/>
            <a:chExt cx="2895600" cy="2895600"/>
          </a:xfrm>
        </p:grpSpPr>
        <p:sp>
          <p:nvSpPr>
            <p:cNvPr id="45" name="Oval 25"/>
            <p:cNvSpPr>
              <a:spLocks noChangeArrowheads="1"/>
            </p:cNvSpPr>
            <p:nvPr/>
          </p:nvSpPr>
          <p:spPr bwMode="auto">
            <a:xfrm>
              <a:off x="5867400" y="6248400"/>
              <a:ext cx="101794" cy="48971"/>
            </a:xfrm>
            <a:prstGeom prst="ellipse">
              <a:avLst/>
            </a:prstGeom>
            <a:solidFill>
              <a:schemeClr val="tx1"/>
            </a:solidFill>
            <a:ln w="9525">
              <a:solidFill>
                <a:srgbClr val="FFC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7" name="Group 4"/>
            <p:cNvGrpSpPr/>
            <p:nvPr/>
          </p:nvGrpSpPr>
          <p:grpSpPr>
            <a:xfrm>
              <a:off x="5410200" y="3581400"/>
              <a:ext cx="2895600" cy="2895600"/>
              <a:chOff x="1441450" y="1495425"/>
              <a:chExt cx="4621213" cy="4621213"/>
            </a:xfrm>
          </p:grpSpPr>
          <p:sp>
            <p:nvSpPr>
              <p:cNvPr id="199" name="AutoShape 617"/>
              <p:cNvSpPr>
                <a:spLocks noChangeAspect="1" noChangeArrowheads="1" noTextEdit="1"/>
              </p:cNvSpPr>
              <p:nvPr/>
            </p:nvSpPr>
            <p:spPr bwMode="auto">
              <a:xfrm>
                <a:off x="1441450" y="1495425"/>
                <a:ext cx="4621213" cy="4621213"/>
              </a:xfrm>
              <a:prstGeom prst="rect">
                <a:avLst/>
              </a:prstGeom>
              <a:solidFill>
                <a:schemeClr val="tx1">
                  <a:lumMod val="7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00"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Line 621"/>
              <p:cNvSpPr>
                <a:spLocks noChangeShapeType="1"/>
              </p:cNvSpPr>
              <p:nvPr/>
            </p:nvSpPr>
            <p:spPr bwMode="auto">
              <a:xfrm flipV="1">
                <a:off x="1592263" y="5026025"/>
                <a:ext cx="881063" cy="1090613"/>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Line 623"/>
              <p:cNvSpPr>
                <a:spLocks noChangeShapeType="1"/>
              </p:cNvSpPr>
              <p:nvPr/>
            </p:nvSpPr>
            <p:spPr bwMode="auto">
              <a:xfrm flipH="1" flipV="1">
                <a:off x="5024438" y="5026025"/>
                <a:ext cx="979488" cy="109061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Line 625"/>
              <p:cNvSpPr>
                <a:spLocks noChangeShapeType="1"/>
              </p:cNvSpPr>
              <p:nvPr/>
            </p:nvSpPr>
            <p:spPr bwMode="auto">
              <a:xfrm flipV="1">
                <a:off x="5024438" y="2417763"/>
                <a:ext cx="17463" cy="260826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Line 627"/>
              <p:cNvSpPr>
                <a:spLocks noChangeShapeType="1"/>
              </p:cNvSpPr>
              <p:nvPr/>
            </p:nvSpPr>
            <p:spPr bwMode="auto">
              <a:xfrm flipV="1">
                <a:off x="5041900" y="1665288"/>
                <a:ext cx="1008063" cy="752475"/>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Line 629"/>
              <p:cNvSpPr>
                <a:spLocks noChangeShapeType="1"/>
              </p:cNvSpPr>
              <p:nvPr/>
            </p:nvSpPr>
            <p:spPr bwMode="auto">
              <a:xfrm flipH="1" flipV="1">
                <a:off x="2444750" y="2428875"/>
                <a:ext cx="28575" cy="2597150"/>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Line 631"/>
              <p:cNvSpPr>
                <a:spLocks noChangeShapeType="1"/>
              </p:cNvSpPr>
              <p:nvPr/>
            </p:nvSpPr>
            <p:spPr bwMode="auto">
              <a:xfrm flipH="1" flipV="1">
                <a:off x="1452563" y="1600200"/>
                <a:ext cx="992188" cy="828675"/>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Line 633"/>
              <p:cNvSpPr>
                <a:spLocks noChangeShapeType="1"/>
              </p:cNvSpPr>
              <p:nvPr/>
            </p:nvSpPr>
            <p:spPr bwMode="auto">
              <a:xfrm flipV="1">
                <a:off x="2444750" y="2417763"/>
                <a:ext cx="2597150" cy="11113"/>
              </a:xfrm>
              <a:prstGeom prst="line">
                <a:avLst/>
              </a:prstGeom>
              <a:no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Line 634"/>
              <p:cNvSpPr>
                <a:spLocks noChangeShapeType="1"/>
              </p:cNvSpPr>
              <p:nvPr/>
            </p:nvSpPr>
            <p:spPr bwMode="auto">
              <a:xfrm>
                <a:off x="4457700" y="2738438"/>
                <a:ext cx="630238" cy="25495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Oval 635"/>
              <p:cNvSpPr>
                <a:spLocks noChangeArrowheads="1"/>
              </p:cNvSpPr>
              <p:nvPr/>
            </p:nvSpPr>
            <p:spPr bwMode="auto">
              <a:xfrm>
                <a:off x="2473325" y="4256088"/>
                <a:ext cx="1057275" cy="1044575"/>
              </a:xfrm>
              <a:prstGeom prst="ellipse">
                <a:avLst/>
              </a:prstGeom>
              <a:noFill/>
              <a:ln w="19050" cap="flat">
                <a:solidFill>
                  <a:srgbClr val="FFF2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Line 636"/>
              <p:cNvSpPr>
                <a:spLocks noChangeShapeType="1"/>
              </p:cNvSpPr>
              <p:nvPr/>
            </p:nvSpPr>
            <p:spPr bwMode="auto">
              <a:xfrm flipH="1">
                <a:off x="3833813" y="2738438"/>
                <a:ext cx="623888" cy="25622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Oval 638"/>
              <p:cNvSpPr>
                <a:spLocks noChangeArrowheads="1"/>
              </p:cNvSpPr>
              <p:nvPr/>
            </p:nvSpPr>
            <p:spPr bwMode="auto">
              <a:xfrm>
                <a:off x="2992438" y="4594225"/>
                <a:ext cx="1190625" cy="1230313"/>
              </a:xfrm>
              <a:prstGeom prst="ellipse">
                <a:avLst/>
              </a:prstGeom>
              <a:solidFill>
                <a:schemeClr val="tx1">
                  <a:lumMod val="75000"/>
                </a:schemeClr>
              </a:solidFill>
              <a:ln w="19050" cap="flat">
                <a:solidFill>
                  <a:srgbClr val="4D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24" name="Sun 223"/>
            <p:cNvSpPr/>
            <p:nvPr/>
          </p:nvSpPr>
          <p:spPr>
            <a:xfrm>
              <a:off x="5528591" y="4349054"/>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5" name="Sun 224"/>
            <p:cNvSpPr/>
            <p:nvPr/>
          </p:nvSpPr>
          <p:spPr>
            <a:xfrm>
              <a:off x="6578791" y="3692769"/>
              <a:ext cx="445477" cy="445477"/>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6" name="Sun 225"/>
            <p:cNvSpPr/>
            <p:nvPr/>
          </p:nvSpPr>
          <p:spPr>
            <a:xfrm>
              <a:off x="6237319" y="4557061"/>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7" name="Sun 226"/>
            <p:cNvSpPr/>
            <p:nvPr/>
          </p:nvSpPr>
          <p:spPr>
            <a:xfrm>
              <a:off x="7239000" y="5562600"/>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8" name="Sun 227"/>
            <p:cNvSpPr/>
            <p:nvPr/>
          </p:nvSpPr>
          <p:spPr>
            <a:xfrm>
              <a:off x="7796488" y="4799095"/>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9" name="Sun 228"/>
            <p:cNvSpPr/>
            <p:nvPr/>
          </p:nvSpPr>
          <p:spPr>
            <a:xfrm>
              <a:off x="6132918" y="5410200"/>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
        <p:nvSpPr>
          <p:cNvPr id="231" name="Oval 230"/>
          <p:cNvSpPr/>
          <p:nvPr/>
        </p:nvSpPr>
        <p:spPr bwMode="auto">
          <a:xfrm>
            <a:off x="5943600" y="5792074"/>
            <a:ext cx="228600"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232" name="Straight Connector 231"/>
          <p:cNvCxnSpPr/>
          <p:nvPr/>
        </p:nvCxnSpPr>
        <p:spPr>
          <a:xfrm rot="5400000">
            <a:off x="5288161" y="4318824"/>
            <a:ext cx="2296696" cy="721414"/>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5400000">
            <a:off x="5826951" y="5399718"/>
            <a:ext cx="677016" cy="195837"/>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5467902" y="4918640"/>
            <a:ext cx="1511666" cy="290706"/>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16200000" flipH="1">
            <a:off x="5003896" y="4764235"/>
            <a:ext cx="1726082" cy="412227"/>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10800000" flipV="1">
            <a:off x="6062526" y="4546006"/>
            <a:ext cx="1865799" cy="1289674"/>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0800000" flipV="1">
            <a:off x="6073097" y="5317694"/>
            <a:ext cx="1294961" cy="512699"/>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500"/>
                                        <p:tgtEl>
                                          <p:spTgt spid="102"/>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up)">
                                      <p:cBhvr>
                                        <p:cTn id="17" dur="500"/>
                                        <p:tgtEl>
                                          <p:spTgt spid="9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up)">
                                      <p:cBhvr>
                                        <p:cTn id="25" dur="500"/>
                                        <p:tgtEl>
                                          <p:spTgt spid="100"/>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fade">
                                      <p:cBhvr>
                                        <p:cTn id="29" dur="500"/>
                                        <p:tgtEl>
                                          <p:spTgt spid="106"/>
                                        </p:tgtEl>
                                      </p:cBhvr>
                                    </p:animEffect>
                                  </p:childTnLst>
                                </p:cTn>
                              </p:par>
                            </p:childTnLst>
                          </p:cTn>
                        </p:par>
                        <p:par>
                          <p:cTn id="30" fill="hold">
                            <p:stCondLst>
                              <p:cond delay="2500"/>
                            </p:stCondLst>
                            <p:childTnLst>
                              <p:par>
                                <p:cTn id="31" presetID="22" presetClass="entr" presetSubtype="1" fill="hold" nodeType="after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wipe(up)">
                                      <p:cBhvr>
                                        <p:cTn id="33" dur="500"/>
                                        <p:tgtEl>
                                          <p:spTgt spid="98"/>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500"/>
                                        <p:tgtEl>
                                          <p:spTgt spid="103"/>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wipe(up)">
                                      <p:cBhvr>
                                        <p:cTn id="41" dur="500"/>
                                        <p:tgtEl>
                                          <p:spTgt spid="96"/>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05"/>
                                        </p:tgtEl>
                                        <p:attrNameLst>
                                          <p:attrName>style.visibility</p:attrName>
                                        </p:attrNameLst>
                                      </p:cBhvr>
                                      <p:to>
                                        <p:strVal val="visible"/>
                                      </p:to>
                                    </p:set>
                                    <p:animEffect transition="in" filter="fade">
                                      <p:cBhvr>
                                        <p:cTn id="45" dur="500"/>
                                        <p:tgtEl>
                                          <p:spTgt spid="105"/>
                                        </p:tgtEl>
                                      </p:cBhvr>
                                    </p:animEffect>
                                  </p:childTnLst>
                                </p:cTn>
                              </p:par>
                            </p:childTnLst>
                          </p:cTn>
                        </p:par>
                        <p:par>
                          <p:cTn id="46" fill="hold">
                            <p:stCondLst>
                              <p:cond delay="4500"/>
                            </p:stCondLst>
                            <p:childTnLst>
                              <p:par>
                                <p:cTn id="47" presetID="22" presetClass="entr" presetSubtype="1" fill="hold" nodeType="after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up)">
                                      <p:cBhvr>
                                        <p:cTn id="49" dur="500"/>
                                        <p:tgtEl>
                                          <p:spTgt spid="97"/>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104"/>
                                        </p:tgtEl>
                                        <p:attrNameLst>
                                          <p:attrName>style.visibility</p:attrName>
                                        </p:attrNameLst>
                                      </p:cBhvr>
                                      <p:to>
                                        <p:strVal val="visible"/>
                                      </p:to>
                                    </p:set>
                                    <p:animEffect transition="in" filter="fade">
                                      <p:cBhvr>
                                        <p:cTn id="53" dur="500"/>
                                        <p:tgtEl>
                                          <p:spTgt spid="10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2"/>
                                        </p:tgtEl>
                                        <p:attrNameLst>
                                          <p:attrName>style.visibility</p:attrName>
                                        </p:attrNameLst>
                                      </p:cBhvr>
                                      <p:to>
                                        <p:strVal val="visible"/>
                                      </p:to>
                                    </p:set>
                                    <p:animEffect transition="in" filter="fade">
                                      <p:cBhvr>
                                        <p:cTn id="58" dur="500"/>
                                        <p:tgtEl>
                                          <p:spTgt spid="112"/>
                                        </p:tgtEl>
                                      </p:cBhvr>
                                    </p:animEffect>
                                  </p:childTnLst>
                                </p:cTn>
                              </p:par>
                              <p:par>
                                <p:cTn id="59" presetID="10"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1"/>
                                        </p:tgtEl>
                                        <p:attrNameLst>
                                          <p:attrName>style.visibility</p:attrName>
                                        </p:attrNameLst>
                                      </p:cBhvr>
                                      <p:to>
                                        <p:strVal val="visible"/>
                                      </p:to>
                                    </p:set>
                                    <p:animEffect transition="in" filter="fade">
                                      <p:cBhvr>
                                        <p:cTn id="64" dur="500"/>
                                        <p:tgtEl>
                                          <p:spTgt spid="231"/>
                                        </p:tgtEl>
                                      </p:cBhvr>
                                    </p:animEffect>
                                  </p:childTnLst>
                                </p:cTn>
                              </p:par>
                            </p:childTnLst>
                          </p:cTn>
                        </p:par>
                        <p:par>
                          <p:cTn id="65" fill="hold">
                            <p:stCondLst>
                              <p:cond delay="500"/>
                            </p:stCondLst>
                            <p:childTnLst>
                              <p:par>
                                <p:cTn id="66" presetID="22" presetClass="entr" presetSubtype="1" fill="hold" nodeType="afterEffect">
                                  <p:stCondLst>
                                    <p:cond delay="0"/>
                                  </p:stCondLst>
                                  <p:childTnLst>
                                    <p:set>
                                      <p:cBhvr>
                                        <p:cTn id="67" dur="1" fill="hold">
                                          <p:stCondLst>
                                            <p:cond delay="0"/>
                                          </p:stCondLst>
                                        </p:cTn>
                                        <p:tgtEl>
                                          <p:spTgt spid="249"/>
                                        </p:tgtEl>
                                        <p:attrNameLst>
                                          <p:attrName>style.visibility</p:attrName>
                                        </p:attrNameLst>
                                      </p:cBhvr>
                                      <p:to>
                                        <p:strVal val="visible"/>
                                      </p:to>
                                    </p:set>
                                    <p:animEffect transition="in" filter="wipe(up)">
                                      <p:cBhvr>
                                        <p:cTn id="68" dur="500"/>
                                        <p:tgtEl>
                                          <p:spTgt spid="249"/>
                                        </p:tgtEl>
                                      </p:cBhvr>
                                    </p:animEffect>
                                  </p:childTnLst>
                                </p:cTn>
                              </p:par>
                              <p:par>
                                <p:cTn id="69" presetID="22" presetClass="entr" presetSubtype="1" fill="hold" nodeType="withEffect">
                                  <p:stCondLst>
                                    <p:cond delay="0"/>
                                  </p:stCondLst>
                                  <p:childTnLst>
                                    <p:set>
                                      <p:cBhvr>
                                        <p:cTn id="70" dur="1" fill="hold">
                                          <p:stCondLst>
                                            <p:cond delay="0"/>
                                          </p:stCondLst>
                                        </p:cTn>
                                        <p:tgtEl>
                                          <p:spTgt spid="246"/>
                                        </p:tgtEl>
                                        <p:attrNameLst>
                                          <p:attrName>style.visibility</p:attrName>
                                        </p:attrNameLst>
                                      </p:cBhvr>
                                      <p:to>
                                        <p:strVal val="visible"/>
                                      </p:to>
                                    </p:set>
                                    <p:animEffect transition="in" filter="wipe(up)">
                                      <p:cBhvr>
                                        <p:cTn id="71" dur="500"/>
                                        <p:tgtEl>
                                          <p:spTgt spid="246"/>
                                        </p:tgtEl>
                                      </p:cBhvr>
                                    </p:animEffect>
                                  </p:childTnLst>
                                </p:cTn>
                              </p:par>
                              <p:par>
                                <p:cTn id="72" presetID="22" presetClass="entr" presetSubtype="1" fill="hold" nodeType="withEffect">
                                  <p:stCondLst>
                                    <p:cond delay="0"/>
                                  </p:stCondLst>
                                  <p:childTnLst>
                                    <p:set>
                                      <p:cBhvr>
                                        <p:cTn id="73" dur="1" fill="hold">
                                          <p:stCondLst>
                                            <p:cond delay="0"/>
                                          </p:stCondLst>
                                        </p:cTn>
                                        <p:tgtEl>
                                          <p:spTgt spid="232"/>
                                        </p:tgtEl>
                                        <p:attrNameLst>
                                          <p:attrName>style.visibility</p:attrName>
                                        </p:attrNameLst>
                                      </p:cBhvr>
                                      <p:to>
                                        <p:strVal val="visible"/>
                                      </p:to>
                                    </p:set>
                                    <p:animEffect transition="in" filter="wipe(up)">
                                      <p:cBhvr>
                                        <p:cTn id="74" dur="500"/>
                                        <p:tgtEl>
                                          <p:spTgt spid="232"/>
                                        </p:tgtEl>
                                      </p:cBhvr>
                                    </p:animEffect>
                                  </p:childTnLst>
                                </p:cTn>
                              </p:par>
                              <p:par>
                                <p:cTn id="75" presetID="22" presetClass="entr" presetSubtype="1" fill="hold" nodeType="withEffect">
                                  <p:stCondLst>
                                    <p:cond delay="0"/>
                                  </p:stCondLst>
                                  <p:childTnLst>
                                    <p:set>
                                      <p:cBhvr>
                                        <p:cTn id="76" dur="1" fill="hold">
                                          <p:stCondLst>
                                            <p:cond delay="0"/>
                                          </p:stCondLst>
                                        </p:cTn>
                                        <p:tgtEl>
                                          <p:spTgt spid="240"/>
                                        </p:tgtEl>
                                        <p:attrNameLst>
                                          <p:attrName>style.visibility</p:attrName>
                                        </p:attrNameLst>
                                      </p:cBhvr>
                                      <p:to>
                                        <p:strVal val="visible"/>
                                      </p:to>
                                    </p:set>
                                    <p:animEffect transition="in" filter="wipe(up)">
                                      <p:cBhvr>
                                        <p:cTn id="77" dur="500"/>
                                        <p:tgtEl>
                                          <p:spTgt spid="240"/>
                                        </p:tgtEl>
                                      </p:cBhvr>
                                    </p:animEffect>
                                  </p:childTnLst>
                                </p:cTn>
                              </p:par>
                              <p:par>
                                <p:cTn id="78" presetID="22" presetClass="entr" presetSubtype="1" fill="hold" nodeType="withEffect">
                                  <p:stCondLst>
                                    <p:cond delay="0"/>
                                  </p:stCondLst>
                                  <p:childTnLst>
                                    <p:set>
                                      <p:cBhvr>
                                        <p:cTn id="79" dur="1" fill="hold">
                                          <p:stCondLst>
                                            <p:cond delay="0"/>
                                          </p:stCondLst>
                                        </p:cTn>
                                        <p:tgtEl>
                                          <p:spTgt spid="236"/>
                                        </p:tgtEl>
                                        <p:attrNameLst>
                                          <p:attrName>style.visibility</p:attrName>
                                        </p:attrNameLst>
                                      </p:cBhvr>
                                      <p:to>
                                        <p:strVal val="visible"/>
                                      </p:to>
                                    </p:set>
                                    <p:animEffect transition="in" filter="wipe(up)">
                                      <p:cBhvr>
                                        <p:cTn id="80" dur="500"/>
                                        <p:tgtEl>
                                          <p:spTgt spid="236"/>
                                        </p:tgtEl>
                                      </p:cBhvr>
                                    </p:animEffect>
                                  </p:childTnLst>
                                </p:cTn>
                              </p:par>
                              <p:par>
                                <p:cTn id="81" presetID="22" presetClass="entr" presetSubtype="1" fill="hold" nodeType="withEffect">
                                  <p:stCondLst>
                                    <p:cond delay="0"/>
                                  </p:stCondLst>
                                  <p:childTnLst>
                                    <p:set>
                                      <p:cBhvr>
                                        <p:cTn id="82" dur="1" fill="hold">
                                          <p:stCondLst>
                                            <p:cond delay="0"/>
                                          </p:stCondLst>
                                        </p:cTn>
                                        <p:tgtEl>
                                          <p:spTgt spid="243"/>
                                        </p:tgtEl>
                                        <p:attrNameLst>
                                          <p:attrName>style.visibility</p:attrName>
                                        </p:attrNameLst>
                                      </p:cBhvr>
                                      <p:to>
                                        <p:strVal val="visible"/>
                                      </p:to>
                                    </p:set>
                                    <p:animEffect transition="in" filter="wipe(up)">
                                      <p:cBhvr>
                                        <p:cTn id="83"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2" grpId="0"/>
      <p:bldP spid="101" grpId="0" animBg="1"/>
      <p:bldP spid="102" grpId="0" animBg="1"/>
      <p:bldP spid="103" grpId="0" animBg="1"/>
      <p:bldP spid="104" grpId="0" animBg="1"/>
      <p:bldP spid="105" grpId="0" animBg="1"/>
      <p:bldP spid="106" grpId="0" animBg="1"/>
      <p:bldP spid="2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pPr eaLnBrk="1" hangingPunct="1">
              <a:defRPr/>
            </a:pPr>
            <a:r>
              <a:rPr lang="en-US" smtClean="0"/>
              <a:t>Three Example Cuts</a:t>
            </a:r>
          </a:p>
        </p:txBody>
      </p:sp>
      <p:sp>
        <p:nvSpPr>
          <p:cNvPr id="20483" name="Line 3"/>
          <p:cNvSpPr>
            <a:spLocks noChangeShapeType="1"/>
          </p:cNvSpPr>
          <p:nvPr/>
        </p:nvSpPr>
        <p:spPr bwMode="auto">
          <a:xfrm>
            <a:off x="6524625" y="4951413"/>
            <a:ext cx="1917700" cy="1587"/>
          </a:xfrm>
          <a:prstGeom prst="line">
            <a:avLst/>
          </a:prstGeom>
          <a:noFill/>
          <a:ln w="55563">
            <a:solidFill>
              <a:srgbClr val="CC0099"/>
            </a:solidFill>
            <a:round/>
            <a:headEnd/>
            <a:tailEnd/>
          </a:ln>
        </p:spPr>
        <p:txBody>
          <a:bodyPr/>
          <a:lstStyle/>
          <a:p>
            <a:endParaRPr lang="en-US"/>
          </a:p>
        </p:txBody>
      </p:sp>
      <p:sp>
        <p:nvSpPr>
          <p:cNvPr id="20484" name="Freeform 4"/>
          <p:cNvSpPr>
            <a:spLocks/>
          </p:cNvSpPr>
          <p:nvPr/>
        </p:nvSpPr>
        <p:spPr bwMode="auto">
          <a:xfrm>
            <a:off x="3649663" y="4951413"/>
            <a:ext cx="2157412" cy="639762"/>
          </a:xfrm>
          <a:custGeom>
            <a:avLst/>
            <a:gdLst>
              <a:gd name="T0" fmla="*/ 0 w 1057"/>
              <a:gd name="T1" fmla="*/ 0 h 314"/>
              <a:gd name="T2" fmla="*/ 0 w 1057"/>
              <a:gd name="T3" fmla="*/ 0 h 314"/>
              <a:gd name="T4" fmla="*/ 353 w 1057"/>
              <a:gd name="T5" fmla="*/ 0 h 314"/>
              <a:gd name="T6" fmla="*/ 353 w 1057"/>
              <a:gd name="T7" fmla="*/ 0 h 314"/>
              <a:gd name="T8" fmla="*/ 359 w 1057"/>
              <a:gd name="T9" fmla="*/ 0 h 314"/>
              <a:gd name="T10" fmla="*/ 366 w 1057"/>
              <a:gd name="T11" fmla="*/ 5 h 314"/>
              <a:gd name="T12" fmla="*/ 372 w 1057"/>
              <a:gd name="T13" fmla="*/ 9 h 314"/>
              <a:gd name="T14" fmla="*/ 379 w 1057"/>
              <a:gd name="T15" fmla="*/ 13 h 314"/>
              <a:gd name="T16" fmla="*/ 390 w 1057"/>
              <a:gd name="T17" fmla="*/ 29 h 314"/>
              <a:gd name="T18" fmla="*/ 398 w 1057"/>
              <a:gd name="T19" fmla="*/ 48 h 314"/>
              <a:gd name="T20" fmla="*/ 407 w 1057"/>
              <a:gd name="T21" fmla="*/ 72 h 314"/>
              <a:gd name="T22" fmla="*/ 416 w 1057"/>
              <a:gd name="T23" fmla="*/ 101 h 314"/>
              <a:gd name="T24" fmla="*/ 431 w 1057"/>
              <a:gd name="T25" fmla="*/ 157 h 314"/>
              <a:gd name="T26" fmla="*/ 446 w 1057"/>
              <a:gd name="T27" fmla="*/ 214 h 314"/>
              <a:gd name="T28" fmla="*/ 455 w 1057"/>
              <a:gd name="T29" fmla="*/ 242 h 314"/>
              <a:gd name="T30" fmla="*/ 463 w 1057"/>
              <a:gd name="T31" fmla="*/ 264 h 314"/>
              <a:gd name="T32" fmla="*/ 472 w 1057"/>
              <a:gd name="T33" fmla="*/ 286 h 314"/>
              <a:gd name="T34" fmla="*/ 483 w 1057"/>
              <a:gd name="T35" fmla="*/ 301 h 314"/>
              <a:gd name="T36" fmla="*/ 490 w 1057"/>
              <a:gd name="T37" fmla="*/ 306 h 314"/>
              <a:gd name="T38" fmla="*/ 496 w 1057"/>
              <a:gd name="T39" fmla="*/ 310 h 314"/>
              <a:gd name="T40" fmla="*/ 503 w 1057"/>
              <a:gd name="T41" fmla="*/ 314 h 314"/>
              <a:gd name="T42" fmla="*/ 509 w 1057"/>
              <a:gd name="T43" fmla="*/ 314 h 314"/>
              <a:gd name="T44" fmla="*/ 509 w 1057"/>
              <a:gd name="T45" fmla="*/ 314 h 314"/>
              <a:gd name="T46" fmla="*/ 1057 w 1057"/>
              <a:gd name="T47" fmla="*/ 314 h 3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7"/>
              <a:gd name="T73" fmla="*/ 0 h 314"/>
              <a:gd name="T74" fmla="*/ 1057 w 1057"/>
              <a:gd name="T75" fmla="*/ 314 h 3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7" h="314">
                <a:moveTo>
                  <a:pt x="0" y="0"/>
                </a:moveTo>
                <a:lnTo>
                  <a:pt x="0" y="0"/>
                </a:lnTo>
                <a:lnTo>
                  <a:pt x="353" y="0"/>
                </a:lnTo>
                <a:lnTo>
                  <a:pt x="359" y="0"/>
                </a:lnTo>
                <a:lnTo>
                  <a:pt x="366" y="5"/>
                </a:lnTo>
                <a:lnTo>
                  <a:pt x="372" y="9"/>
                </a:lnTo>
                <a:lnTo>
                  <a:pt x="379" y="13"/>
                </a:lnTo>
                <a:lnTo>
                  <a:pt x="390" y="29"/>
                </a:lnTo>
                <a:lnTo>
                  <a:pt x="398" y="48"/>
                </a:lnTo>
                <a:lnTo>
                  <a:pt x="407" y="72"/>
                </a:lnTo>
                <a:lnTo>
                  <a:pt x="416" y="101"/>
                </a:lnTo>
                <a:lnTo>
                  <a:pt x="431" y="157"/>
                </a:lnTo>
                <a:lnTo>
                  <a:pt x="446" y="214"/>
                </a:lnTo>
                <a:lnTo>
                  <a:pt x="455" y="242"/>
                </a:lnTo>
                <a:lnTo>
                  <a:pt x="463" y="264"/>
                </a:lnTo>
                <a:lnTo>
                  <a:pt x="472" y="286"/>
                </a:lnTo>
                <a:lnTo>
                  <a:pt x="483" y="301"/>
                </a:lnTo>
                <a:lnTo>
                  <a:pt x="490" y="306"/>
                </a:lnTo>
                <a:lnTo>
                  <a:pt x="496" y="310"/>
                </a:lnTo>
                <a:lnTo>
                  <a:pt x="503" y="314"/>
                </a:lnTo>
                <a:lnTo>
                  <a:pt x="509" y="314"/>
                </a:lnTo>
                <a:lnTo>
                  <a:pt x="1057" y="314"/>
                </a:lnTo>
              </a:path>
            </a:pathLst>
          </a:custGeom>
          <a:solidFill>
            <a:schemeClr val="bg1"/>
          </a:solidFill>
          <a:ln w="55563">
            <a:solidFill>
              <a:srgbClr val="57E0FB"/>
            </a:solidFill>
            <a:prstDash val="solid"/>
            <a:round/>
            <a:headEnd/>
            <a:tailEnd/>
          </a:ln>
        </p:spPr>
        <p:txBody>
          <a:bodyPr/>
          <a:lstStyle/>
          <a:p>
            <a:endParaRPr lang="en-US"/>
          </a:p>
        </p:txBody>
      </p:sp>
      <p:pic>
        <p:nvPicPr>
          <p:cNvPr id="20485" name="Picture 5"/>
          <p:cNvPicPr>
            <a:picLocks noChangeAspect="1" noChangeArrowheads="1"/>
          </p:cNvPicPr>
          <p:nvPr/>
        </p:nvPicPr>
        <p:blipFill>
          <a:blip r:embed="rId3" cstate="print"/>
          <a:srcRect/>
          <a:stretch>
            <a:fillRect/>
          </a:stretch>
        </p:blipFill>
        <p:spPr bwMode="auto">
          <a:xfrm>
            <a:off x="457200" y="2149475"/>
            <a:ext cx="2554288" cy="1920875"/>
          </a:xfrm>
          <a:prstGeom prst="rect">
            <a:avLst/>
          </a:prstGeom>
          <a:noFill/>
          <a:ln w="9525">
            <a:solidFill>
              <a:schemeClr val="tx1"/>
            </a:solidFill>
            <a:miter lim="800000"/>
            <a:headEnd/>
            <a:tailEnd/>
          </a:ln>
        </p:spPr>
      </p:pic>
      <p:sp>
        <p:nvSpPr>
          <p:cNvPr id="20486" name="Line 6"/>
          <p:cNvSpPr>
            <a:spLocks noChangeShapeType="1"/>
          </p:cNvSpPr>
          <p:nvPr/>
        </p:nvSpPr>
        <p:spPr bwMode="auto">
          <a:xfrm flipH="1">
            <a:off x="1174750" y="4391025"/>
            <a:ext cx="560388" cy="560388"/>
          </a:xfrm>
          <a:prstGeom prst="line">
            <a:avLst/>
          </a:prstGeom>
          <a:noFill/>
          <a:ln w="28575">
            <a:solidFill>
              <a:schemeClr val="tx1"/>
            </a:solidFill>
            <a:round/>
            <a:headEnd/>
            <a:tailEnd/>
          </a:ln>
        </p:spPr>
        <p:txBody>
          <a:bodyPr/>
          <a:lstStyle/>
          <a:p>
            <a:endParaRPr lang="en-US"/>
          </a:p>
        </p:txBody>
      </p:sp>
      <p:sp>
        <p:nvSpPr>
          <p:cNvPr id="20487" name="Line 7"/>
          <p:cNvSpPr>
            <a:spLocks noChangeShapeType="1"/>
          </p:cNvSpPr>
          <p:nvPr/>
        </p:nvSpPr>
        <p:spPr bwMode="auto">
          <a:xfrm flipH="1">
            <a:off x="855663" y="4951413"/>
            <a:ext cx="319087" cy="639762"/>
          </a:xfrm>
          <a:prstGeom prst="line">
            <a:avLst/>
          </a:prstGeom>
          <a:noFill/>
          <a:ln w="28575">
            <a:solidFill>
              <a:schemeClr val="tx1"/>
            </a:solidFill>
            <a:round/>
            <a:headEnd/>
            <a:tailEnd/>
          </a:ln>
        </p:spPr>
        <p:txBody>
          <a:bodyPr/>
          <a:lstStyle/>
          <a:p>
            <a:endParaRPr lang="en-US"/>
          </a:p>
        </p:txBody>
      </p:sp>
      <p:sp>
        <p:nvSpPr>
          <p:cNvPr id="20488" name="Line 8"/>
          <p:cNvSpPr>
            <a:spLocks noChangeShapeType="1"/>
          </p:cNvSpPr>
          <p:nvPr/>
        </p:nvSpPr>
        <p:spPr bwMode="auto">
          <a:xfrm>
            <a:off x="1174750" y="4951413"/>
            <a:ext cx="239713" cy="639762"/>
          </a:xfrm>
          <a:prstGeom prst="line">
            <a:avLst/>
          </a:prstGeom>
          <a:noFill/>
          <a:ln w="28575">
            <a:solidFill>
              <a:schemeClr val="tx1"/>
            </a:solidFill>
            <a:round/>
            <a:headEnd/>
            <a:tailEnd/>
          </a:ln>
        </p:spPr>
        <p:txBody>
          <a:bodyPr/>
          <a:lstStyle/>
          <a:p>
            <a:endParaRPr lang="en-US"/>
          </a:p>
        </p:txBody>
      </p:sp>
      <p:sp>
        <p:nvSpPr>
          <p:cNvPr id="20489" name="Line 9"/>
          <p:cNvSpPr>
            <a:spLocks noChangeShapeType="1"/>
          </p:cNvSpPr>
          <p:nvPr/>
        </p:nvSpPr>
        <p:spPr bwMode="auto">
          <a:xfrm>
            <a:off x="1735138" y="4391025"/>
            <a:ext cx="558800" cy="560388"/>
          </a:xfrm>
          <a:prstGeom prst="line">
            <a:avLst/>
          </a:prstGeom>
          <a:noFill/>
          <a:ln w="28575">
            <a:solidFill>
              <a:schemeClr val="tx1"/>
            </a:solidFill>
            <a:round/>
            <a:headEnd/>
            <a:tailEnd/>
          </a:ln>
        </p:spPr>
        <p:txBody>
          <a:bodyPr/>
          <a:lstStyle/>
          <a:p>
            <a:endParaRPr lang="en-US"/>
          </a:p>
        </p:txBody>
      </p:sp>
      <p:sp>
        <p:nvSpPr>
          <p:cNvPr id="20490" name="Line 10"/>
          <p:cNvSpPr>
            <a:spLocks noChangeShapeType="1"/>
          </p:cNvSpPr>
          <p:nvPr/>
        </p:nvSpPr>
        <p:spPr bwMode="auto">
          <a:xfrm flipH="1">
            <a:off x="2054225" y="4951413"/>
            <a:ext cx="239713" cy="639762"/>
          </a:xfrm>
          <a:prstGeom prst="line">
            <a:avLst/>
          </a:prstGeom>
          <a:noFill/>
          <a:ln w="28575">
            <a:solidFill>
              <a:schemeClr val="tx1"/>
            </a:solidFill>
            <a:round/>
            <a:headEnd/>
            <a:tailEnd/>
          </a:ln>
        </p:spPr>
        <p:txBody>
          <a:bodyPr/>
          <a:lstStyle/>
          <a:p>
            <a:endParaRPr lang="en-US"/>
          </a:p>
        </p:txBody>
      </p:sp>
      <p:sp>
        <p:nvSpPr>
          <p:cNvPr id="20491" name="Line 11"/>
          <p:cNvSpPr>
            <a:spLocks noChangeShapeType="1"/>
          </p:cNvSpPr>
          <p:nvPr/>
        </p:nvSpPr>
        <p:spPr bwMode="auto">
          <a:xfrm>
            <a:off x="2293938" y="4951413"/>
            <a:ext cx="317500" cy="639762"/>
          </a:xfrm>
          <a:prstGeom prst="line">
            <a:avLst/>
          </a:prstGeom>
          <a:noFill/>
          <a:ln w="28575">
            <a:solidFill>
              <a:schemeClr val="tx1"/>
            </a:solidFill>
            <a:round/>
            <a:headEnd/>
            <a:tailEnd/>
          </a:ln>
        </p:spPr>
        <p:txBody>
          <a:bodyPr/>
          <a:lstStyle/>
          <a:p>
            <a:endParaRPr lang="en-US"/>
          </a:p>
        </p:txBody>
      </p:sp>
      <p:pic>
        <p:nvPicPr>
          <p:cNvPr id="20492" name="Picture 12"/>
          <p:cNvPicPr>
            <a:picLocks noChangeAspect="1" noChangeArrowheads="1"/>
          </p:cNvPicPr>
          <p:nvPr/>
        </p:nvPicPr>
        <p:blipFill>
          <a:blip r:embed="rId4" cstate="print"/>
          <a:srcRect/>
          <a:stretch>
            <a:fillRect/>
          </a:stretch>
        </p:blipFill>
        <p:spPr bwMode="auto">
          <a:xfrm>
            <a:off x="3332163" y="2149475"/>
            <a:ext cx="2554287" cy="1920875"/>
          </a:xfrm>
          <a:prstGeom prst="rect">
            <a:avLst/>
          </a:prstGeom>
          <a:noFill/>
          <a:ln w="9525">
            <a:solidFill>
              <a:schemeClr val="tx1"/>
            </a:solidFill>
            <a:miter lim="800000"/>
            <a:headEnd/>
            <a:tailEnd/>
          </a:ln>
        </p:spPr>
      </p:pic>
      <p:pic>
        <p:nvPicPr>
          <p:cNvPr id="20493" name="Picture 13"/>
          <p:cNvPicPr>
            <a:picLocks noChangeAspect="1" noChangeArrowheads="1"/>
          </p:cNvPicPr>
          <p:nvPr/>
        </p:nvPicPr>
        <p:blipFill>
          <a:blip r:embed="rId5" cstate="print"/>
          <a:srcRect/>
          <a:stretch>
            <a:fillRect/>
          </a:stretch>
        </p:blipFill>
        <p:spPr bwMode="auto">
          <a:xfrm>
            <a:off x="6207125" y="2159000"/>
            <a:ext cx="2554288" cy="1920875"/>
          </a:xfrm>
          <a:prstGeom prst="rect">
            <a:avLst/>
          </a:prstGeom>
          <a:noFill/>
          <a:ln w="9525">
            <a:solidFill>
              <a:schemeClr val="tx1"/>
            </a:solidFill>
            <a:miter lim="800000"/>
            <a:headEnd/>
            <a:tailEnd/>
          </a:ln>
        </p:spPr>
      </p:pic>
      <p:sp>
        <p:nvSpPr>
          <p:cNvPr id="20494" name="Freeform 14"/>
          <p:cNvSpPr>
            <a:spLocks/>
          </p:cNvSpPr>
          <p:nvPr/>
        </p:nvSpPr>
        <p:spPr bwMode="auto">
          <a:xfrm>
            <a:off x="536575" y="4951413"/>
            <a:ext cx="2157413" cy="6397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7"/>
              <a:gd name="T73" fmla="*/ 0 h 314"/>
              <a:gd name="T74" fmla="*/ 1057 w 1057"/>
              <a:gd name="T75" fmla="*/ 314 h 3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7" h="314">
                <a:moveTo>
                  <a:pt x="0" y="314"/>
                </a:moveTo>
                <a:lnTo>
                  <a:pt x="0"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1057" y="0"/>
                </a:lnTo>
              </a:path>
            </a:pathLst>
          </a:custGeom>
          <a:noFill/>
          <a:ln w="55563">
            <a:solidFill>
              <a:schemeClr val="accent1"/>
            </a:solidFill>
            <a:prstDash val="solid"/>
            <a:round/>
            <a:headEnd/>
            <a:tailEnd/>
          </a:ln>
        </p:spPr>
        <p:txBody>
          <a:bodyPr/>
          <a:lstStyle/>
          <a:p>
            <a:endParaRPr lang="en-US"/>
          </a:p>
        </p:txBody>
      </p:sp>
      <p:sp>
        <p:nvSpPr>
          <p:cNvPr id="20495" name="Freeform 15"/>
          <p:cNvSpPr>
            <a:spLocks/>
          </p:cNvSpPr>
          <p:nvPr/>
        </p:nvSpPr>
        <p:spPr bwMode="auto">
          <a:xfrm>
            <a:off x="6953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20496" name="Freeform 16"/>
          <p:cNvSpPr>
            <a:spLocks/>
          </p:cNvSpPr>
          <p:nvPr/>
        </p:nvSpPr>
        <p:spPr bwMode="auto">
          <a:xfrm>
            <a:off x="1255713" y="5432425"/>
            <a:ext cx="319087" cy="320675"/>
          </a:xfrm>
          <a:custGeom>
            <a:avLst/>
            <a:gdLst>
              <a:gd name="T0" fmla="*/ 157 w 157"/>
              <a:gd name="T1" fmla="*/ 78 h 157"/>
              <a:gd name="T2" fmla="*/ 157 w 157"/>
              <a:gd name="T3" fmla="*/ 78 h 157"/>
              <a:gd name="T4" fmla="*/ 154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4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4"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4" y="63"/>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20497" name="Freeform 17"/>
          <p:cNvSpPr>
            <a:spLocks/>
          </p:cNvSpPr>
          <p:nvPr/>
        </p:nvSpPr>
        <p:spPr bwMode="auto">
          <a:xfrm>
            <a:off x="18938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498" name="Freeform 18"/>
          <p:cNvSpPr>
            <a:spLocks/>
          </p:cNvSpPr>
          <p:nvPr/>
        </p:nvSpPr>
        <p:spPr bwMode="auto">
          <a:xfrm>
            <a:off x="24526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499" name="Freeform 19"/>
          <p:cNvSpPr>
            <a:spLocks/>
          </p:cNvSpPr>
          <p:nvPr/>
        </p:nvSpPr>
        <p:spPr bwMode="auto">
          <a:xfrm>
            <a:off x="21336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7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7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63" y="155"/>
                </a:lnTo>
                <a:lnTo>
                  <a:pt x="47" y="150"/>
                </a:lnTo>
                <a:lnTo>
                  <a:pt x="34" y="144"/>
                </a:lnTo>
                <a:lnTo>
                  <a:pt x="24" y="133"/>
                </a:lnTo>
                <a:lnTo>
                  <a:pt x="13" y="122"/>
                </a:lnTo>
                <a:lnTo>
                  <a:pt x="6" y="109"/>
                </a:lnTo>
                <a:lnTo>
                  <a:pt x="2" y="93"/>
                </a:lnTo>
                <a:lnTo>
                  <a:pt x="0" y="78"/>
                </a:lnTo>
                <a:lnTo>
                  <a:pt x="2" y="63"/>
                </a:lnTo>
                <a:lnTo>
                  <a:pt x="6" y="48"/>
                </a:lnTo>
                <a:lnTo>
                  <a:pt x="13" y="35"/>
                </a:lnTo>
                <a:lnTo>
                  <a:pt x="24" y="24"/>
                </a:lnTo>
                <a:lnTo>
                  <a:pt x="34" y="13"/>
                </a:lnTo>
                <a:lnTo>
                  <a:pt x="47"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20500" name="Freeform 20"/>
          <p:cNvSpPr>
            <a:spLocks/>
          </p:cNvSpPr>
          <p:nvPr/>
        </p:nvSpPr>
        <p:spPr bwMode="auto">
          <a:xfrm>
            <a:off x="10160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63" y="155"/>
                </a:lnTo>
                <a:lnTo>
                  <a:pt x="48" y="150"/>
                </a:lnTo>
                <a:lnTo>
                  <a:pt x="34" y="144"/>
                </a:lnTo>
                <a:lnTo>
                  <a:pt x="24" y="133"/>
                </a:lnTo>
                <a:lnTo>
                  <a:pt x="13" y="122"/>
                </a:lnTo>
                <a:lnTo>
                  <a:pt x="6" y="109"/>
                </a:lnTo>
                <a:lnTo>
                  <a:pt x="2" y="93"/>
                </a:lnTo>
                <a:lnTo>
                  <a:pt x="0" y="78"/>
                </a:lnTo>
                <a:lnTo>
                  <a:pt x="2" y="63"/>
                </a:lnTo>
                <a:lnTo>
                  <a:pt x="6" y="48"/>
                </a:lnTo>
                <a:lnTo>
                  <a:pt x="13" y="35"/>
                </a:lnTo>
                <a:lnTo>
                  <a:pt x="24" y="24"/>
                </a:lnTo>
                <a:lnTo>
                  <a:pt x="34"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501" name="Freeform 21"/>
          <p:cNvSpPr>
            <a:spLocks/>
          </p:cNvSpPr>
          <p:nvPr/>
        </p:nvSpPr>
        <p:spPr bwMode="auto">
          <a:xfrm>
            <a:off x="1574800" y="4232275"/>
            <a:ext cx="319088"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63" y="155"/>
                </a:lnTo>
                <a:lnTo>
                  <a:pt x="48" y="150"/>
                </a:lnTo>
                <a:lnTo>
                  <a:pt x="34" y="144"/>
                </a:lnTo>
                <a:lnTo>
                  <a:pt x="24" y="133"/>
                </a:lnTo>
                <a:lnTo>
                  <a:pt x="13" y="122"/>
                </a:lnTo>
                <a:lnTo>
                  <a:pt x="6" y="109"/>
                </a:lnTo>
                <a:lnTo>
                  <a:pt x="2" y="94"/>
                </a:lnTo>
                <a:lnTo>
                  <a:pt x="0" y="78"/>
                </a:lnTo>
                <a:lnTo>
                  <a:pt x="2" y="63"/>
                </a:lnTo>
                <a:lnTo>
                  <a:pt x="6" y="48"/>
                </a:lnTo>
                <a:lnTo>
                  <a:pt x="13" y="35"/>
                </a:lnTo>
                <a:lnTo>
                  <a:pt x="24" y="24"/>
                </a:lnTo>
                <a:lnTo>
                  <a:pt x="34"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502" name="Rectangle 22"/>
          <p:cNvSpPr>
            <a:spLocks noChangeArrowheads="1"/>
          </p:cNvSpPr>
          <p:nvPr/>
        </p:nvSpPr>
        <p:spPr bwMode="auto">
          <a:xfrm>
            <a:off x="801688"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1</a:t>
            </a:r>
          </a:p>
        </p:txBody>
      </p:sp>
      <p:sp>
        <p:nvSpPr>
          <p:cNvPr id="20503" name="Rectangle 23"/>
          <p:cNvSpPr>
            <a:spLocks noChangeArrowheads="1"/>
          </p:cNvSpPr>
          <p:nvPr/>
        </p:nvSpPr>
        <p:spPr bwMode="auto">
          <a:xfrm>
            <a:off x="1360488"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2</a:t>
            </a:r>
          </a:p>
        </p:txBody>
      </p:sp>
      <p:sp>
        <p:nvSpPr>
          <p:cNvPr id="20504" name="Rectangle 24"/>
          <p:cNvSpPr>
            <a:spLocks noChangeArrowheads="1"/>
          </p:cNvSpPr>
          <p:nvPr/>
        </p:nvSpPr>
        <p:spPr bwMode="auto">
          <a:xfrm>
            <a:off x="20002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3</a:t>
            </a:r>
          </a:p>
        </p:txBody>
      </p:sp>
      <p:sp>
        <p:nvSpPr>
          <p:cNvPr id="20505" name="Rectangle 25"/>
          <p:cNvSpPr>
            <a:spLocks noChangeArrowheads="1"/>
          </p:cNvSpPr>
          <p:nvPr/>
        </p:nvSpPr>
        <p:spPr bwMode="auto">
          <a:xfrm>
            <a:off x="25590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4</a:t>
            </a:r>
          </a:p>
        </p:txBody>
      </p:sp>
      <p:sp>
        <p:nvSpPr>
          <p:cNvPr id="20506" name="Rectangle 26"/>
          <p:cNvSpPr>
            <a:spLocks noChangeArrowheads="1"/>
          </p:cNvSpPr>
          <p:nvPr/>
        </p:nvSpPr>
        <p:spPr bwMode="auto">
          <a:xfrm>
            <a:off x="1122363"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1</a:t>
            </a:r>
          </a:p>
        </p:txBody>
      </p:sp>
      <p:sp>
        <p:nvSpPr>
          <p:cNvPr id="20507" name="Rectangle 27"/>
          <p:cNvSpPr>
            <a:spLocks noChangeArrowheads="1"/>
          </p:cNvSpPr>
          <p:nvPr/>
        </p:nvSpPr>
        <p:spPr bwMode="auto">
          <a:xfrm>
            <a:off x="2239963"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20508" name="Rectangle 28"/>
          <p:cNvSpPr>
            <a:spLocks noChangeArrowheads="1"/>
          </p:cNvSpPr>
          <p:nvPr/>
        </p:nvSpPr>
        <p:spPr bwMode="auto">
          <a:xfrm>
            <a:off x="1681163" y="4284663"/>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20509" name="Line 29"/>
          <p:cNvSpPr>
            <a:spLocks noChangeShapeType="1"/>
          </p:cNvSpPr>
          <p:nvPr/>
        </p:nvSpPr>
        <p:spPr bwMode="auto">
          <a:xfrm flipH="1">
            <a:off x="4049713" y="4391025"/>
            <a:ext cx="558800" cy="560388"/>
          </a:xfrm>
          <a:prstGeom prst="line">
            <a:avLst/>
          </a:prstGeom>
          <a:noFill/>
          <a:ln w="28575">
            <a:solidFill>
              <a:schemeClr val="tx1"/>
            </a:solidFill>
            <a:round/>
            <a:headEnd/>
            <a:tailEnd/>
          </a:ln>
        </p:spPr>
        <p:txBody>
          <a:bodyPr/>
          <a:lstStyle/>
          <a:p>
            <a:endParaRPr lang="en-US"/>
          </a:p>
        </p:txBody>
      </p:sp>
      <p:sp>
        <p:nvSpPr>
          <p:cNvPr id="20510" name="Line 30"/>
          <p:cNvSpPr>
            <a:spLocks noChangeShapeType="1"/>
          </p:cNvSpPr>
          <p:nvPr/>
        </p:nvSpPr>
        <p:spPr bwMode="auto">
          <a:xfrm flipH="1">
            <a:off x="3729038" y="4951413"/>
            <a:ext cx="320675" cy="639762"/>
          </a:xfrm>
          <a:prstGeom prst="line">
            <a:avLst/>
          </a:prstGeom>
          <a:noFill/>
          <a:ln w="28575">
            <a:solidFill>
              <a:schemeClr val="tx1"/>
            </a:solidFill>
            <a:round/>
            <a:headEnd/>
            <a:tailEnd/>
          </a:ln>
        </p:spPr>
        <p:txBody>
          <a:bodyPr/>
          <a:lstStyle/>
          <a:p>
            <a:endParaRPr lang="en-US"/>
          </a:p>
        </p:txBody>
      </p:sp>
      <p:sp>
        <p:nvSpPr>
          <p:cNvPr id="20511" name="Line 31"/>
          <p:cNvSpPr>
            <a:spLocks noChangeShapeType="1"/>
          </p:cNvSpPr>
          <p:nvPr/>
        </p:nvSpPr>
        <p:spPr bwMode="auto">
          <a:xfrm>
            <a:off x="4049713" y="4951413"/>
            <a:ext cx="239712" cy="639762"/>
          </a:xfrm>
          <a:prstGeom prst="line">
            <a:avLst/>
          </a:prstGeom>
          <a:noFill/>
          <a:ln w="28575">
            <a:solidFill>
              <a:schemeClr val="tx1"/>
            </a:solidFill>
            <a:round/>
            <a:headEnd/>
            <a:tailEnd/>
          </a:ln>
        </p:spPr>
        <p:txBody>
          <a:bodyPr/>
          <a:lstStyle/>
          <a:p>
            <a:endParaRPr lang="en-US"/>
          </a:p>
        </p:txBody>
      </p:sp>
      <p:sp>
        <p:nvSpPr>
          <p:cNvPr id="20512" name="Line 32"/>
          <p:cNvSpPr>
            <a:spLocks noChangeShapeType="1"/>
          </p:cNvSpPr>
          <p:nvPr/>
        </p:nvSpPr>
        <p:spPr bwMode="auto">
          <a:xfrm>
            <a:off x="4608513" y="4391025"/>
            <a:ext cx="558800" cy="560388"/>
          </a:xfrm>
          <a:prstGeom prst="line">
            <a:avLst/>
          </a:prstGeom>
          <a:noFill/>
          <a:ln w="28575">
            <a:solidFill>
              <a:schemeClr val="tx1"/>
            </a:solidFill>
            <a:round/>
            <a:headEnd/>
            <a:tailEnd/>
          </a:ln>
        </p:spPr>
        <p:txBody>
          <a:bodyPr/>
          <a:lstStyle/>
          <a:p>
            <a:endParaRPr lang="en-US"/>
          </a:p>
        </p:txBody>
      </p:sp>
      <p:sp>
        <p:nvSpPr>
          <p:cNvPr id="20513" name="Line 33"/>
          <p:cNvSpPr>
            <a:spLocks noChangeShapeType="1"/>
          </p:cNvSpPr>
          <p:nvPr/>
        </p:nvSpPr>
        <p:spPr bwMode="auto">
          <a:xfrm flipH="1">
            <a:off x="4929188" y="4951413"/>
            <a:ext cx="238125" cy="639762"/>
          </a:xfrm>
          <a:prstGeom prst="line">
            <a:avLst/>
          </a:prstGeom>
          <a:noFill/>
          <a:ln w="28575">
            <a:solidFill>
              <a:schemeClr val="tx1"/>
            </a:solidFill>
            <a:round/>
            <a:headEnd/>
            <a:tailEnd/>
          </a:ln>
        </p:spPr>
        <p:txBody>
          <a:bodyPr/>
          <a:lstStyle/>
          <a:p>
            <a:endParaRPr lang="en-US"/>
          </a:p>
        </p:txBody>
      </p:sp>
      <p:sp>
        <p:nvSpPr>
          <p:cNvPr id="20514" name="Line 34"/>
          <p:cNvSpPr>
            <a:spLocks noChangeShapeType="1"/>
          </p:cNvSpPr>
          <p:nvPr/>
        </p:nvSpPr>
        <p:spPr bwMode="auto">
          <a:xfrm>
            <a:off x="5167313" y="4951413"/>
            <a:ext cx="320675" cy="639762"/>
          </a:xfrm>
          <a:prstGeom prst="line">
            <a:avLst/>
          </a:prstGeom>
          <a:noFill/>
          <a:ln w="28575">
            <a:solidFill>
              <a:schemeClr val="tx1"/>
            </a:solidFill>
            <a:round/>
            <a:headEnd/>
            <a:tailEnd/>
          </a:ln>
        </p:spPr>
        <p:txBody>
          <a:bodyPr/>
          <a:lstStyle/>
          <a:p>
            <a:endParaRPr lang="en-US"/>
          </a:p>
        </p:txBody>
      </p:sp>
      <p:sp>
        <p:nvSpPr>
          <p:cNvPr id="20515" name="Freeform 35"/>
          <p:cNvSpPr>
            <a:spLocks/>
          </p:cNvSpPr>
          <p:nvPr/>
        </p:nvSpPr>
        <p:spPr bwMode="auto">
          <a:xfrm>
            <a:off x="35702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516" name="Freeform 36"/>
          <p:cNvSpPr>
            <a:spLocks/>
          </p:cNvSpPr>
          <p:nvPr/>
        </p:nvSpPr>
        <p:spPr bwMode="auto">
          <a:xfrm>
            <a:off x="41290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517" name="Freeform 37"/>
          <p:cNvSpPr>
            <a:spLocks/>
          </p:cNvSpPr>
          <p:nvPr/>
        </p:nvSpPr>
        <p:spPr bwMode="auto">
          <a:xfrm>
            <a:off x="4768850" y="5432425"/>
            <a:ext cx="319088"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20518" name="Freeform 38"/>
          <p:cNvSpPr>
            <a:spLocks/>
          </p:cNvSpPr>
          <p:nvPr/>
        </p:nvSpPr>
        <p:spPr bwMode="auto">
          <a:xfrm>
            <a:off x="53276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20519" name="Freeform 39"/>
          <p:cNvSpPr>
            <a:spLocks/>
          </p:cNvSpPr>
          <p:nvPr/>
        </p:nvSpPr>
        <p:spPr bwMode="auto">
          <a:xfrm>
            <a:off x="5008563" y="4792663"/>
            <a:ext cx="319087"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63" y="155"/>
                </a:lnTo>
                <a:lnTo>
                  <a:pt x="48" y="150"/>
                </a:lnTo>
                <a:lnTo>
                  <a:pt x="34" y="144"/>
                </a:lnTo>
                <a:lnTo>
                  <a:pt x="24" y="133"/>
                </a:lnTo>
                <a:lnTo>
                  <a:pt x="13" y="122"/>
                </a:lnTo>
                <a:lnTo>
                  <a:pt x="6" y="109"/>
                </a:lnTo>
                <a:lnTo>
                  <a:pt x="2" y="93"/>
                </a:lnTo>
                <a:lnTo>
                  <a:pt x="0" y="78"/>
                </a:lnTo>
                <a:lnTo>
                  <a:pt x="2" y="63"/>
                </a:lnTo>
                <a:lnTo>
                  <a:pt x="6" y="48"/>
                </a:lnTo>
                <a:lnTo>
                  <a:pt x="13" y="35"/>
                </a:lnTo>
                <a:lnTo>
                  <a:pt x="24" y="24"/>
                </a:lnTo>
                <a:lnTo>
                  <a:pt x="34"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520" name="Freeform 40"/>
          <p:cNvSpPr>
            <a:spLocks/>
          </p:cNvSpPr>
          <p:nvPr/>
        </p:nvSpPr>
        <p:spPr bwMode="auto">
          <a:xfrm>
            <a:off x="3890963"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63" y="155"/>
                </a:lnTo>
                <a:lnTo>
                  <a:pt x="48" y="150"/>
                </a:lnTo>
                <a:lnTo>
                  <a:pt x="35" y="144"/>
                </a:lnTo>
                <a:lnTo>
                  <a:pt x="24" y="133"/>
                </a:lnTo>
                <a:lnTo>
                  <a:pt x="13" y="122"/>
                </a:lnTo>
                <a:lnTo>
                  <a:pt x="6" y="109"/>
                </a:lnTo>
                <a:lnTo>
                  <a:pt x="2" y="93"/>
                </a:lnTo>
                <a:lnTo>
                  <a:pt x="0" y="78"/>
                </a:lnTo>
                <a:lnTo>
                  <a:pt x="2" y="63"/>
                </a:lnTo>
                <a:lnTo>
                  <a:pt x="6" y="48"/>
                </a:lnTo>
                <a:lnTo>
                  <a:pt x="13" y="35"/>
                </a:lnTo>
                <a:lnTo>
                  <a:pt x="24" y="24"/>
                </a:lnTo>
                <a:lnTo>
                  <a:pt x="35" y="13"/>
                </a:lnTo>
                <a:lnTo>
                  <a:pt x="48" y="6"/>
                </a:lnTo>
                <a:lnTo>
                  <a:pt x="63" y="2"/>
                </a:lnTo>
                <a:lnTo>
                  <a:pt x="78" y="0"/>
                </a:lnTo>
                <a:lnTo>
                  <a:pt x="93" y="2"/>
                </a:lnTo>
                <a:lnTo>
                  <a:pt x="108" y="6"/>
                </a:lnTo>
                <a:lnTo>
                  <a:pt x="122" y="13"/>
                </a:lnTo>
                <a:lnTo>
                  <a:pt x="132" y="24"/>
                </a:lnTo>
                <a:lnTo>
                  <a:pt x="143" y="35"/>
                </a:lnTo>
                <a:lnTo>
                  <a:pt x="150" y="48"/>
                </a:lnTo>
                <a:lnTo>
                  <a:pt x="154" y="63"/>
                </a:lnTo>
                <a:lnTo>
                  <a:pt x="156"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20521" name="Freeform 41"/>
          <p:cNvSpPr>
            <a:spLocks/>
          </p:cNvSpPr>
          <p:nvPr/>
        </p:nvSpPr>
        <p:spPr bwMode="auto">
          <a:xfrm>
            <a:off x="4449763" y="4232275"/>
            <a:ext cx="319087"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63" y="155"/>
                </a:lnTo>
                <a:lnTo>
                  <a:pt x="48" y="150"/>
                </a:lnTo>
                <a:lnTo>
                  <a:pt x="35" y="144"/>
                </a:lnTo>
                <a:lnTo>
                  <a:pt x="24" y="133"/>
                </a:lnTo>
                <a:lnTo>
                  <a:pt x="13" y="122"/>
                </a:lnTo>
                <a:lnTo>
                  <a:pt x="6" y="109"/>
                </a:lnTo>
                <a:lnTo>
                  <a:pt x="2" y="94"/>
                </a:lnTo>
                <a:lnTo>
                  <a:pt x="0" y="78"/>
                </a:lnTo>
                <a:lnTo>
                  <a:pt x="2" y="63"/>
                </a:lnTo>
                <a:lnTo>
                  <a:pt x="6" y="48"/>
                </a:lnTo>
                <a:lnTo>
                  <a:pt x="13" y="35"/>
                </a:lnTo>
                <a:lnTo>
                  <a:pt x="24" y="24"/>
                </a:lnTo>
                <a:lnTo>
                  <a:pt x="35" y="13"/>
                </a:lnTo>
                <a:lnTo>
                  <a:pt x="48" y="6"/>
                </a:lnTo>
                <a:lnTo>
                  <a:pt x="63" y="2"/>
                </a:lnTo>
                <a:lnTo>
                  <a:pt x="78" y="0"/>
                </a:lnTo>
                <a:lnTo>
                  <a:pt x="93" y="2"/>
                </a:lnTo>
                <a:lnTo>
                  <a:pt x="108" y="6"/>
                </a:lnTo>
                <a:lnTo>
                  <a:pt x="121"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522" name="Rectangle 42"/>
          <p:cNvSpPr>
            <a:spLocks noChangeArrowheads="1"/>
          </p:cNvSpPr>
          <p:nvPr/>
        </p:nvSpPr>
        <p:spPr bwMode="auto">
          <a:xfrm>
            <a:off x="36766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1</a:t>
            </a:r>
          </a:p>
        </p:txBody>
      </p:sp>
      <p:sp>
        <p:nvSpPr>
          <p:cNvPr id="20523" name="Rectangle 43"/>
          <p:cNvSpPr>
            <a:spLocks noChangeArrowheads="1"/>
          </p:cNvSpPr>
          <p:nvPr/>
        </p:nvSpPr>
        <p:spPr bwMode="auto">
          <a:xfrm>
            <a:off x="4235450"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2</a:t>
            </a:r>
          </a:p>
        </p:txBody>
      </p:sp>
      <p:sp>
        <p:nvSpPr>
          <p:cNvPr id="20524" name="Rectangle 44"/>
          <p:cNvSpPr>
            <a:spLocks noChangeArrowheads="1"/>
          </p:cNvSpPr>
          <p:nvPr/>
        </p:nvSpPr>
        <p:spPr bwMode="auto">
          <a:xfrm>
            <a:off x="4873625"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3</a:t>
            </a:r>
          </a:p>
        </p:txBody>
      </p:sp>
      <p:sp>
        <p:nvSpPr>
          <p:cNvPr id="20525" name="Rectangle 45"/>
          <p:cNvSpPr>
            <a:spLocks noChangeArrowheads="1"/>
          </p:cNvSpPr>
          <p:nvPr/>
        </p:nvSpPr>
        <p:spPr bwMode="auto">
          <a:xfrm>
            <a:off x="543401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4</a:t>
            </a:r>
          </a:p>
        </p:txBody>
      </p:sp>
      <p:sp>
        <p:nvSpPr>
          <p:cNvPr id="20526" name="Rectangle 46"/>
          <p:cNvSpPr>
            <a:spLocks noChangeArrowheads="1"/>
          </p:cNvSpPr>
          <p:nvPr/>
        </p:nvSpPr>
        <p:spPr bwMode="auto">
          <a:xfrm>
            <a:off x="3997325"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1</a:t>
            </a:r>
          </a:p>
        </p:txBody>
      </p:sp>
      <p:sp>
        <p:nvSpPr>
          <p:cNvPr id="20527" name="Rectangle 47"/>
          <p:cNvSpPr>
            <a:spLocks noChangeArrowheads="1"/>
          </p:cNvSpPr>
          <p:nvPr/>
        </p:nvSpPr>
        <p:spPr bwMode="auto">
          <a:xfrm>
            <a:off x="5114925"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20528" name="Rectangle 48"/>
          <p:cNvSpPr>
            <a:spLocks noChangeArrowheads="1"/>
          </p:cNvSpPr>
          <p:nvPr/>
        </p:nvSpPr>
        <p:spPr bwMode="auto">
          <a:xfrm>
            <a:off x="4556125" y="4284663"/>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20529" name="Line 49"/>
          <p:cNvSpPr>
            <a:spLocks noChangeShapeType="1"/>
          </p:cNvSpPr>
          <p:nvPr/>
        </p:nvSpPr>
        <p:spPr bwMode="auto">
          <a:xfrm flipH="1">
            <a:off x="6924675" y="4391025"/>
            <a:ext cx="558800" cy="560388"/>
          </a:xfrm>
          <a:prstGeom prst="line">
            <a:avLst/>
          </a:prstGeom>
          <a:noFill/>
          <a:ln w="28575">
            <a:solidFill>
              <a:schemeClr val="tx1"/>
            </a:solidFill>
            <a:round/>
            <a:headEnd/>
            <a:tailEnd/>
          </a:ln>
        </p:spPr>
        <p:txBody>
          <a:bodyPr/>
          <a:lstStyle/>
          <a:p>
            <a:endParaRPr lang="en-US"/>
          </a:p>
        </p:txBody>
      </p:sp>
      <p:sp>
        <p:nvSpPr>
          <p:cNvPr id="20530" name="Line 50"/>
          <p:cNvSpPr>
            <a:spLocks noChangeShapeType="1"/>
          </p:cNvSpPr>
          <p:nvPr/>
        </p:nvSpPr>
        <p:spPr bwMode="auto">
          <a:xfrm flipH="1">
            <a:off x="6607175" y="4951413"/>
            <a:ext cx="317500" cy="639762"/>
          </a:xfrm>
          <a:prstGeom prst="line">
            <a:avLst/>
          </a:prstGeom>
          <a:noFill/>
          <a:ln w="28575">
            <a:solidFill>
              <a:schemeClr val="tx1"/>
            </a:solidFill>
            <a:round/>
            <a:headEnd/>
            <a:tailEnd/>
          </a:ln>
        </p:spPr>
        <p:txBody>
          <a:bodyPr/>
          <a:lstStyle/>
          <a:p>
            <a:endParaRPr lang="en-US"/>
          </a:p>
        </p:txBody>
      </p:sp>
      <p:sp>
        <p:nvSpPr>
          <p:cNvPr id="20531" name="Line 51"/>
          <p:cNvSpPr>
            <a:spLocks noChangeShapeType="1"/>
          </p:cNvSpPr>
          <p:nvPr/>
        </p:nvSpPr>
        <p:spPr bwMode="auto">
          <a:xfrm>
            <a:off x="6924675" y="4951413"/>
            <a:ext cx="238125" cy="639762"/>
          </a:xfrm>
          <a:prstGeom prst="line">
            <a:avLst/>
          </a:prstGeom>
          <a:noFill/>
          <a:ln w="28575">
            <a:solidFill>
              <a:schemeClr val="tx1"/>
            </a:solidFill>
            <a:round/>
            <a:headEnd/>
            <a:tailEnd/>
          </a:ln>
        </p:spPr>
        <p:txBody>
          <a:bodyPr/>
          <a:lstStyle/>
          <a:p>
            <a:endParaRPr lang="en-US"/>
          </a:p>
        </p:txBody>
      </p:sp>
      <p:sp>
        <p:nvSpPr>
          <p:cNvPr id="20532" name="Line 52"/>
          <p:cNvSpPr>
            <a:spLocks noChangeShapeType="1"/>
          </p:cNvSpPr>
          <p:nvPr/>
        </p:nvSpPr>
        <p:spPr bwMode="auto">
          <a:xfrm>
            <a:off x="7483475" y="4391025"/>
            <a:ext cx="558800" cy="560388"/>
          </a:xfrm>
          <a:prstGeom prst="line">
            <a:avLst/>
          </a:prstGeom>
          <a:noFill/>
          <a:ln w="28575">
            <a:solidFill>
              <a:schemeClr val="tx1"/>
            </a:solidFill>
            <a:round/>
            <a:headEnd/>
            <a:tailEnd/>
          </a:ln>
        </p:spPr>
        <p:txBody>
          <a:bodyPr/>
          <a:lstStyle/>
          <a:p>
            <a:endParaRPr lang="en-US"/>
          </a:p>
        </p:txBody>
      </p:sp>
      <p:sp>
        <p:nvSpPr>
          <p:cNvPr id="20533" name="Line 53"/>
          <p:cNvSpPr>
            <a:spLocks noChangeShapeType="1"/>
          </p:cNvSpPr>
          <p:nvPr/>
        </p:nvSpPr>
        <p:spPr bwMode="auto">
          <a:xfrm flipH="1">
            <a:off x="7804150" y="4951413"/>
            <a:ext cx="238125" cy="639762"/>
          </a:xfrm>
          <a:prstGeom prst="line">
            <a:avLst/>
          </a:prstGeom>
          <a:noFill/>
          <a:ln w="28575">
            <a:solidFill>
              <a:schemeClr val="tx1"/>
            </a:solidFill>
            <a:round/>
            <a:headEnd/>
            <a:tailEnd/>
          </a:ln>
        </p:spPr>
        <p:txBody>
          <a:bodyPr/>
          <a:lstStyle/>
          <a:p>
            <a:endParaRPr lang="en-US"/>
          </a:p>
        </p:txBody>
      </p:sp>
      <p:sp>
        <p:nvSpPr>
          <p:cNvPr id="20534" name="Line 54"/>
          <p:cNvSpPr>
            <a:spLocks noChangeShapeType="1"/>
          </p:cNvSpPr>
          <p:nvPr/>
        </p:nvSpPr>
        <p:spPr bwMode="auto">
          <a:xfrm>
            <a:off x="8042275" y="4951413"/>
            <a:ext cx="320675" cy="639762"/>
          </a:xfrm>
          <a:prstGeom prst="line">
            <a:avLst/>
          </a:prstGeom>
          <a:noFill/>
          <a:ln w="28575">
            <a:solidFill>
              <a:schemeClr val="tx1"/>
            </a:solidFill>
            <a:round/>
            <a:headEnd/>
            <a:tailEnd/>
          </a:ln>
        </p:spPr>
        <p:txBody>
          <a:bodyPr/>
          <a:lstStyle/>
          <a:p>
            <a:endParaRPr lang="en-US"/>
          </a:p>
        </p:txBody>
      </p:sp>
      <p:sp>
        <p:nvSpPr>
          <p:cNvPr id="20535" name="Freeform 55"/>
          <p:cNvSpPr>
            <a:spLocks/>
          </p:cNvSpPr>
          <p:nvPr/>
        </p:nvSpPr>
        <p:spPr bwMode="auto">
          <a:xfrm>
            <a:off x="64452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536" name="Freeform 56"/>
          <p:cNvSpPr>
            <a:spLocks/>
          </p:cNvSpPr>
          <p:nvPr/>
        </p:nvSpPr>
        <p:spPr bwMode="auto">
          <a:xfrm>
            <a:off x="70040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8"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537" name="Freeform 57"/>
          <p:cNvSpPr>
            <a:spLocks/>
          </p:cNvSpPr>
          <p:nvPr/>
        </p:nvSpPr>
        <p:spPr bwMode="auto">
          <a:xfrm>
            <a:off x="76422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3 w 157"/>
              <a:gd name="T35" fmla="*/ 94 h 157"/>
              <a:gd name="T36" fmla="*/ 0 w 157"/>
              <a:gd name="T37" fmla="*/ 78 h 157"/>
              <a:gd name="T38" fmla="*/ 0 w 157"/>
              <a:gd name="T39" fmla="*/ 78 h 157"/>
              <a:gd name="T40" fmla="*/ 3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3" y="94"/>
                </a:lnTo>
                <a:lnTo>
                  <a:pt x="0" y="78"/>
                </a:lnTo>
                <a:lnTo>
                  <a:pt x="3"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538" name="Freeform 58"/>
          <p:cNvSpPr>
            <a:spLocks/>
          </p:cNvSpPr>
          <p:nvPr/>
        </p:nvSpPr>
        <p:spPr bwMode="auto">
          <a:xfrm>
            <a:off x="8202613" y="5432425"/>
            <a:ext cx="319087"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63" y="155"/>
                </a:lnTo>
                <a:lnTo>
                  <a:pt x="48" y="150"/>
                </a:lnTo>
                <a:lnTo>
                  <a:pt x="35" y="144"/>
                </a:lnTo>
                <a:lnTo>
                  <a:pt x="24" y="133"/>
                </a:lnTo>
                <a:lnTo>
                  <a:pt x="13" y="122"/>
                </a:lnTo>
                <a:lnTo>
                  <a:pt x="7" y="109"/>
                </a:lnTo>
                <a:lnTo>
                  <a:pt x="2" y="94"/>
                </a:lnTo>
                <a:lnTo>
                  <a:pt x="0" y="78"/>
                </a:lnTo>
                <a:lnTo>
                  <a:pt x="2" y="63"/>
                </a:lnTo>
                <a:lnTo>
                  <a:pt x="7" y="48"/>
                </a:lnTo>
                <a:lnTo>
                  <a:pt x="13" y="35"/>
                </a:lnTo>
                <a:lnTo>
                  <a:pt x="24" y="24"/>
                </a:lnTo>
                <a:lnTo>
                  <a:pt x="35" y="13"/>
                </a:lnTo>
                <a:lnTo>
                  <a:pt x="48" y="6"/>
                </a:lnTo>
                <a:lnTo>
                  <a:pt x="63" y="2"/>
                </a:lnTo>
                <a:lnTo>
                  <a:pt x="79" y="0"/>
                </a:lnTo>
                <a:lnTo>
                  <a:pt x="94" y="2"/>
                </a:lnTo>
                <a:lnTo>
                  <a:pt x="109" y="6"/>
                </a:lnTo>
                <a:lnTo>
                  <a:pt x="122" y="13"/>
                </a:lnTo>
                <a:lnTo>
                  <a:pt x="133" y="24"/>
                </a:lnTo>
                <a:lnTo>
                  <a:pt x="144" y="35"/>
                </a:lnTo>
                <a:lnTo>
                  <a:pt x="150" y="48"/>
                </a:lnTo>
                <a:lnTo>
                  <a:pt x="155" y="63"/>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539" name="Freeform 59"/>
          <p:cNvSpPr>
            <a:spLocks/>
          </p:cNvSpPr>
          <p:nvPr/>
        </p:nvSpPr>
        <p:spPr bwMode="auto">
          <a:xfrm>
            <a:off x="7883525"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63" y="155"/>
                </a:lnTo>
                <a:lnTo>
                  <a:pt x="48" y="150"/>
                </a:lnTo>
                <a:lnTo>
                  <a:pt x="35" y="144"/>
                </a:lnTo>
                <a:lnTo>
                  <a:pt x="24" y="133"/>
                </a:lnTo>
                <a:lnTo>
                  <a:pt x="13" y="122"/>
                </a:lnTo>
                <a:lnTo>
                  <a:pt x="6" y="109"/>
                </a:lnTo>
                <a:lnTo>
                  <a:pt x="2" y="93"/>
                </a:lnTo>
                <a:lnTo>
                  <a:pt x="0" y="78"/>
                </a:lnTo>
                <a:lnTo>
                  <a:pt x="2" y="63"/>
                </a:lnTo>
                <a:lnTo>
                  <a:pt x="6" y="48"/>
                </a:lnTo>
                <a:lnTo>
                  <a:pt x="13" y="35"/>
                </a:lnTo>
                <a:lnTo>
                  <a:pt x="24" y="24"/>
                </a:lnTo>
                <a:lnTo>
                  <a:pt x="35" y="13"/>
                </a:lnTo>
                <a:lnTo>
                  <a:pt x="48" y="6"/>
                </a:lnTo>
                <a:lnTo>
                  <a:pt x="63" y="2"/>
                </a:lnTo>
                <a:lnTo>
                  <a:pt x="78" y="0"/>
                </a:lnTo>
                <a:lnTo>
                  <a:pt x="93" y="2"/>
                </a:lnTo>
                <a:lnTo>
                  <a:pt x="108" y="6"/>
                </a:lnTo>
                <a:lnTo>
                  <a:pt x="122" y="13"/>
                </a:lnTo>
                <a:lnTo>
                  <a:pt x="132" y="24"/>
                </a:lnTo>
                <a:lnTo>
                  <a:pt x="143" y="35"/>
                </a:lnTo>
                <a:lnTo>
                  <a:pt x="150" y="48"/>
                </a:lnTo>
                <a:lnTo>
                  <a:pt x="154" y="63"/>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20540" name="Freeform 60"/>
          <p:cNvSpPr>
            <a:spLocks/>
          </p:cNvSpPr>
          <p:nvPr/>
        </p:nvSpPr>
        <p:spPr bwMode="auto">
          <a:xfrm>
            <a:off x="6765925"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9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9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3"/>
                </a:lnTo>
                <a:lnTo>
                  <a:pt x="150" y="109"/>
                </a:lnTo>
                <a:lnTo>
                  <a:pt x="143" y="122"/>
                </a:lnTo>
                <a:lnTo>
                  <a:pt x="132" y="133"/>
                </a:lnTo>
                <a:lnTo>
                  <a:pt x="122" y="144"/>
                </a:lnTo>
                <a:lnTo>
                  <a:pt x="109" y="150"/>
                </a:lnTo>
                <a:lnTo>
                  <a:pt x="93" y="155"/>
                </a:lnTo>
                <a:lnTo>
                  <a:pt x="78" y="157"/>
                </a:lnTo>
                <a:lnTo>
                  <a:pt x="63" y="155"/>
                </a:lnTo>
                <a:lnTo>
                  <a:pt x="48" y="150"/>
                </a:lnTo>
                <a:lnTo>
                  <a:pt x="35" y="144"/>
                </a:lnTo>
                <a:lnTo>
                  <a:pt x="24" y="133"/>
                </a:lnTo>
                <a:lnTo>
                  <a:pt x="13" y="122"/>
                </a:lnTo>
                <a:lnTo>
                  <a:pt x="6" y="109"/>
                </a:lnTo>
                <a:lnTo>
                  <a:pt x="2" y="93"/>
                </a:lnTo>
                <a:lnTo>
                  <a:pt x="0" y="78"/>
                </a:lnTo>
                <a:lnTo>
                  <a:pt x="2" y="63"/>
                </a:lnTo>
                <a:lnTo>
                  <a:pt x="6" y="48"/>
                </a:lnTo>
                <a:lnTo>
                  <a:pt x="13" y="35"/>
                </a:lnTo>
                <a:lnTo>
                  <a:pt x="24" y="24"/>
                </a:lnTo>
                <a:lnTo>
                  <a:pt x="35" y="13"/>
                </a:lnTo>
                <a:lnTo>
                  <a:pt x="48" y="6"/>
                </a:lnTo>
                <a:lnTo>
                  <a:pt x="63" y="2"/>
                </a:lnTo>
                <a:lnTo>
                  <a:pt x="78" y="0"/>
                </a:lnTo>
                <a:lnTo>
                  <a:pt x="93" y="2"/>
                </a:lnTo>
                <a:lnTo>
                  <a:pt x="109" y="6"/>
                </a:lnTo>
                <a:lnTo>
                  <a:pt x="122" y="13"/>
                </a:lnTo>
                <a:lnTo>
                  <a:pt x="132" y="24"/>
                </a:lnTo>
                <a:lnTo>
                  <a:pt x="143" y="35"/>
                </a:lnTo>
                <a:lnTo>
                  <a:pt x="150" y="48"/>
                </a:lnTo>
                <a:lnTo>
                  <a:pt x="154" y="63"/>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20541" name="Freeform 61"/>
          <p:cNvSpPr>
            <a:spLocks/>
          </p:cNvSpPr>
          <p:nvPr/>
        </p:nvSpPr>
        <p:spPr bwMode="auto">
          <a:xfrm>
            <a:off x="7324725" y="4232275"/>
            <a:ext cx="317500"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8"/>
                </a:moveTo>
                <a:lnTo>
                  <a:pt x="156" y="78"/>
                </a:lnTo>
                <a:lnTo>
                  <a:pt x="154" y="94"/>
                </a:lnTo>
                <a:lnTo>
                  <a:pt x="150" y="109"/>
                </a:lnTo>
                <a:lnTo>
                  <a:pt x="143" y="122"/>
                </a:lnTo>
                <a:lnTo>
                  <a:pt x="132" y="133"/>
                </a:lnTo>
                <a:lnTo>
                  <a:pt x="122" y="144"/>
                </a:lnTo>
                <a:lnTo>
                  <a:pt x="108" y="150"/>
                </a:lnTo>
                <a:lnTo>
                  <a:pt x="93" y="155"/>
                </a:lnTo>
                <a:lnTo>
                  <a:pt x="78" y="157"/>
                </a:lnTo>
                <a:lnTo>
                  <a:pt x="63" y="155"/>
                </a:lnTo>
                <a:lnTo>
                  <a:pt x="48" y="150"/>
                </a:lnTo>
                <a:lnTo>
                  <a:pt x="35" y="144"/>
                </a:lnTo>
                <a:lnTo>
                  <a:pt x="24" y="133"/>
                </a:lnTo>
                <a:lnTo>
                  <a:pt x="13" y="122"/>
                </a:lnTo>
                <a:lnTo>
                  <a:pt x="6" y="109"/>
                </a:lnTo>
                <a:lnTo>
                  <a:pt x="2" y="94"/>
                </a:lnTo>
                <a:lnTo>
                  <a:pt x="0" y="78"/>
                </a:lnTo>
                <a:lnTo>
                  <a:pt x="2" y="63"/>
                </a:lnTo>
                <a:lnTo>
                  <a:pt x="6" y="48"/>
                </a:lnTo>
                <a:lnTo>
                  <a:pt x="13" y="35"/>
                </a:lnTo>
                <a:lnTo>
                  <a:pt x="24" y="24"/>
                </a:lnTo>
                <a:lnTo>
                  <a:pt x="35" y="13"/>
                </a:lnTo>
                <a:lnTo>
                  <a:pt x="48" y="6"/>
                </a:lnTo>
                <a:lnTo>
                  <a:pt x="63" y="2"/>
                </a:lnTo>
                <a:lnTo>
                  <a:pt x="78" y="0"/>
                </a:lnTo>
                <a:lnTo>
                  <a:pt x="93" y="2"/>
                </a:lnTo>
                <a:lnTo>
                  <a:pt x="108" y="6"/>
                </a:lnTo>
                <a:lnTo>
                  <a:pt x="122" y="13"/>
                </a:lnTo>
                <a:lnTo>
                  <a:pt x="132" y="24"/>
                </a:lnTo>
                <a:lnTo>
                  <a:pt x="143" y="35"/>
                </a:lnTo>
                <a:lnTo>
                  <a:pt x="150" y="48"/>
                </a:lnTo>
                <a:lnTo>
                  <a:pt x="154" y="63"/>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20542" name="Rectangle 62"/>
          <p:cNvSpPr>
            <a:spLocks noChangeArrowheads="1"/>
          </p:cNvSpPr>
          <p:nvPr/>
        </p:nvSpPr>
        <p:spPr bwMode="auto">
          <a:xfrm>
            <a:off x="655161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1</a:t>
            </a:r>
          </a:p>
        </p:txBody>
      </p:sp>
      <p:sp>
        <p:nvSpPr>
          <p:cNvPr id="20543" name="Rectangle 63"/>
          <p:cNvSpPr>
            <a:spLocks noChangeArrowheads="1"/>
          </p:cNvSpPr>
          <p:nvPr/>
        </p:nvSpPr>
        <p:spPr bwMode="auto">
          <a:xfrm>
            <a:off x="711041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2</a:t>
            </a:r>
          </a:p>
        </p:txBody>
      </p:sp>
      <p:sp>
        <p:nvSpPr>
          <p:cNvPr id="20544" name="Rectangle 64"/>
          <p:cNvSpPr>
            <a:spLocks noChangeArrowheads="1"/>
          </p:cNvSpPr>
          <p:nvPr/>
        </p:nvSpPr>
        <p:spPr bwMode="auto">
          <a:xfrm>
            <a:off x="775176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3</a:t>
            </a:r>
          </a:p>
        </p:txBody>
      </p:sp>
      <p:sp>
        <p:nvSpPr>
          <p:cNvPr id="20545" name="Rectangle 65"/>
          <p:cNvSpPr>
            <a:spLocks noChangeArrowheads="1"/>
          </p:cNvSpPr>
          <p:nvPr/>
        </p:nvSpPr>
        <p:spPr bwMode="auto">
          <a:xfrm>
            <a:off x="8310563" y="548640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t>4</a:t>
            </a:r>
          </a:p>
        </p:txBody>
      </p:sp>
      <p:sp>
        <p:nvSpPr>
          <p:cNvPr id="20546" name="Rectangle 66"/>
          <p:cNvSpPr>
            <a:spLocks noChangeArrowheads="1"/>
          </p:cNvSpPr>
          <p:nvPr/>
        </p:nvSpPr>
        <p:spPr bwMode="auto">
          <a:xfrm>
            <a:off x="6872288"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1</a:t>
            </a:r>
          </a:p>
        </p:txBody>
      </p:sp>
      <p:sp>
        <p:nvSpPr>
          <p:cNvPr id="20547" name="Rectangle 67"/>
          <p:cNvSpPr>
            <a:spLocks noChangeArrowheads="1"/>
          </p:cNvSpPr>
          <p:nvPr/>
        </p:nvSpPr>
        <p:spPr bwMode="auto">
          <a:xfrm>
            <a:off x="7989888" y="4845050"/>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20548" name="Rectangle 68"/>
          <p:cNvSpPr>
            <a:spLocks noChangeArrowheads="1"/>
          </p:cNvSpPr>
          <p:nvPr/>
        </p:nvSpPr>
        <p:spPr bwMode="auto">
          <a:xfrm>
            <a:off x="7431088" y="4284663"/>
            <a:ext cx="98425" cy="212725"/>
          </a:xfrm>
          <a:prstGeom prst="rect">
            <a:avLst/>
          </a:prstGeom>
          <a:solidFill>
            <a:srgbClr val="787878"/>
          </a:solidFill>
          <a:ln w="28575">
            <a:noFill/>
            <a:miter lim="800000"/>
            <a:headEnd/>
            <a:tailEnd/>
          </a:ln>
        </p:spPr>
        <p:txBody>
          <a:bodyPr wrap="none" lIns="0" tIns="0" rIns="0" bIns="0">
            <a:spAutoFit/>
          </a:bodyPr>
          <a:lstStyle/>
          <a:p>
            <a:r>
              <a:rPr lang="en-US" sz="1400" b="1">
                <a:solidFill>
                  <a:srgbClr val="FFFF99"/>
                </a:solidFill>
              </a:rPr>
              <a:t>4</a:t>
            </a:r>
          </a:p>
        </p:txBody>
      </p:sp>
      <p:sp>
        <p:nvSpPr>
          <p:cNvPr id="20549" name="Line 69"/>
          <p:cNvSpPr>
            <a:spLocks noChangeShapeType="1"/>
          </p:cNvSpPr>
          <p:nvPr/>
        </p:nvSpPr>
        <p:spPr bwMode="auto">
          <a:xfrm>
            <a:off x="457200" y="1987550"/>
            <a:ext cx="8304213" cy="3175"/>
          </a:xfrm>
          <a:prstGeom prst="line">
            <a:avLst/>
          </a:prstGeom>
          <a:noFill/>
          <a:ln w="14288">
            <a:solidFill>
              <a:schemeClr val="tx1"/>
            </a:solidFill>
            <a:round/>
            <a:headEnd/>
            <a:tailEnd/>
          </a:ln>
        </p:spPr>
        <p:txBody>
          <a:bodyPr/>
          <a:lstStyle/>
          <a:p>
            <a:endParaRPr lang="en-US"/>
          </a:p>
        </p:txBody>
      </p:sp>
      <p:sp>
        <p:nvSpPr>
          <p:cNvPr id="20550" name="Rectangle 70"/>
          <p:cNvSpPr>
            <a:spLocks noChangeArrowheads="1"/>
          </p:cNvSpPr>
          <p:nvPr/>
        </p:nvSpPr>
        <p:spPr bwMode="auto">
          <a:xfrm>
            <a:off x="3911600" y="1836738"/>
            <a:ext cx="1384300" cy="274637"/>
          </a:xfrm>
          <a:prstGeom prst="rect">
            <a:avLst/>
          </a:prstGeom>
          <a:solidFill>
            <a:schemeClr val="bg1"/>
          </a:solidFill>
          <a:ln w="9525">
            <a:noFill/>
            <a:miter lim="800000"/>
            <a:headEnd/>
            <a:tailEnd/>
          </a:ln>
        </p:spPr>
        <p:txBody>
          <a:bodyPr wrap="none" lIns="0" tIns="0" rIns="0" bIns="0">
            <a:spAutoFit/>
          </a:bodyPr>
          <a:lstStyle/>
          <a:p>
            <a:pPr algn="ctr"/>
            <a:r>
              <a:rPr lang="en-US"/>
              <a:t>  Three Cuts  </a:t>
            </a:r>
          </a:p>
        </p:txBody>
      </p:sp>
      <p:sp>
        <p:nvSpPr>
          <p:cNvPr id="20551" name="Line 71"/>
          <p:cNvSpPr>
            <a:spLocks noChangeShapeType="1"/>
          </p:cNvSpPr>
          <p:nvPr/>
        </p:nvSpPr>
        <p:spPr bwMode="auto">
          <a:xfrm>
            <a:off x="457200" y="1987550"/>
            <a:ext cx="1588" cy="79375"/>
          </a:xfrm>
          <a:prstGeom prst="line">
            <a:avLst/>
          </a:prstGeom>
          <a:noFill/>
          <a:ln w="14288">
            <a:solidFill>
              <a:schemeClr val="tx1"/>
            </a:solidFill>
            <a:round/>
            <a:headEnd/>
            <a:tailEnd/>
          </a:ln>
        </p:spPr>
        <p:txBody>
          <a:bodyPr/>
          <a:lstStyle/>
          <a:p>
            <a:endParaRPr lang="en-US"/>
          </a:p>
        </p:txBody>
      </p:sp>
      <p:sp>
        <p:nvSpPr>
          <p:cNvPr id="20552" name="Line 72"/>
          <p:cNvSpPr>
            <a:spLocks noChangeShapeType="1"/>
          </p:cNvSpPr>
          <p:nvPr/>
        </p:nvSpPr>
        <p:spPr bwMode="auto">
          <a:xfrm>
            <a:off x="8761413" y="1987550"/>
            <a:ext cx="1587" cy="79375"/>
          </a:xfrm>
          <a:prstGeom prst="line">
            <a:avLst/>
          </a:prstGeom>
          <a:noFill/>
          <a:ln w="14288">
            <a:solidFill>
              <a:schemeClr val="tx1"/>
            </a:solidFill>
            <a:round/>
            <a:headEnd/>
            <a:tailEnd/>
          </a:ln>
        </p:spPr>
        <p:txBody>
          <a:bodyPr/>
          <a:lstStyle/>
          <a:p>
            <a:endParaRPr lang="en-US"/>
          </a:p>
        </p:txBody>
      </p:sp>
      <p:sp>
        <p:nvSpPr>
          <p:cNvPr id="20553" name="Rectangle 73"/>
          <p:cNvSpPr>
            <a:spLocks noChangeAspect="1" noChangeArrowheads="1"/>
          </p:cNvSpPr>
          <p:nvPr/>
        </p:nvSpPr>
        <p:spPr bwMode="auto">
          <a:xfrm>
            <a:off x="463550" y="24955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#1</a:t>
            </a:r>
          </a:p>
        </p:txBody>
      </p:sp>
      <p:sp>
        <p:nvSpPr>
          <p:cNvPr id="20554" name="Rectangle 74"/>
          <p:cNvSpPr>
            <a:spLocks noChangeAspect="1" noChangeArrowheads="1"/>
          </p:cNvSpPr>
          <p:nvPr/>
        </p:nvSpPr>
        <p:spPr bwMode="auto">
          <a:xfrm>
            <a:off x="876300" y="25241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#2</a:t>
            </a:r>
          </a:p>
        </p:txBody>
      </p:sp>
      <p:sp>
        <p:nvSpPr>
          <p:cNvPr id="20555" name="Rectangle 75"/>
          <p:cNvSpPr>
            <a:spLocks noChangeAspect="1" noChangeArrowheads="1"/>
          </p:cNvSpPr>
          <p:nvPr/>
        </p:nvSpPr>
        <p:spPr bwMode="auto">
          <a:xfrm>
            <a:off x="2682875" y="25209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#4</a:t>
            </a:r>
          </a:p>
        </p:txBody>
      </p:sp>
      <p:sp>
        <p:nvSpPr>
          <p:cNvPr id="20556" name="AutoShape 76"/>
          <p:cNvSpPr>
            <a:spLocks noChangeAspect="1" noChangeArrowheads="1"/>
          </p:cNvSpPr>
          <p:nvPr/>
        </p:nvSpPr>
        <p:spPr bwMode="auto">
          <a:xfrm>
            <a:off x="361950" y="215900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20557" name="AutoShape 77"/>
          <p:cNvSpPr>
            <a:spLocks noChangeAspect="1" noChangeArrowheads="1"/>
          </p:cNvSpPr>
          <p:nvPr/>
        </p:nvSpPr>
        <p:spPr bwMode="auto">
          <a:xfrm>
            <a:off x="752475" y="217805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20558" name="AutoShape 78"/>
          <p:cNvSpPr>
            <a:spLocks noChangeAspect="1" noChangeArrowheads="1"/>
          </p:cNvSpPr>
          <p:nvPr/>
        </p:nvSpPr>
        <p:spPr bwMode="auto">
          <a:xfrm>
            <a:off x="2559050" y="2038350"/>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20559" name="Rectangle 79"/>
          <p:cNvSpPr>
            <a:spLocks noChangeAspect="1" noChangeArrowheads="1"/>
          </p:cNvSpPr>
          <p:nvPr/>
        </p:nvSpPr>
        <p:spPr bwMode="auto">
          <a:xfrm>
            <a:off x="3330575" y="24955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#1</a:t>
            </a:r>
          </a:p>
        </p:txBody>
      </p:sp>
      <p:sp>
        <p:nvSpPr>
          <p:cNvPr id="20560" name="Rectangle 80"/>
          <p:cNvSpPr>
            <a:spLocks noChangeAspect="1" noChangeArrowheads="1"/>
          </p:cNvSpPr>
          <p:nvPr/>
        </p:nvSpPr>
        <p:spPr bwMode="auto">
          <a:xfrm>
            <a:off x="5119688" y="25241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#3</a:t>
            </a:r>
          </a:p>
        </p:txBody>
      </p:sp>
      <p:sp>
        <p:nvSpPr>
          <p:cNvPr id="20561" name="Rectangle 81"/>
          <p:cNvSpPr>
            <a:spLocks noChangeAspect="1" noChangeArrowheads="1"/>
          </p:cNvSpPr>
          <p:nvPr/>
        </p:nvSpPr>
        <p:spPr bwMode="auto">
          <a:xfrm>
            <a:off x="5549900" y="2520950"/>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#4</a:t>
            </a:r>
          </a:p>
        </p:txBody>
      </p:sp>
      <p:sp>
        <p:nvSpPr>
          <p:cNvPr id="20562" name="AutoShape 82"/>
          <p:cNvSpPr>
            <a:spLocks noChangeAspect="1" noChangeArrowheads="1"/>
          </p:cNvSpPr>
          <p:nvPr/>
        </p:nvSpPr>
        <p:spPr bwMode="auto">
          <a:xfrm>
            <a:off x="3089275" y="2019300"/>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20563" name="AutoShape 83"/>
          <p:cNvSpPr>
            <a:spLocks noChangeAspect="1" noChangeArrowheads="1"/>
          </p:cNvSpPr>
          <p:nvPr/>
        </p:nvSpPr>
        <p:spPr bwMode="auto">
          <a:xfrm>
            <a:off x="5133975" y="219710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20564" name="AutoShape 84"/>
          <p:cNvSpPr>
            <a:spLocks noChangeAspect="1" noChangeArrowheads="1"/>
          </p:cNvSpPr>
          <p:nvPr/>
        </p:nvSpPr>
        <p:spPr bwMode="auto">
          <a:xfrm>
            <a:off x="5562600" y="2178050"/>
            <a:ext cx="328613" cy="328613"/>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20565" name="Rectangle 85"/>
          <p:cNvSpPr>
            <a:spLocks noChangeAspect="1" noChangeArrowheads="1"/>
          </p:cNvSpPr>
          <p:nvPr/>
        </p:nvSpPr>
        <p:spPr bwMode="auto">
          <a:xfrm>
            <a:off x="6207125" y="24987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#1</a:t>
            </a:r>
          </a:p>
        </p:txBody>
      </p:sp>
      <p:sp>
        <p:nvSpPr>
          <p:cNvPr id="20566" name="Rectangle 86"/>
          <p:cNvSpPr>
            <a:spLocks noChangeAspect="1" noChangeArrowheads="1"/>
          </p:cNvSpPr>
          <p:nvPr/>
        </p:nvSpPr>
        <p:spPr bwMode="auto">
          <a:xfrm>
            <a:off x="8426450" y="2524125"/>
            <a:ext cx="254000" cy="274638"/>
          </a:xfrm>
          <a:prstGeom prst="rect">
            <a:avLst/>
          </a:prstGeom>
          <a:noFill/>
          <a:ln w="9525">
            <a:noFill/>
            <a:miter lim="800000"/>
            <a:headEnd/>
            <a:tailEnd/>
          </a:ln>
        </p:spPr>
        <p:txBody>
          <a:bodyPr wrap="none" lIns="0" tIns="0" rIns="0" bIns="0">
            <a:spAutoFit/>
          </a:bodyPr>
          <a:lstStyle/>
          <a:p>
            <a:r>
              <a:rPr lang="en-US">
                <a:solidFill>
                  <a:schemeClr val="bg1"/>
                </a:solidFill>
              </a:rPr>
              <a:t>#4</a:t>
            </a:r>
          </a:p>
        </p:txBody>
      </p:sp>
      <p:sp>
        <p:nvSpPr>
          <p:cNvPr id="20567" name="AutoShape 87"/>
          <p:cNvSpPr>
            <a:spLocks noChangeAspect="1" noChangeArrowheads="1"/>
          </p:cNvSpPr>
          <p:nvPr/>
        </p:nvSpPr>
        <p:spPr bwMode="auto">
          <a:xfrm>
            <a:off x="5969000" y="2028825"/>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20568" name="AutoShape 88"/>
          <p:cNvSpPr>
            <a:spLocks noChangeAspect="1" noChangeArrowheads="1"/>
          </p:cNvSpPr>
          <p:nvPr/>
        </p:nvSpPr>
        <p:spPr bwMode="auto">
          <a:xfrm>
            <a:off x="8299450" y="2046288"/>
            <a:ext cx="603250" cy="603250"/>
          </a:xfrm>
          <a:prstGeom prst="sun">
            <a:avLst>
              <a:gd name="adj" fmla="val 33014"/>
            </a:avLst>
          </a:prstGeom>
          <a:solidFill>
            <a:srgbClr val="FFD72D"/>
          </a:solidFill>
          <a:ln w="12700">
            <a:solidFill>
              <a:schemeClr val="tx1"/>
            </a:solidFill>
            <a:miter lim="800000"/>
            <a:headEnd/>
            <a:tailEnd/>
          </a:ln>
        </p:spPr>
        <p:txBody>
          <a:bodyPr wrap="none" anchor="ctr"/>
          <a:lstStyle/>
          <a:p>
            <a:endParaRPr lang="en-US"/>
          </a:p>
        </p:txBody>
      </p:sp>
      <p:sp>
        <p:nvSpPr>
          <p:cNvPr id="20569" name="Rectangle 89"/>
          <p:cNvSpPr>
            <a:spLocks noChangeArrowheads="1"/>
          </p:cNvSpPr>
          <p:nvPr/>
        </p:nvSpPr>
        <p:spPr bwMode="auto">
          <a:xfrm>
            <a:off x="3067050" y="2028825"/>
            <a:ext cx="190500" cy="822325"/>
          </a:xfrm>
          <a:prstGeom prst="rect">
            <a:avLst/>
          </a:prstGeom>
          <a:solidFill>
            <a:schemeClr val="bg1"/>
          </a:solidFill>
          <a:ln w="9525">
            <a:noFill/>
            <a:miter lim="800000"/>
            <a:headEnd/>
            <a:tailEnd/>
          </a:ln>
        </p:spPr>
        <p:txBody>
          <a:bodyPr wrap="none" anchor="ctr"/>
          <a:lstStyle/>
          <a:p>
            <a:endParaRPr lang="en-US"/>
          </a:p>
        </p:txBody>
      </p:sp>
      <p:sp>
        <p:nvSpPr>
          <p:cNvPr id="20570" name="Rectangle 90"/>
          <p:cNvSpPr>
            <a:spLocks noChangeArrowheads="1"/>
          </p:cNvSpPr>
          <p:nvPr/>
        </p:nvSpPr>
        <p:spPr bwMode="auto">
          <a:xfrm>
            <a:off x="5943600" y="2028825"/>
            <a:ext cx="190500" cy="742950"/>
          </a:xfrm>
          <a:prstGeom prst="rect">
            <a:avLst/>
          </a:prstGeom>
          <a:solidFill>
            <a:schemeClr val="bg1"/>
          </a:solidFill>
          <a:ln w="9525">
            <a:noFill/>
            <a:miter lim="800000"/>
            <a:headEnd/>
            <a:tailEnd/>
          </a:ln>
        </p:spPr>
        <p:txBody>
          <a:bodyPr wrap="none" anchor="ctr"/>
          <a:lstStyle/>
          <a:p>
            <a:endParaRPr lang="en-US"/>
          </a:p>
        </p:txBody>
      </p:sp>
      <p:sp>
        <p:nvSpPr>
          <p:cNvPr id="20571" name="Oval 91"/>
          <p:cNvSpPr>
            <a:spLocks noChangeArrowheads="1"/>
          </p:cNvSpPr>
          <p:nvPr/>
        </p:nvSpPr>
        <p:spPr bwMode="auto">
          <a:xfrm>
            <a:off x="2628900" y="3867150"/>
            <a:ext cx="128588" cy="109538"/>
          </a:xfrm>
          <a:prstGeom prst="ellipse">
            <a:avLst/>
          </a:prstGeom>
          <a:solidFill>
            <a:schemeClr val="hlink"/>
          </a:solidFill>
          <a:ln w="12700">
            <a:solidFill>
              <a:schemeClr val="bg1"/>
            </a:solidFill>
            <a:round/>
            <a:headEnd/>
            <a:tailEnd/>
          </a:ln>
        </p:spPr>
        <p:txBody>
          <a:bodyPr wrap="none" anchor="ctr"/>
          <a:lstStyle/>
          <a:p>
            <a:endParaRPr lang="en-US"/>
          </a:p>
        </p:txBody>
      </p:sp>
      <p:sp>
        <p:nvSpPr>
          <p:cNvPr id="20572" name="Oval 92"/>
          <p:cNvSpPr>
            <a:spLocks noChangeArrowheads="1"/>
          </p:cNvSpPr>
          <p:nvPr/>
        </p:nvSpPr>
        <p:spPr bwMode="auto">
          <a:xfrm>
            <a:off x="8372475" y="3867150"/>
            <a:ext cx="128588" cy="109538"/>
          </a:xfrm>
          <a:prstGeom prst="ellipse">
            <a:avLst/>
          </a:prstGeom>
          <a:solidFill>
            <a:schemeClr val="hlink"/>
          </a:solidFill>
          <a:ln w="12700">
            <a:solidFill>
              <a:schemeClr val="bg1"/>
            </a:solidFill>
            <a:round/>
            <a:headEnd/>
            <a:tailEnd/>
          </a:ln>
        </p:spPr>
        <p:txBody>
          <a:bodyPr wrap="none" anchor="ctr"/>
          <a:lstStyle/>
          <a:p>
            <a:endParaRPr lang="en-US"/>
          </a:p>
        </p:txBody>
      </p:sp>
      <p:sp>
        <p:nvSpPr>
          <p:cNvPr id="20573" name="Oval 93"/>
          <p:cNvSpPr>
            <a:spLocks noChangeArrowheads="1"/>
          </p:cNvSpPr>
          <p:nvPr/>
        </p:nvSpPr>
        <p:spPr bwMode="auto">
          <a:xfrm>
            <a:off x="5495925" y="3867150"/>
            <a:ext cx="128588" cy="109538"/>
          </a:xfrm>
          <a:prstGeom prst="ellipse">
            <a:avLst/>
          </a:prstGeom>
          <a:solidFill>
            <a:schemeClr val="hlink"/>
          </a:solidFill>
          <a:ln w="12700">
            <a:solidFill>
              <a:schemeClr val="bg1"/>
            </a:solidFill>
            <a:round/>
            <a:headEnd/>
            <a:tailEnd/>
          </a:ln>
        </p:spPr>
        <p:txBody>
          <a:bodyPr wrap="none" anchor="ctr"/>
          <a:lstStyle/>
          <a:p>
            <a:endParaRPr lang="en-US"/>
          </a:p>
        </p:txBody>
      </p:sp>
      <p:sp>
        <p:nvSpPr>
          <p:cNvPr id="20574" name="Text Box 94"/>
          <p:cNvSpPr txBox="1">
            <a:spLocks noChangeArrowheads="1"/>
          </p:cNvSpPr>
          <p:nvPr/>
        </p:nvSpPr>
        <p:spPr bwMode="auto">
          <a:xfrm>
            <a:off x="1076325" y="5949950"/>
            <a:ext cx="1243013" cy="579438"/>
          </a:xfrm>
          <a:prstGeom prst="rect">
            <a:avLst/>
          </a:prstGeom>
          <a:noFill/>
          <a:ln w="9525">
            <a:noFill/>
            <a:miter lim="800000"/>
            <a:headEnd/>
            <a:tailEnd/>
          </a:ln>
        </p:spPr>
        <p:txBody>
          <a:bodyPr wrap="none">
            <a:spAutoFit/>
          </a:bodyPr>
          <a:lstStyle/>
          <a:p>
            <a:pPr algn="ctr"/>
            <a:r>
              <a:rPr lang="en-US" sz="3200" b="1">
                <a:solidFill>
                  <a:schemeClr val="hlink"/>
                </a:solidFill>
              </a:rPr>
              <a:t>Good</a:t>
            </a:r>
          </a:p>
        </p:txBody>
      </p:sp>
      <p:sp>
        <p:nvSpPr>
          <p:cNvPr id="20575" name="Text Box 95"/>
          <p:cNvSpPr txBox="1">
            <a:spLocks noChangeArrowheads="1"/>
          </p:cNvSpPr>
          <p:nvPr/>
        </p:nvSpPr>
        <p:spPr bwMode="auto">
          <a:xfrm>
            <a:off x="4002088" y="5949950"/>
            <a:ext cx="1243012" cy="579438"/>
          </a:xfrm>
          <a:prstGeom prst="rect">
            <a:avLst/>
          </a:prstGeom>
          <a:noFill/>
          <a:ln w="9525">
            <a:noFill/>
            <a:miter lim="800000"/>
            <a:headEnd/>
            <a:tailEnd/>
          </a:ln>
        </p:spPr>
        <p:txBody>
          <a:bodyPr wrap="none">
            <a:spAutoFit/>
          </a:bodyPr>
          <a:lstStyle/>
          <a:p>
            <a:pPr algn="ctr"/>
            <a:r>
              <a:rPr lang="en-US" sz="3200" b="1">
                <a:solidFill>
                  <a:schemeClr val="hlink"/>
                </a:solidFill>
              </a:rPr>
              <a:t>Good</a:t>
            </a:r>
          </a:p>
        </p:txBody>
      </p:sp>
      <p:sp>
        <p:nvSpPr>
          <p:cNvPr id="20576" name="Text Box 96"/>
          <p:cNvSpPr txBox="1">
            <a:spLocks noChangeArrowheads="1"/>
          </p:cNvSpPr>
          <p:nvPr/>
        </p:nvSpPr>
        <p:spPr bwMode="auto">
          <a:xfrm>
            <a:off x="6886575" y="5949950"/>
            <a:ext cx="1243013" cy="579438"/>
          </a:xfrm>
          <a:prstGeom prst="rect">
            <a:avLst/>
          </a:prstGeom>
          <a:noFill/>
          <a:ln w="9525">
            <a:noFill/>
            <a:miter lim="800000"/>
            <a:headEnd/>
            <a:tailEnd/>
          </a:ln>
        </p:spPr>
        <p:txBody>
          <a:bodyPr wrap="none">
            <a:spAutoFit/>
          </a:bodyPr>
          <a:lstStyle/>
          <a:p>
            <a:pPr algn="ctr"/>
            <a:r>
              <a:rPr lang="en-US" sz="3200" b="1">
                <a:solidFill>
                  <a:schemeClr val="hlink"/>
                </a:solidFill>
              </a:rPr>
              <a:t>Good</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defRPr/>
            </a:pPr>
            <a:r>
              <a:rPr lang="en-US" smtClean="0"/>
              <a:t>Algorithm Overview</a:t>
            </a:r>
          </a:p>
        </p:txBody>
      </p:sp>
      <p:sp>
        <p:nvSpPr>
          <p:cNvPr id="21507" name="Rectangle 3"/>
          <p:cNvSpPr>
            <a:spLocks noGrp="1" noChangeArrowheads="1"/>
          </p:cNvSpPr>
          <p:nvPr>
            <p:ph type="body" idx="1"/>
          </p:nvPr>
        </p:nvSpPr>
        <p:spPr/>
        <p:txBody>
          <a:bodyPr/>
          <a:lstStyle/>
          <a:p>
            <a:pPr eaLnBrk="1" hangingPunct="1"/>
            <a:r>
              <a:rPr lang="en-US" dirty="0" smtClean="0"/>
              <a:t>Pre-process</a:t>
            </a:r>
          </a:p>
          <a:p>
            <a:pPr lvl="1" eaLnBrk="1" hangingPunct="1"/>
            <a:r>
              <a:rPr lang="en-US" dirty="0" smtClean="0"/>
              <a:t>Convert illumination to point lights</a:t>
            </a:r>
          </a:p>
          <a:p>
            <a:pPr lvl="1" eaLnBrk="1" hangingPunct="1"/>
            <a:r>
              <a:rPr lang="en-US" dirty="0" smtClean="0"/>
              <a:t>Build light tree</a:t>
            </a:r>
          </a:p>
          <a:p>
            <a:pPr lvl="1" eaLnBrk="1" hangingPunct="1"/>
            <a:endParaRPr lang="en-US" dirty="0" smtClean="0"/>
          </a:p>
          <a:p>
            <a:pPr eaLnBrk="1" hangingPunct="1"/>
            <a:r>
              <a:rPr lang="en-US" dirty="0" smtClean="0"/>
              <a:t>For each eye ray</a:t>
            </a:r>
          </a:p>
          <a:p>
            <a:pPr lvl="1" eaLnBrk="1" hangingPunct="1"/>
            <a:r>
              <a:rPr lang="en-US" dirty="0" smtClean="0"/>
              <a:t>Choose a cut to approximate the illumination</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defRPr/>
            </a:pPr>
            <a:r>
              <a:rPr lang="en-US" smtClean="0"/>
              <a:t>Convert Illumination</a:t>
            </a:r>
          </a:p>
        </p:txBody>
      </p:sp>
      <p:sp>
        <p:nvSpPr>
          <p:cNvPr id="22531" name="Rectangle 3"/>
          <p:cNvSpPr>
            <a:spLocks noGrp="1" noChangeArrowheads="1"/>
          </p:cNvSpPr>
          <p:nvPr>
            <p:ph type="body" idx="1"/>
          </p:nvPr>
        </p:nvSpPr>
        <p:spPr>
          <a:xfrm>
            <a:off x="347663" y="1066800"/>
            <a:ext cx="6205537" cy="5486400"/>
          </a:xfrm>
        </p:spPr>
        <p:txBody>
          <a:bodyPr/>
          <a:lstStyle/>
          <a:p>
            <a:pPr eaLnBrk="1" hangingPunct="1">
              <a:lnSpc>
                <a:spcPct val="100000"/>
              </a:lnSpc>
            </a:pPr>
            <a:r>
              <a:rPr lang="en-US" b="1" dirty="0" smtClean="0"/>
              <a:t>HDR environment map</a:t>
            </a:r>
          </a:p>
          <a:p>
            <a:pPr lvl="1" eaLnBrk="1" hangingPunct="1">
              <a:lnSpc>
                <a:spcPct val="100000"/>
              </a:lnSpc>
            </a:pPr>
            <a:r>
              <a:rPr lang="en-US" dirty="0" smtClean="0"/>
              <a:t>Importance sampling</a:t>
            </a:r>
          </a:p>
          <a:p>
            <a:pPr lvl="1" eaLnBrk="1" hangingPunct="1">
              <a:lnSpc>
                <a:spcPct val="100000"/>
              </a:lnSpc>
              <a:buNone/>
            </a:pPr>
            <a:endParaRPr lang="en-US" sz="2400" dirty="0" smtClean="0"/>
          </a:p>
          <a:p>
            <a:pPr lvl="1" eaLnBrk="1" hangingPunct="1">
              <a:lnSpc>
                <a:spcPct val="100000"/>
              </a:lnSpc>
              <a:buNone/>
            </a:pPr>
            <a:endParaRPr lang="en-US" sz="2400" dirty="0" smtClean="0"/>
          </a:p>
          <a:p>
            <a:pPr lvl="1" eaLnBrk="1" hangingPunct="1">
              <a:lnSpc>
                <a:spcPct val="100000"/>
              </a:lnSpc>
              <a:buNone/>
            </a:pPr>
            <a:endParaRPr lang="en-US" sz="2400" dirty="0" smtClean="0"/>
          </a:p>
          <a:p>
            <a:pPr eaLnBrk="1" hangingPunct="1">
              <a:lnSpc>
                <a:spcPct val="100000"/>
              </a:lnSpc>
            </a:pPr>
            <a:r>
              <a:rPr lang="en-US" b="1" dirty="0" smtClean="0"/>
              <a:t>Indirect Illumination</a:t>
            </a:r>
          </a:p>
          <a:p>
            <a:pPr lvl="1" eaLnBrk="1" hangingPunct="1">
              <a:lnSpc>
                <a:spcPct val="100000"/>
              </a:lnSpc>
            </a:pPr>
            <a:r>
              <a:rPr lang="en-US" dirty="0" smtClean="0"/>
              <a:t>Convert indirect to direct illumination using Instant </a:t>
            </a:r>
            <a:br>
              <a:rPr lang="en-US" dirty="0" smtClean="0"/>
            </a:br>
            <a:r>
              <a:rPr lang="en-US" dirty="0" err="1" smtClean="0"/>
              <a:t>Radiosity</a:t>
            </a:r>
            <a:r>
              <a:rPr lang="en-US" dirty="0" smtClean="0"/>
              <a:t> [Keller 97]</a:t>
            </a:r>
          </a:p>
          <a:p>
            <a:pPr lvl="2" eaLnBrk="1" hangingPunct="1">
              <a:lnSpc>
                <a:spcPct val="100000"/>
              </a:lnSpc>
            </a:pPr>
            <a:r>
              <a:rPr lang="en-US" dirty="0" smtClean="0"/>
              <a:t>Caveats: no caustics, clamping, etc.</a:t>
            </a:r>
          </a:p>
          <a:p>
            <a:pPr lvl="1" eaLnBrk="1" hangingPunct="1">
              <a:lnSpc>
                <a:spcPct val="100000"/>
              </a:lnSpc>
            </a:pPr>
            <a:r>
              <a:rPr lang="en-US" dirty="0" smtClean="0"/>
              <a:t>More lights = more indirect detail</a:t>
            </a:r>
          </a:p>
          <a:p>
            <a:pPr lvl="2" eaLnBrk="1" hangingPunct="1">
              <a:lnSpc>
                <a:spcPct val="100000"/>
              </a:lnSpc>
            </a:pPr>
            <a:endParaRPr lang="en-US" dirty="0" smtClean="0"/>
          </a:p>
          <a:p>
            <a:pPr lvl="2" eaLnBrk="1" hangingPunct="1">
              <a:lnSpc>
                <a:spcPct val="100000"/>
              </a:lnSpc>
            </a:pPr>
            <a:endParaRPr lang="en-US" dirty="0" smtClean="0"/>
          </a:p>
        </p:txBody>
      </p:sp>
      <p:pic>
        <p:nvPicPr>
          <p:cNvPr id="22532" name="Picture 4" descr="C:\shared\lightcuts05ppt\kitchen_cross.jpg"/>
          <p:cNvPicPr>
            <a:picLocks noChangeAspect="1" noChangeArrowheads="1"/>
          </p:cNvPicPr>
          <p:nvPr/>
        </p:nvPicPr>
        <p:blipFill>
          <a:blip r:embed="rId3" cstate="print"/>
          <a:srcRect/>
          <a:stretch>
            <a:fillRect/>
          </a:stretch>
        </p:blipFill>
        <p:spPr bwMode="auto">
          <a:xfrm>
            <a:off x="6489700" y="1309688"/>
            <a:ext cx="2257425" cy="3008312"/>
          </a:xfrm>
          <a:prstGeom prst="rect">
            <a:avLst/>
          </a:prstGeom>
          <a:noFill/>
          <a:ln w="9525">
            <a:noFill/>
            <a:miter lim="800000"/>
            <a:headEnd/>
            <a:tailEnd/>
          </a:ln>
        </p:spPr>
      </p:pic>
      <p:pic>
        <p:nvPicPr>
          <p:cNvPr id="22533" name="Picture 5" descr="C:\shared\lightcuts05ppt\salon.direct.jpg"/>
          <p:cNvPicPr>
            <a:picLocks noChangeAspect="1" noChangeArrowheads="1"/>
          </p:cNvPicPr>
          <p:nvPr/>
        </p:nvPicPr>
        <p:blipFill>
          <a:blip r:embed="rId4" cstate="print"/>
          <a:srcRect/>
          <a:stretch>
            <a:fillRect/>
          </a:stretch>
        </p:blipFill>
        <p:spPr bwMode="auto">
          <a:xfrm>
            <a:off x="6211888" y="4876800"/>
            <a:ext cx="1398587" cy="1398588"/>
          </a:xfrm>
          <a:prstGeom prst="rect">
            <a:avLst/>
          </a:prstGeom>
          <a:noFill/>
          <a:ln w="9525">
            <a:solidFill>
              <a:srgbClr val="DDDDDD"/>
            </a:solidFill>
            <a:miter lim="800000"/>
            <a:headEnd/>
            <a:tailEnd/>
          </a:ln>
        </p:spPr>
      </p:pic>
      <p:pic>
        <p:nvPicPr>
          <p:cNvPr id="22534" name="Picture 6" descr="C:\shared\lightcuts05ppt\salon.all.jpg"/>
          <p:cNvPicPr>
            <a:picLocks noChangeAspect="1" noChangeArrowheads="1"/>
          </p:cNvPicPr>
          <p:nvPr/>
        </p:nvPicPr>
        <p:blipFill>
          <a:blip r:embed="rId5" cstate="print"/>
          <a:srcRect/>
          <a:stretch>
            <a:fillRect/>
          </a:stretch>
        </p:blipFill>
        <p:spPr bwMode="auto">
          <a:xfrm>
            <a:off x="7753350" y="4876800"/>
            <a:ext cx="1389063" cy="1389063"/>
          </a:xfrm>
          <a:prstGeom prst="rect">
            <a:avLst/>
          </a:prstGeom>
          <a:noFill/>
          <a:ln w="9525">
            <a:solidFill>
              <a:srgbClr val="DDDDDD"/>
            </a:solidFill>
            <a:miter lim="800000"/>
            <a:headEnd/>
            <a:tailEnd/>
          </a:ln>
        </p:spPr>
      </p:pic>
      <p:sp>
        <p:nvSpPr>
          <p:cNvPr id="22535" name="AutoShape 7"/>
          <p:cNvSpPr>
            <a:spLocks noChangeAspect="1" noChangeArrowheads="1"/>
          </p:cNvSpPr>
          <p:nvPr/>
        </p:nvSpPr>
        <p:spPr bwMode="auto">
          <a:xfrm rot="-5400000">
            <a:off x="7513637" y="5430838"/>
            <a:ext cx="320675" cy="279400"/>
          </a:xfrm>
          <a:prstGeom prst="downArrow">
            <a:avLst>
              <a:gd name="adj1" fmla="val 46426"/>
              <a:gd name="adj2" fmla="val 43750"/>
            </a:avLst>
          </a:prstGeom>
          <a:solidFill>
            <a:srgbClr val="DDDDDD"/>
          </a:solidFill>
          <a:ln w="9525">
            <a:solidFill>
              <a:schemeClr val="tx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lvl="1" eaLnBrk="1" hangingPunct="1"/>
            <a:r>
              <a:rPr lang="en-US" dirty="0" smtClean="0"/>
              <a:t>Build light tree</a:t>
            </a:r>
          </a:p>
        </p:txBody>
      </p:sp>
      <p:sp>
        <p:nvSpPr>
          <p:cNvPr id="23555" name="Rectangle 3"/>
          <p:cNvSpPr>
            <a:spLocks noGrp="1" noChangeArrowheads="1"/>
          </p:cNvSpPr>
          <p:nvPr>
            <p:ph type="body" idx="1"/>
          </p:nvPr>
        </p:nvSpPr>
        <p:spPr/>
        <p:txBody>
          <a:bodyPr/>
          <a:lstStyle/>
          <a:p>
            <a:pPr eaLnBrk="1" hangingPunct="1"/>
            <a:r>
              <a:rPr lang="en-US" dirty="0" smtClean="0"/>
              <a:t>Cluster spatially close lights with similar orientation</a:t>
            </a:r>
          </a:p>
        </p:txBody>
      </p:sp>
      <p:sp>
        <p:nvSpPr>
          <p:cNvPr id="4" name="Line 3"/>
          <p:cNvSpPr>
            <a:spLocks noChangeShapeType="1"/>
          </p:cNvSpPr>
          <p:nvPr/>
        </p:nvSpPr>
        <p:spPr bwMode="auto">
          <a:xfrm flipH="1">
            <a:off x="3382962" y="3381375"/>
            <a:ext cx="622300" cy="623888"/>
          </a:xfrm>
          <a:prstGeom prst="line">
            <a:avLst/>
          </a:prstGeom>
          <a:noFill/>
          <a:ln w="28575">
            <a:solidFill>
              <a:schemeClr val="tx1"/>
            </a:solidFill>
            <a:round/>
            <a:headEnd/>
            <a:tailEnd/>
          </a:ln>
        </p:spPr>
        <p:txBody>
          <a:bodyPr/>
          <a:lstStyle/>
          <a:p>
            <a:endParaRPr lang="en-US"/>
          </a:p>
        </p:txBody>
      </p:sp>
      <p:sp>
        <p:nvSpPr>
          <p:cNvPr id="5" name="Line 4"/>
          <p:cNvSpPr>
            <a:spLocks noChangeShapeType="1"/>
          </p:cNvSpPr>
          <p:nvPr/>
        </p:nvSpPr>
        <p:spPr bwMode="auto">
          <a:xfrm flipH="1">
            <a:off x="3027362" y="4005263"/>
            <a:ext cx="355600" cy="712787"/>
          </a:xfrm>
          <a:prstGeom prst="line">
            <a:avLst/>
          </a:prstGeom>
          <a:noFill/>
          <a:ln w="28575">
            <a:solidFill>
              <a:schemeClr val="tx1"/>
            </a:solidFill>
            <a:round/>
            <a:headEnd/>
            <a:tailEnd/>
          </a:ln>
        </p:spPr>
        <p:txBody>
          <a:bodyPr/>
          <a:lstStyle/>
          <a:p>
            <a:endParaRPr lang="en-US"/>
          </a:p>
        </p:txBody>
      </p:sp>
      <p:sp>
        <p:nvSpPr>
          <p:cNvPr id="6" name="Line 5"/>
          <p:cNvSpPr>
            <a:spLocks noChangeShapeType="1"/>
          </p:cNvSpPr>
          <p:nvPr/>
        </p:nvSpPr>
        <p:spPr bwMode="auto">
          <a:xfrm>
            <a:off x="3382962" y="4005263"/>
            <a:ext cx="265113" cy="712787"/>
          </a:xfrm>
          <a:prstGeom prst="line">
            <a:avLst/>
          </a:prstGeom>
          <a:noFill/>
          <a:ln w="28575">
            <a:solidFill>
              <a:schemeClr val="tx1"/>
            </a:solidFill>
            <a:round/>
            <a:headEnd/>
            <a:tailEnd/>
          </a:ln>
        </p:spPr>
        <p:txBody>
          <a:bodyPr/>
          <a:lstStyle/>
          <a:p>
            <a:endParaRPr lang="en-US"/>
          </a:p>
        </p:txBody>
      </p:sp>
      <p:sp>
        <p:nvSpPr>
          <p:cNvPr id="7" name="Line 6"/>
          <p:cNvSpPr>
            <a:spLocks noChangeShapeType="1"/>
          </p:cNvSpPr>
          <p:nvPr/>
        </p:nvSpPr>
        <p:spPr bwMode="auto">
          <a:xfrm>
            <a:off x="4005262" y="3381375"/>
            <a:ext cx="620713" cy="623888"/>
          </a:xfrm>
          <a:prstGeom prst="line">
            <a:avLst/>
          </a:prstGeom>
          <a:noFill/>
          <a:ln w="28575">
            <a:solidFill>
              <a:schemeClr val="tx1"/>
            </a:solidFill>
            <a:round/>
            <a:headEnd/>
            <a:tailEnd/>
          </a:ln>
        </p:spPr>
        <p:txBody>
          <a:bodyPr/>
          <a:lstStyle/>
          <a:p>
            <a:endParaRPr lang="en-US"/>
          </a:p>
        </p:txBody>
      </p:sp>
      <p:sp>
        <p:nvSpPr>
          <p:cNvPr id="8" name="Line 7"/>
          <p:cNvSpPr>
            <a:spLocks noChangeShapeType="1"/>
          </p:cNvSpPr>
          <p:nvPr/>
        </p:nvSpPr>
        <p:spPr bwMode="auto">
          <a:xfrm flipH="1">
            <a:off x="4359275" y="4005263"/>
            <a:ext cx="266700" cy="712787"/>
          </a:xfrm>
          <a:prstGeom prst="line">
            <a:avLst/>
          </a:prstGeom>
          <a:noFill/>
          <a:ln w="28575">
            <a:solidFill>
              <a:schemeClr val="tx1"/>
            </a:solidFill>
            <a:round/>
            <a:headEnd/>
            <a:tailEnd/>
          </a:ln>
        </p:spPr>
        <p:txBody>
          <a:bodyPr/>
          <a:lstStyle/>
          <a:p>
            <a:endParaRPr lang="en-US"/>
          </a:p>
        </p:txBody>
      </p:sp>
      <p:sp>
        <p:nvSpPr>
          <p:cNvPr id="9" name="Line 8"/>
          <p:cNvSpPr>
            <a:spLocks noChangeShapeType="1"/>
          </p:cNvSpPr>
          <p:nvPr/>
        </p:nvSpPr>
        <p:spPr bwMode="auto">
          <a:xfrm>
            <a:off x="4625975" y="4005263"/>
            <a:ext cx="354012" cy="712787"/>
          </a:xfrm>
          <a:prstGeom prst="line">
            <a:avLst/>
          </a:prstGeom>
          <a:noFill/>
          <a:ln w="28575">
            <a:solidFill>
              <a:schemeClr val="tx1"/>
            </a:solidFill>
            <a:round/>
            <a:headEnd/>
            <a:tailEnd/>
          </a:ln>
        </p:spPr>
        <p:txBody>
          <a:bodyPr/>
          <a:lstStyle/>
          <a:p>
            <a:endParaRPr lang="en-US"/>
          </a:p>
        </p:txBody>
      </p:sp>
      <p:sp>
        <p:nvSpPr>
          <p:cNvPr id="10" name="Freeform 9"/>
          <p:cNvSpPr>
            <a:spLocks/>
          </p:cNvSpPr>
          <p:nvPr/>
        </p:nvSpPr>
        <p:spPr bwMode="auto">
          <a:xfrm>
            <a:off x="2851150" y="4538663"/>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1" name="Freeform 10"/>
          <p:cNvSpPr>
            <a:spLocks/>
          </p:cNvSpPr>
          <p:nvPr/>
        </p:nvSpPr>
        <p:spPr bwMode="auto">
          <a:xfrm>
            <a:off x="3471862" y="4538663"/>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2" name="Freeform 11"/>
          <p:cNvSpPr>
            <a:spLocks/>
          </p:cNvSpPr>
          <p:nvPr/>
        </p:nvSpPr>
        <p:spPr bwMode="auto">
          <a:xfrm>
            <a:off x="4181475" y="4538663"/>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 name="Freeform 12"/>
          <p:cNvSpPr>
            <a:spLocks/>
          </p:cNvSpPr>
          <p:nvPr/>
        </p:nvSpPr>
        <p:spPr bwMode="auto">
          <a:xfrm>
            <a:off x="4803775" y="4538663"/>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4" name="Freeform 13"/>
          <p:cNvSpPr>
            <a:spLocks/>
          </p:cNvSpPr>
          <p:nvPr/>
        </p:nvSpPr>
        <p:spPr bwMode="auto">
          <a:xfrm>
            <a:off x="4449762" y="3825875"/>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15" name="Freeform 14"/>
          <p:cNvSpPr>
            <a:spLocks/>
          </p:cNvSpPr>
          <p:nvPr/>
        </p:nvSpPr>
        <p:spPr bwMode="auto">
          <a:xfrm>
            <a:off x="3206750" y="38258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16" name="Freeform 15"/>
          <p:cNvSpPr>
            <a:spLocks/>
          </p:cNvSpPr>
          <p:nvPr/>
        </p:nvSpPr>
        <p:spPr bwMode="auto">
          <a:xfrm>
            <a:off x="3827462" y="3203575"/>
            <a:ext cx="354013" cy="355600"/>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noFill/>
          <a:ln w="26988">
            <a:noFill/>
            <a:prstDash val="solid"/>
            <a:round/>
            <a:headEnd/>
            <a:tailEnd/>
          </a:ln>
        </p:spPr>
        <p:txBody>
          <a:bodyPr/>
          <a:lstStyle/>
          <a:p>
            <a:endParaRPr lang="en-US"/>
          </a:p>
        </p:txBody>
      </p:sp>
      <p:sp>
        <p:nvSpPr>
          <p:cNvPr id="17" name="Rectangle 65"/>
          <p:cNvSpPr>
            <a:spLocks noChangeArrowheads="1"/>
          </p:cNvSpPr>
          <p:nvPr/>
        </p:nvSpPr>
        <p:spPr bwMode="auto">
          <a:xfrm>
            <a:off x="2968625" y="4597400"/>
            <a:ext cx="112712" cy="244475"/>
          </a:xfrm>
          <a:prstGeom prst="rect">
            <a:avLst/>
          </a:prstGeom>
          <a:noFill/>
          <a:ln w="9525">
            <a:noFill/>
            <a:miter lim="800000"/>
            <a:headEnd/>
            <a:tailEnd/>
          </a:ln>
        </p:spPr>
        <p:txBody>
          <a:bodyPr wrap="none" lIns="0" tIns="0" rIns="0" bIns="0">
            <a:spAutoFit/>
          </a:bodyPr>
          <a:lstStyle/>
          <a:p>
            <a:r>
              <a:rPr lang="en-US" sz="1600" b="1"/>
              <a:t>1</a:t>
            </a:r>
          </a:p>
        </p:txBody>
      </p:sp>
      <p:sp>
        <p:nvSpPr>
          <p:cNvPr id="18" name="Rectangle 66"/>
          <p:cNvSpPr>
            <a:spLocks noChangeArrowheads="1"/>
          </p:cNvSpPr>
          <p:nvPr/>
        </p:nvSpPr>
        <p:spPr bwMode="auto">
          <a:xfrm>
            <a:off x="3589337" y="4597400"/>
            <a:ext cx="112713" cy="244475"/>
          </a:xfrm>
          <a:prstGeom prst="rect">
            <a:avLst/>
          </a:prstGeom>
          <a:noFill/>
          <a:ln w="9525">
            <a:noFill/>
            <a:miter lim="800000"/>
            <a:headEnd/>
            <a:tailEnd/>
          </a:ln>
        </p:spPr>
        <p:txBody>
          <a:bodyPr wrap="none" lIns="0" tIns="0" rIns="0" bIns="0">
            <a:spAutoFit/>
          </a:bodyPr>
          <a:lstStyle/>
          <a:p>
            <a:r>
              <a:rPr lang="en-US" sz="1600" b="1"/>
              <a:t>2</a:t>
            </a:r>
          </a:p>
        </p:txBody>
      </p:sp>
      <p:sp>
        <p:nvSpPr>
          <p:cNvPr id="19" name="Rectangle 67"/>
          <p:cNvSpPr>
            <a:spLocks noChangeArrowheads="1"/>
          </p:cNvSpPr>
          <p:nvPr/>
        </p:nvSpPr>
        <p:spPr bwMode="auto">
          <a:xfrm>
            <a:off x="4298950" y="4597400"/>
            <a:ext cx="112712" cy="244475"/>
          </a:xfrm>
          <a:prstGeom prst="rect">
            <a:avLst/>
          </a:prstGeom>
          <a:noFill/>
          <a:ln w="9525">
            <a:noFill/>
            <a:miter lim="800000"/>
            <a:headEnd/>
            <a:tailEnd/>
          </a:ln>
        </p:spPr>
        <p:txBody>
          <a:bodyPr wrap="none" lIns="0" tIns="0" rIns="0" bIns="0">
            <a:spAutoFit/>
          </a:bodyPr>
          <a:lstStyle/>
          <a:p>
            <a:r>
              <a:rPr lang="en-US" sz="1600" b="1"/>
              <a:t>3</a:t>
            </a:r>
          </a:p>
        </p:txBody>
      </p:sp>
      <p:sp>
        <p:nvSpPr>
          <p:cNvPr id="20" name="Rectangle 68"/>
          <p:cNvSpPr>
            <a:spLocks noChangeArrowheads="1"/>
          </p:cNvSpPr>
          <p:nvPr/>
        </p:nvSpPr>
        <p:spPr bwMode="auto">
          <a:xfrm>
            <a:off x="4921250" y="4597400"/>
            <a:ext cx="112712" cy="244475"/>
          </a:xfrm>
          <a:prstGeom prst="rect">
            <a:avLst/>
          </a:prstGeom>
          <a:noFill/>
          <a:ln w="9525">
            <a:noFill/>
            <a:miter lim="800000"/>
            <a:headEnd/>
            <a:tailEnd/>
          </a:ln>
        </p:spPr>
        <p:txBody>
          <a:bodyPr wrap="none" lIns="0" tIns="0" rIns="0" bIns="0">
            <a:spAutoFit/>
          </a:bodyPr>
          <a:lstStyle/>
          <a:p>
            <a:r>
              <a:rPr lang="en-US" sz="1600" b="1"/>
              <a:t>4</a:t>
            </a:r>
          </a:p>
        </p:txBody>
      </p:sp>
      <p:sp>
        <p:nvSpPr>
          <p:cNvPr id="21" name="Rectangle 69"/>
          <p:cNvSpPr>
            <a:spLocks noChangeArrowheads="1"/>
          </p:cNvSpPr>
          <p:nvPr/>
        </p:nvSpPr>
        <p:spPr bwMode="auto">
          <a:xfrm>
            <a:off x="3324225" y="3884613"/>
            <a:ext cx="112712" cy="244475"/>
          </a:xfrm>
          <a:prstGeom prst="rect">
            <a:avLst/>
          </a:prstGeom>
          <a:noFill/>
          <a:ln w="9525">
            <a:noFill/>
            <a:miter lim="800000"/>
            <a:headEnd/>
            <a:tailEnd/>
          </a:ln>
        </p:spPr>
        <p:txBody>
          <a:bodyPr wrap="none" lIns="0" tIns="0" rIns="0" bIns="0">
            <a:spAutoFit/>
          </a:bodyPr>
          <a:lstStyle/>
          <a:p>
            <a:r>
              <a:rPr lang="en-US" sz="1600" b="1">
                <a:solidFill>
                  <a:srgbClr val="FFFF99"/>
                </a:solidFill>
              </a:rPr>
              <a:t>1</a:t>
            </a:r>
          </a:p>
        </p:txBody>
      </p:sp>
      <p:sp>
        <p:nvSpPr>
          <p:cNvPr id="22" name="Rectangle 70"/>
          <p:cNvSpPr>
            <a:spLocks noChangeArrowheads="1"/>
          </p:cNvSpPr>
          <p:nvPr/>
        </p:nvSpPr>
        <p:spPr bwMode="auto">
          <a:xfrm>
            <a:off x="4567237" y="3884613"/>
            <a:ext cx="112713" cy="244475"/>
          </a:xfrm>
          <a:prstGeom prst="rect">
            <a:avLst/>
          </a:prstGeom>
          <a:noFill/>
          <a:ln w="9525">
            <a:noFill/>
            <a:miter lim="800000"/>
            <a:headEnd/>
            <a:tailEnd/>
          </a:ln>
        </p:spPr>
        <p:txBody>
          <a:bodyPr wrap="none" lIns="0" tIns="0" rIns="0" bIns="0">
            <a:spAutoFit/>
          </a:bodyPr>
          <a:lstStyle/>
          <a:p>
            <a:r>
              <a:rPr lang="en-US" sz="1600" b="1">
                <a:solidFill>
                  <a:srgbClr val="FFFF99"/>
                </a:solidFill>
              </a:rPr>
              <a:t>4</a:t>
            </a:r>
          </a:p>
        </p:txBody>
      </p:sp>
      <p:sp>
        <p:nvSpPr>
          <p:cNvPr id="23" name="Line 80"/>
          <p:cNvSpPr>
            <a:spLocks noChangeShapeType="1"/>
          </p:cNvSpPr>
          <p:nvPr/>
        </p:nvSpPr>
        <p:spPr bwMode="auto">
          <a:xfrm>
            <a:off x="5764212" y="3203575"/>
            <a:ext cx="104775" cy="1588"/>
          </a:xfrm>
          <a:prstGeom prst="line">
            <a:avLst/>
          </a:prstGeom>
          <a:noFill/>
          <a:ln w="19050">
            <a:solidFill>
              <a:schemeClr val="tx1"/>
            </a:solidFill>
            <a:round/>
            <a:headEnd/>
            <a:tailEnd/>
          </a:ln>
        </p:spPr>
        <p:txBody>
          <a:bodyPr/>
          <a:lstStyle/>
          <a:p>
            <a:endParaRPr lang="en-US"/>
          </a:p>
        </p:txBody>
      </p:sp>
      <p:sp>
        <p:nvSpPr>
          <p:cNvPr id="24" name="Line 81"/>
          <p:cNvSpPr>
            <a:spLocks noChangeShapeType="1"/>
          </p:cNvSpPr>
          <p:nvPr/>
        </p:nvSpPr>
        <p:spPr bwMode="auto">
          <a:xfrm>
            <a:off x="5864225" y="3203575"/>
            <a:ext cx="0" cy="1066800"/>
          </a:xfrm>
          <a:prstGeom prst="line">
            <a:avLst/>
          </a:prstGeom>
          <a:noFill/>
          <a:ln w="19050">
            <a:solidFill>
              <a:schemeClr val="tx1"/>
            </a:solidFill>
            <a:round/>
            <a:headEnd/>
            <a:tailEnd/>
          </a:ln>
        </p:spPr>
        <p:txBody>
          <a:bodyPr/>
          <a:lstStyle/>
          <a:p>
            <a:endParaRPr lang="en-US"/>
          </a:p>
        </p:txBody>
      </p:sp>
      <p:sp>
        <p:nvSpPr>
          <p:cNvPr id="25" name="Line 82"/>
          <p:cNvSpPr>
            <a:spLocks noChangeShapeType="1"/>
          </p:cNvSpPr>
          <p:nvPr/>
        </p:nvSpPr>
        <p:spPr bwMode="auto">
          <a:xfrm flipH="1">
            <a:off x="5773737" y="4270375"/>
            <a:ext cx="90488" cy="3175"/>
          </a:xfrm>
          <a:prstGeom prst="line">
            <a:avLst/>
          </a:prstGeom>
          <a:noFill/>
          <a:ln w="19050">
            <a:solidFill>
              <a:schemeClr val="tx1"/>
            </a:solidFill>
            <a:round/>
            <a:headEnd/>
            <a:tailEnd/>
          </a:ln>
        </p:spPr>
        <p:txBody>
          <a:bodyPr/>
          <a:lstStyle/>
          <a:p>
            <a:endParaRPr lang="en-US"/>
          </a:p>
        </p:txBody>
      </p:sp>
      <p:sp>
        <p:nvSpPr>
          <p:cNvPr id="26" name="Rectangle 83"/>
          <p:cNvSpPr>
            <a:spLocks noChangeArrowheads="1"/>
          </p:cNvSpPr>
          <p:nvPr/>
        </p:nvSpPr>
        <p:spPr bwMode="auto">
          <a:xfrm>
            <a:off x="3240087" y="2590800"/>
            <a:ext cx="1373188" cy="365125"/>
          </a:xfrm>
          <a:prstGeom prst="rect">
            <a:avLst/>
          </a:prstGeom>
          <a:noFill/>
          <a:ln w="9525">
            <a:noFill/>
            <a:miter lim="800000"/>
            <a:headEnd/>
            <a:tailEnd/>
          </a:ln>
        </p:spPr>
        <p:txBody>
          <a:bodyPr wrap="none" lIns="0" tIns="0" rIns="0" bIns="0">
            <a:spAutoFit/>
          </a:bodyPr>
          <a:lstStyle/>
          <a:p>
            <a:r>
              <a:rPr lang="en-US" sz="2400"/>
              <a:t>Light Tree</a:t>
            </a:r>
          </a:p>
        </p:txBody>
      </p:sp>
      <p:sp>
        <p:nvSpPr>
          <p:cNvPr id="27" name="Rectangle 84"/>
          <p:cNvSpPr>
            <a:spLocks noChangeArrowheads="1"/>
          </p:cNvSpPr>
          <p:nvPr/>
        </p:nvSpPr>
        <p:spPr bwMode="auto">
          <a:xfrm>
            <a:off x="6045200" y="3603625"/>
            <a:ext cx="838200" cy="274638"/>
          </a:xfrm>
          <a:prstGeom prst="rect">
            <a:avLst/>
          </a:prstGeom>
          <a:noFill/>
          <a:ln w="9525">
            <a:noFill/>
            <a:miter lim="800000"/>
            <a:headEnd/>
            <a:tailEnd/>
          </a:ln>
        </p:spPr>
        <p:txBody>
          <a:bodyPr wrap="none" lIns="0" tIns="0" rIns="0" bIns="0">
            <a:spAutoFit/>
          </a:bodyPr>
          <a:lstStyle/>
          <a:p>
            <a:r>
              <a:rPr lang="en-US"/>
              <a:t>Clusters</a:t>
            </a:r>
          </a:p>
        </p:txBody>
      </p:sp>
      <p:sp>
        <p:nvSpPr>
          <p:cNvPr id="28" name="Line 85"/>
          <p:cNvSpPr>
            <a:spLocks noChangeShapeType="1"/>
          </p:cNvSpPr>
          <p:nvPr/>
        </p:nvSpPr>
        <p:spPr bwMode="auto">
          <a:xfrm flipH="1">
            <a:off x="5780087" y="4529138"/>
            <a:ext cx="88900" cy="0"/>
          </a:xfrm>
          <a:prstGeom prst="line">
            <a:avLst/>
          </a:prstGeom>
          <a:noFill/>
          <a:ln w="19050">
            <a:solidFill>
              <a:schemeClr val="tx1"/>
            </a:solidFill>
            <a:round/>
            <a:headEnd/>
            <a:tailEnd/>
          </a:ln>
        </p:spPr>
        <p:txBody>
          <a:bodyPr/>
          <a:lstStyle/>
          <a:p>
            <a:endParaRPr lang="en-US"/>
          </a:p>
        </p:txBody>
      </p:sp>
      <p:sp>
        <p:nvSpPr>
          <p:cNvPr id="29" name="Line 86"/>
          <p:cNvSpPr>
            <a:spLocks noChangeShapeType="1"/>
          </p:cNvSpPr>
          <p:nvPr/>
        </p:nvSpPr>
        <p:spPr bwMode="auto">
          <a:xfrm>
            <a:off x="5868987" y="4529138"/>
            <a:ext cx="1588" cy="444500"/>
          </a:xfrm>
          <a:prstGeom prst="line">
            <a:avLst/>
          </a:prstGeom>
          <a:noFill/>
          <a:ln w="19050">
            <a:solidFill>
              <a:schemeClr val="tx1"/>
            </a:solidFill>
            <a:round/>
            <a:headEnd/>
            <a:tailEnd/>
          </a:ln>
        </p:spPr>
        <p:txBody>
          <a:bodyPr/>
          <a:lstStyle/>
          <a:p>
            <a:endParaRPr lang="en-US"/>
          </a:p>
        </p:txBody>
      </p:sp>
      <p:sp>
        <p:nvSpPr>
          <p:cNvPr id="30" name="Line 87"/>
          <p:cNvSpPr>
            <a:spLocks noChangeShapeType="1"/>
          </p:cNvSpPr>
          <p:nvPr/>
        </p:nvSpPr>
        <p:spPr bwMode="auto">
          <a:xfrm flipH="1">
            <a:off x="5780087" y="4973638"/>
            <a:ext cx="88900" cy="1587"/>
          </a:xfrm>
          <a:prstGeom prst="line">
            <a:avLst/>
          </a:prstGeom>
          <a:noFill/>
          <a:ln w="19050">
            <a:solidFill>
              <a:schemeClr val="tx1"/>
            </a:solidFill>
            <a:round/>
            <a:headEnd/>
            <a:tailEnd/>
          </a:ln>
        </p:spPr>
        <p:txBody>
          <a:bodyPr/>
          <a:lstStyle/>
          <a:p>
            <a:endParaRPr lang="en-US"/>
          </a:p>
        </p:txBody>
      </p:sp>
      <p:sp>
        <p:nvSpPr>
          <p:cNvPr id="31" name="Rectangle 88"/>
          <p:cNvSpPr>
            <a:spLocks noChangeArrowheads="1"/>
          </p:cNvSpPr>
          <p:nvPr/>
        </p:nvSpPr>
        <p:spPr bwMode="auto">
          <a:xfrm>
            <a:off x="6045200" y="4484688"/>
            <a:ext cx="965200" cy="274637"/>
          </a:xfrm>
          <a:prstGeom prst="rect">
            <a:avLst/>
          </a:prstGeom>
          <a:noFill/>
          <a:ln w="9525">
            <a:noFill/>
            <a:miter lim="800000"/>
            <a:headEnd/>
            <a:tailEnd/>
          </a:ln>
        </p:spPr>
        <p:txBody>
          <a:bodyPr wrap="none" lIns="0" tIns="0" rIns="0" bIns="0">
            <a:spAutoFit/>
          </a:bodyPr>
          <a:lstStyle/>
          <a:p>
            <a:r>
              <a:rPr lang="en-US"/>
              <a:t>Individual</a:t>
            </a:r>
          </a:p>
        </p:txBody>
      </p:sp>
      <p:sp>
        <p:nvSpPr>
          <p:cNvPr id="32" name="Rectangle 89"/>
          <p:cNvSpPr>
            <a:spLocks noChangeArrowheads="1"/>
          </p:cNvSpPr>
          <p:nvPr/>
        </p:nvSpPr>
        <p:spPr bwMode="auto">
          <a:xfrm>
            <a:off x="6223000" y="4751388"/>
            <a:ext cx="609600" cy="274637"/>
          </a:xfrm>
          <a:prstGeom prst="rect">
            <a:avLst/>
          </a:prstGeom>
          <a:noFill/>
          <a:ln w="9525">
            <a:noFill/>
            <a:miter lim="800000"/>
            <a:headEnd/>
            <a:tailEnd/>
          </a:ln>
        </p:spPr>
        <p:txBody>
          <a:bodyPr wrap="none" lIns="0" tIns="0" rIns="0" bIns="0">
            <a:spAutoFit/>
          </a:bodyPr>
          <a:lstStyle/>
          <a:p>
            <a:r>
              <a:rPr lang="en-US"/>
              <a:t>Lights</a:t>
            </a:r>
          </a:p>
        </p:txBody>
      </p:sp>
      <p:sp>
        <p:nvSpPr>
          <p:cNvPr id="33" name="Line 90"/>
          <p:cNvSpPr>
            <a:spLocks noChangeShapeType="1"/>
          </p:cNvSpPr>
          <p:nvPr/>
        </p:nvSpPr>
        <p:spPr bwMode="auto">
          <a:xfrm>
            <a:off x="5868987" y="3727450"/>
            <a:ext cx="88900" cy="1588"/>
          </a:xfrm>
          <a:prstGeom prst="line">
            <a:avLst/>
          </a:prstGeom>
          <a:noFill/>
          <a:ln w="19050">
            <a:solidFill>
              <a:schemeClr val="tx1"/>
            </a:solidFill>
            <a:round/>
            <a:headEnd/>
            <a:tailEnd/>
          </a:ln>
        </p:spPr>
        <p:txBody>
          <a:bodyPr/>
          <a:lstStyle/>
          <a:p>
            <a:endParaRPr lang="en-US"/>
          </a:p>
        </p:txBody>
      </p:sp>
      <p:sp>
        <p:nvSpPr>
          <p:cNvPr id="34" name="Line 91"/>
          <p:cNvSpPr>
            <a:spLocks noChangeShapeType="1"/>
          </p:cNvSpPr>
          <p:nvPr/>
        </p:nvSpPr>
        <p:spPr bwMode="auto">
          <a:xfrm flipV="1">
            <a:off x="5868987" y="4703763"/>
            <a:ext cx="87313" cy="1587"/>
          </a:xfrm>
          <a:prstGeom prst="line">
            <a:avLst/>
          </a:prstGeom>
          <a:noFill/>
          <a:ln w="19050">
            <a:solidFill>
              <a:schemeClr val="tx1"/>
            </a:solidFill>
            <a:round/>
            <a:headEnd/>
            <a:tailEnd/>
          </a:ln>
        </p:spPr>
        <p:txBody>
          <a:bodyPr/>
          <a:lstStyle/>
          <a:p>
            <a:endParaRPr lang="en-US"/>
          </a:p>
        </p:txBody>
      </p:sp>
      <p:sp>
        <p:nvSpPr>
          <p:cNvPr id="35" name="Rectangle 92"/>
          <p:cNvSpPr>
            <a:spLocks noChangeArrowheads="1"/>
          </p:cNvSpPr>
          <p:nvPr/>
        </p:nvSpPr>
        <p:spPr bwMode="auto">
          <a:xfrm>
            <a:off x="2139950" y="3108325"/>
            <a:ext cx="1536700" cy="274638"/>
          </a:xfrm>
          <a:prstGeom prst="rect">
            <a:avLst/>
          </a:prstGeom>
          <a:noFill/>
          <a:ln w="9525">
            <a:noFill/>
            <a:miter lim="800000"/>
            <a:headEnd/>
            <a:tailEnd/>
          </a:ln>
        </p:spPr>
        <p:txBody>
          <a:bodyPr wrap="none" lIns="0" tIns="0" rIns="0" bIns="0">
            <a:spAutoFit/>
          </a:bodyPr>
          <a:lstStyle/>
          <a:p>
            <a:r>
              <a:rPr lang="en-US">
                <a:solidFill>
                  <a:srgbClr val="FFFF99"/>
                </a:solidFill>
              </a:rPr>
              <a:t>Representative</a:t>
            </a:r>
          </a:p>
        </p:txBody>
      </p:sp>
      <p:sp>
        <p:nvSpPr>
          <p:cNvPr id="36" name="Rectangle 93"/>
          <p:cNvSpPr>
            <a:spLocks noChangeArrowheads="1"/>
          </p:cNvSpPr>
          <p:nvPr/>
        </p:nvSpPr>
        <p:spPr bwMode="auto">
          <a:xfrm>
            <a:off x="2762250" y="3375025"/>
            <a:ext cx="495300" cy="274638"/>
          </a:xfrm>
          <a:prstGeom prst="rect">
            <a:avLst/>
          </a:prstGeom>
          <a:noFill/>
          <a:ln w="9525">
            <a:noFill/>
            <a:miter lim="800000"/>
            <a:headEnd/>
            <a:tailEnd/>
          </a:ln>
        </p:spPr>
        <p:txBody>
          <a:bodyPr wrap="none" lIns="0" tIns="0" rIns="0" bIns="0">
            <a:spAutoFit/>
          </a:bodyPr>
          <a:lstStyle/>
          <a:p>
            <a:r>
              <a:rPr lang="en-US">
                <a:solidFill>
                  <a:srgbClr val="FFFF99"/>
                </a:solidFill>
              </a:rPr>
              <a:t>Light</a:t>
            </a:r>
          </a:p>
        </p:txBody>
      </p:sp>
      <p:sp>
        <p:nvSpPr>
          <p:cNvPr id="37" name="Line 94"/>
          <p:cNvSpPr>
            <a:spLocks noChangeShapeType="1"/>
          </p:cNvSpPr>
          <p:nvPr/>
        </p:nvSpPr>
        <p:spPr bwMode="auto">
          <a:xfrm flipH="1">
            <a:off x="3517900" y="3400425"/>
            <a:ext cx="398462" cy="4763"/>
          </a:xfrm>
          <a:prstGeom prst="line">
            <a:avLst/>
          </a:prstGeom>
          <a:noFill/>
          <a:ln w="12700">
            <a:solidFill>
              <a:schemeClr val="tx1"/>
            </a:solidFill>
            <a:round/>
            <a:headEnd/>
            <a:tailEnd/>
          </a:ln>
        </p:spPr>
        <p:txBody>
          <a:bodyPr/>
          <a:lstStyle/>
          <a:p>
            <a:endParaRPr lang="en-US"/>
          </a:p>
        </p:txBody>
      </p:sp>
      <p:sp>
        <p:nvSpPr>
          <p:cNvPr id="38" name="Freeform 95"/>
          <p:cNvSpPr>
            <a:spLocks/>
          </p:cNvSpPr>
          <p:nvPr/>
        </p:nvSpPr>
        <p:spPr bwMode="auto">
          <a:xfrm>
            <a:off x="3827462" y="317500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9" name="Rectangle 96"/>
          <p:cNvSpPr>
            <a:spLocks noChangeArrowheads="1"/>
          </p:cNvSpPr>
          <p:nvPr/>
        </p:nvSpPr>
        <p:spPr bwMode="auto">
          <a:xfrm>
            <a:off x="3946525" y="3222625"/>
            <a:ext cx="112712" cy="244475"/>
          </a:xfrm>
          <a:prstGeom prst="rect">
            <a:avLst/>
          </a:prstGeom>
          <a:noFill/>
          <a:ln w="9525">
            <a:noFill/>
            <a:miter lim="800000"/>
            <a:headEnd/>
            <a:tailEnd/>
          </a:ln>
        </p:spPr>
        <p:txBody>
          <a:bodyPr wrap="none" lIns="0" tIns="0" rIns="0" bIns="0">
            <a:spAutoFit/>
          </a:bodyPr>
          <a:lstStyle/>
          <a:p>
            <a:r>
              <a:rPr lang="en-US" sz="1600" b="1">
                <a:solidFill>
                  <a:srgbClr val="FFFF99"/>
                </a:solidFill>
              </a:rPr>
              <a:t>4</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lvl="1" eaLnBrk="1" hangingPunct="1"/>
            <a:r>
              <a:rPr lang="en-US" dirty="0" smtClean="0"/>
              <a:t>Choose a cut</a:t>
            </a:r>
          </a:p>
        </p:txBody>
      </p:sp>
      <p:sp>
        <p:nvSpPr>
          <p:cNvPr id="23555" name="Rectangle 3"/>
          <p:cNvSpPr>
            <a:spLocks noGrp="1" noChangeArrowheads="1"/>
          </p:cNvSpPr>
          <p:nvPr>
            <p:ph type="body" idx="1"/>
          </p:nvPr>
        </p:nvSpPr>
        <p:spPr/>
        <p:txBody>
          <a:bodyPr/>
          <a:lstStyle/>
          <a:p>
            <a:pPr eaLnBrk="1" hangingPunct="1"/>
            <a:r>
              <a:rPr lang="en-US" dirty="0" smtClean="0"/>
              <a:t>Approximate illumination with a bounded error</a:t>
            </a:r>
          </a:p>
          <a:p>
            <a:pPr eaLnBrk="1" hangingPunct="1"/>
            <a:r>
              <a:rPr lang="en-US" dirty="0" smtClean="0"/>
              <a:t>Different cut for each pixel</a:t>
            </a:r>
          </a:p>
        </p:txBody>
      </p:sp>
      <p:sp>
        <p:nvSpPr>
          <p:cNvPr id="40" name="Freeform 10"/>
          <p:cNvSpPr>
            <a:spLocks/>
          </p:cNvSpPr>
          <p:nvPr/>
        </p:nvSpPr>
        <p:spPr bwMode="auto">
          <a:xfrm>
            <a:off x="2514600" y="4038600"/>
            <a:ext cx="2790825" cy="7159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7"/>
              <a:gd name="T73" fmla="*/ 0 h 314"/>
              <a:gd name="T74" fmla="*/ 1057 w 1057"/>
              <a:gd name="T75" fmla="*/ 314 h 3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7" h="314">
                <a:moveTo>
                  <a:pt x="0" y="314"/>
                </a:moveTo>
                <a:lnTo>
                  <a:pt x="0"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1057" y="0"/>
                </a:lnTo>
              </a:path>
            </a:pathLst>
          </a:custGeom>
          <a:noFill/>
          <a:ln w="76200" cmpd="sng">
            <a:solidFill>
              <a:schemeClr val="accent1"/>
            </a:solidFill>
            <a:prstDash val="solid"/>
            <a:round/>
            <a:headEnd/>
            <a:tailEnd/>
          </a:ln>
        </p:spPr>
        <p:txBody>
          <a:bodyPr/>
          <a:lstStyle/>
          <a:p>
            <a:endParaRPr lang="en-US"/>
          </a:p>
        </p:txBody>
      </p:sp>
      <p:sp>
        <p:nvSpPr>
          <p:cNvPr id="41" name="Line 75"/>
          <p:cNvSpPr>
            <a:spLocks noChangeShapeType="1"/>
          </p:cNvSpPr>
          <p:nvPr/>
        </p:nvSpPr>
        <p:spPr bwMode="auto">
          <a:xfrm flipH="1">
            <a:off x="3395663" y="3406775"/>
            <a:ext cx="622300" cy="623887"/>
          </a:xfrm>
          <a:prstGeom prst="line">
            <a:avLst/>
          </a:prstGeom>
          <a:noFill/>
          <a:ln w="28575">
            <a:solidFill>
              <a:schemeClr val="tx1"/>
            </a:solidFill>
            <a:round/>
            <a:headEnd/>
            <a:tailEnd/>
          </a:ln>
        </p:spPr>
        <p:txBody>
          <a:bodyPr/>
          <a:lstStyle/>
          <a:p>
            <a:endParaRPr lang="en-US"/>
          </a:p>
        </p:txBody>
      </p:sp>
      <p:sp>
        <p:nvSpPr>
          <p:cNvPr id="42" name="Line 76"/>
          <p:cNvSpPr>
            <a:spLocks noChangeShapeType="1"/>
          </p:cNvSpPr>
          <p:nvPr/>
        </p:nvSpPr>
        <p:spPr bwMode="auto">
          <a:xfrm flipH="1">
            <a:off x="3040063" y="4030662"/>
            <a:ext cx="355600" cy="712788"/>
          </a:xfrm>
          <a:prstGeom prst="line">
            <a:avLst/>
          </a:prstGeom>
          <a:noFill/>
          <a:ln w="28575">
            <a:solidFill>
              <a:schemeClr val="tx1"/>
            </a:solidFill>
            <a:round/>
            <a:headEnd/>
            <a:tailEnd/>
          </a:ln>
        </p:spPr>
        <p:txBody>
          <a:bodyPr/>
          <a:lstStyle/>
          <a:p>
            <a:endParaRPr lang="en-US"/>
          </a:p>
        </p:txBody>
      </p:sp>
      <p:sp>
        <p:nvSpPr>
          <p:cNvPr id="43" name="Line 77"/>
          <p:cNvSpPr>
            <a:spLocks noChangeShapeType="1"/>
          </p:cNvSpPr>
          <p:nvPr/>
        </p:nvSpPr>
        <p:spPr bwMode="auto">
          <a:xfrm>
            <a:off x="3395663" y="4030662"/>
            <a:ext cx="265112" cy="712788"/>
          </a:xfrm>
          <a:prstGeom prst="line">
            <a:avLst/>
          </a:prstGeom>
          <a:noFill/>
          <a:ln w="28575">
            <a:solidFill>
              <a:schemeClr val="tx1"/>
            </a:solidFill>
            <a:round/>
            <a:headEnd/>
            <a:tailEnd/>
          </a:ln>
        </p:spPr>
        <p:txBody>
          <a:bodyPr/>
          <a:lstStyle/>
          <a:p>
            <a:endParaRPr lang="en-US"/>
          </a:p>
        </p:txBody>
      </p:sp>
      <p:sp>
        <p:nvSpPr>
          <p:cNvPr id="44" name="Line 78"/>
          <p:cNvSpPr>
            <a:spLocks noChangeShapeType="1"/>
          </p:cNvSpPr>
          <p:nvPr/>
        </p:nvSpPr>
        <p:spPr bwMode="auto">
          <a:xfrm>
            <a:off x="4017963" y="3406775"/>
            <a:ext cx="620712" cy="623887"/>
          </a:xfrm>
          <a:prstGeom prst="line">
            <a:avLst/>
          </a:prstGeom>
          <a:noFill/>
          <a:ln w="28575">
            <a:solidFill>
              <a:schemeClr val="tx1"/>
            </a:solidFill>
            <a:round/>
            <a:headEnd/>
            <a:tailEnd/>
          </a:ln>
        </p:spPr>
        <p:txBody>
          <a:bodyPr/>
          <a:lstStyle/>
          <a:p>
            <a:endParaRPr lang="en-US"/>
          </a:p>
        </p:txBody>
      </p:sp>
      <p:sp>
        <p:nvSpPr>
          <p:cNvPr id="45" name="Line 79"/>
          <p:cNvSpPr>
            <a:spLocks noChangeShapeType="1"/>
          </p:cNvSpPr>
          <p:nvPr/>
        </p:nvSpPr>
        <p:spPr bwMode="auto">
          <a:xfrm flipH="1">
            <a:off x="4371975" y="4030662"/>
            <a:ext cx="266700" cy="712788"/>
          </a:xfrm>
          <a:prstGeom prst="line">
            <a:avLst/>
          </a:prstGeom>
          <a:noFill/>
          <a:ln w="28575">
            <a:solidFill>
              <a:schemeClr val="tx1"/>
            </a:solidFill>
            <a:round/>
            <a:headEnd/>
            <a:tailEnd/>
          </a:ln>
        </p:spPr>
        <p:txBody>
          <a:bodyPr/>
          <a:lstStyle/>
          <a:p>
            <a:endParaRPr lang="en-US"/>
          </a:p>
        </p:txBody>
      </p:sp>
      <p:sp>
        <p:nvSpPr>
          <p:cNvPr id="46" name="Line 80"/>
          <p:cNvSpPr>
            <a:spLocks noChangeShapeType="1"/>
          </p:cNvSpPr>
          <p:nvPr/>
        </p:nvSpPr>
        <p:spPr bwMode="auto">
          <a:xfrm>
            <a:off x="4638675" y="4030662"/>
            <a:ext cx="354013" cy="712788"/>
          </a:xfrm>
          <a:prstGeom prst="line">
            <a:avLst/>
          </a:prstGeom>
          <a:noFill/>
          <a:ln w="28575">
            <a:solidFill>
              <a:schemeClr val="tx1"/>
            </a:solidFill>
            <a:round/>
            <a:headEnd/>
            <a:tailEnd/>
          </a:ln>
        </p:spPr>
        <p:txBody>
          <a:bodyPr/>
          <a:lstStyle/>
          <a:p>
            <a:endParaRPr lang="en-US"/>
          </a:p>
        </p:txBody>
      </p:sp>
      <p:sp>
        <p:nvSpPr>
          <p:cNvPr id="47" name="Freeform 81"/>
          <p:cNvSpPr>
            <a:spLocks/>
          </p:cNvSpPr>
          <p:nvPr/>
        </p:nvSpPr>
        <p:spPr bwMode="auto">
          <a:xfrm>
            <a:off x="2863850" y="4564062"/>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48" name="Freeform 82"/>
          <p:cNvSpPr>
            <a:spLocks/>
          </p:cNvSpPr>
          <p:nvPr/>
        </p:nvSpPr>
        <p:spPr bwMode="auto">
          <a:xfrm>
            <a:off x="3484563" y="4564062"/>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49" name="Freeform 83"/>
          <p:cNvSpPr>
            <a:spLocks/>
          </p:cNvSpPr>
          <p:nvPr/>
        </p:nvSpPr>
        <p:spPr bwMode="auto">
          <a:xfrm>
            <a:off x="4194175" y="4564062"/>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50" name="Freeform 84"/>
          <p:cNvSpPr>
            <a:spLocks/>
          </p:cNvSpPr>
          <p:nvPr/>
        </p:nvSpPr>
        <p:spPr bwMode="auto">
          <a:xfrm>
            <a:off x="4816475" y="4564062"/>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51" name="Freeform 85"/>
          <p:cNvSpPr>
            <a:spLocks/>
          </p:cNvSpPr>
          <p:nvPr/>
        </p:nvSpPr>
        <p:spPr bwMode="auto">
          <a:xfrm>
            <a:off x="4462463" y="3851275"/>
            <a:ext cx="354012" cy="357187"/>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52" name="Freeform 86"/>
          <p:cNvSpPr>
            <a:spLocks/>
          </p:cNvSpPr>
          <p:nvPr/>
        </p:nvSpPr>
        <p:spPr bwMode="auto">
          <a:xfrm>
            <a:off x="3219450" y="3851275"/>
            <a:ext cx="354013" cy="357187"/>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53" name="Freeform 88"/>
          <p:cNvSpPr>
            <a:spLocks/>
          </p:cNvSpPr>
          <p:nvPr/>
        </p:nvSpPr>
        <p:spPr bwMode="auto">
          <a:xfrm>
            <a:off x="3840163" y="3200400"/>
            <a:ext cx="354012" cy="357187"/>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defRPr/>
            </a:pPr>
            <a:r>
              <a:rPr lang="en-US" smtClean="0"/>
              <a:t>Illumination Equation</a:t>
            </a:r>
          </a:p>
        </p:txBody>
      </p:sp>
      <p:sp>
        <p:nvSpPr>
          <p:cNvPr id="27651" name="Text Box 3"/>
          <p:cNvSpPr txBox="1">
            <a:spLocks noChangeArrowheads="1"/>
          </p:cNvSpPr>
          <p:nvPr/>
        </p:nvSpPr>
        <p:spPr bwMode="auto">
          <a:xfrm rot="2700000">
            <a:off x="4710113" y="3429000"/>
            <a:ext cx="1817688" cy="427037"/>
          </a:xfrm>
          <a:prstGeom prst="rect">
            <a:avLst/>
          </a:prstGeom>
          <a:noFill/>
          <a:ln w="9525">
            <a:noFill/>
            <a:miter lim="800000"/>
            <a:headEnd/>
            <a:tailEnd/>
          </a:ln>
        </p:spPr>
        <p:txBody>
          <a:bodyPr wrap="none">
            <a:spAutoFit/>
          </a:bodyPr>
          <a:lstStyle/>
          <a:p>
            <a:r>
              <a:rPr lang="en-US" sz="2200"/>
              <a:t>Material term</a:t>
            </a:r>
          </a:p>
        </p:txBody>
      </p:sp>
      <p:sp>
        <p:nvSpPr>
          <p:cNvPr id="27652" name="Text Box 4"/>
          <p:cNvSpPr txBox="1">
            <a:spLocks noChangeArrowheads="1"/>
          </p:cNvSpPr>
          <p:nvPr/>
        </p:nvSpPr>
        <p:spPr bwMode="auto">
          <a:xfrm>
            <a:off x="2438400" y="1776413"/>
            <a:ext cx="5172075" cy="701675"/>
          </a:xfrm>
          <a:prstGeom prst="rect">
            <a:avLst/>
          </a:prstGeom>
          <a:noFill/>
          <a:ln w="9525">
            <a:noFill/>
            <a:miter lim="800000"/>
            <a:headEnd/>
            <a:tailEnd/>
          </a:ln>
        </p:spPr>
        <p:txBody>
          <a:bodyPr wrap="none">
            <a:spAutoFit/>
          </a:bodyPr>
          <a:lstStyle/>
          <a:p>
            <a:pPr algn="ctr"/>
            <a:r>
              <a:rPr lang="en-US" sz="2800"/>
              <a:t>result</a:t>
            </a:r>
            <a:r>
              <a:rPr lang="en-US" sz="4000"/>
              <a:t>  </a:t>
            </a:r>
            <a:r>
              <a:rPr lang="en-US" sz="3600"/>
              <a:t>=</a:t>
            </a:r>
            <a:r>
              <a:rPr lang="en-US" sz="4000"/>
              <a:t> </a:t>
            </a:r>
            <a:r>
              <a:rPr lang="en-US" sz="4000">
                <a:latin typeface="Symbol" pitchFamily="18" charset="2"/>
              </a:rPr>
              <a:t> </a:t>
            </a:r>
            <a:r>
              <a:rPr lang="en-US" sz="4000"/>
              <a:t>     </a:t>
            </a:r>
            <a:r>
              <a:rPr lang="en-US" sz="4000" i="1"/>
              <a:t>M</a:t>
            </a:r>
            <a:r>
              <a:rPr lang="en-US" sz="4000" baseline="-25000"/>
              <a:t>i</a:t>
            </a:r>
            <a:r>
              <a:rPr lang="en-US" sz="4000"/>
              <a:t>  </a:t>
            </a:r>
            <a:r>
              <a:rPr lang="en-US" sz="4000" i="1"/>
              <a:t>G</a:t>
            </a:r>
            <a:r>
              <a:rPr lang="en-US" sz="4000" baseline="-25000"/>
              <a:t>i</a:t>
            </a:r>
            <a:r>
              <a:rPr lang="en-US" sz="4000"/>
              <a:t>  </a:t>
            </a:r>
            <a:r>
              <a:rPr lang="en-US" sz="4000" i="1"/>
              <a:t>V</a:t>
            </a:r>
            <a:r>
              <a:rPr lang="en-US" sz="4000" baseline="-25000"/>
              <a:t>i</a:t>
            </a:r>
            <a:r>
              <a:rPr lang="en-US" sz="4000"/>
              <a:t>   </a:t>
            </a:r>
            <a:r>
              <a:rPr lang="en-US" sz="4000" i="1"/>
              <a:t>I</a:t>
            </a:r>
            <a:r>
              <a:rPr lang="en-US" sz="4000" baseline="-25000"/>
              <a:t>i</a:t>
            </a:r>
          </a:p>
        </p:txBody>
      </p:sp>
      <p:sp>
        <p:nvSpPr>
          <p:cNvPr id="27653" name="Text Box 5"/>
          <p:cNvSpPr txBox="1">
            <a:spLocks noChangeArrowheads="1"/>
          </p:cNvSpPr>
          <p:nvPr/>
        </p:nvSpPr>
        <p:spPr bwMode="auto">
          <a:xfrm>
            <a:off x="4037013" y="1525588"/>
            <a:ext cx="679450" cy="1098550"/>
          </a:xfrm>
          <a:prstGeom prst="rect">
            <a:avLst/>
          </a:prstGeom>
          <a:noFill/>
          <a:ln w="9525">
            <a:noFill/>
            <a:miter lim="800000"/>
            <a:headEnd/>
            <a:tailEnd/>
          </a:ln>
        </p:spPr>
        <p:txBody>
          <a:bodyPr wrap="none">
            <a:spAutoFit/>
          </a:bodyPr>
          <a:lstStyle/>
          <a:p>
            <a:r>
              <a:rPr lang="en-US" sz="6600">
                <a:latin typeface="Symbol" pitchFamily="18" charset="2"/>
              </a:rPr>
              <a:t>S</a:t>
            </a:r>
          </a:p>
        </p:txBody>
      </p:sp>
      <p:sp>
        <p:nvSpPr>
          <p:cNvPr id="27654" name="Text Box 6"/>
          <p:cNvSpPr txBox="1">
            <a:spLocks noChangeArrowheads="1"/>
          </p:cNvSpPr>
          <p:nvPr/>
        </p:nvSpPr>
        <p:spPr bwMode="auto">
          <a:xfrm>
            <a:off x="4037013" y="2359025"/>
            <a:ext cx="717550" cy="366713"/>
          </a:xfrm>
          <a:prstGeom prst="rect">
            <a:avLst/>
          </a:prstGeom>
          <a:noFill/>
          <a:ln w="9525">
            <a:noFill/>
            <a:miter lim="800000"/>
            <a:headEnd/>
            <a:tailEnd/>
          </a:ln>
        </p:spPr>
        <p:txBody>
          <a:bodyPr wrap="none">
            <a:spAutoFit/>
          </a:bodyPr>
          <a:lstStyle/>
          <a:p>
            <a:r>
              <a:rPr lang="en-US"/>
              <a:t>lights</a:t>
            </a:r>
          </a:p>
        </p:txBody>
      </p:sp>
      <p:sp>
        <p:nvSpPr>
          <p:cNvPr id="27655" name="Text Box 7"/>
          <p:cNvSpPr txBox="1">
            <a:spLocks noChangeArrowheads="1"/>
          </p:cNvSpPr>
          <p:nvPr/>
        </p:nvSpPr>
        <p:spPr bwMode="auto">
          <a:xfrm rot="2700000">
            <a:off x="5400676" y="3533775"/>
            <a:ext cx="2112962" cy="427037"/>
          </a:xfrm>
          <a:prstGeom prst="rect">
            <a:avLst/>
          </a:prstGeom>
          <a:noFill/>
          <a:ln w="9525">
            <a:noFill/>
            <a:miter lim="800000"/>
            <a:headEnd/>
            <a:tailEnd/>
          </a:ln>
        </p:spPr>
        <p:txBody>
          <a:bodyPr wrap="none">
            <a:spAutoFit/>
          </a:bodyPr>
          <a:lstStyle/>
          <a:p>
            <a:r>
              <a:rPr lang="en-US" sz="2200"/>
              <a:t>Geometric term</a:t>
            </a:r>
          </a:p>
        </p:txBody>
      </p:sp>
      <p:sp>
        <p:nvSpPr>
          <p:cNvPr id="27656" name="Text Box 8"/>
          <p:cNvSpPr txBox="1">
            <a:spLocks noChangeArrowheads="1"/>
          </p:cNvSpPr>
          <p:nvPr/>
        </p:nvSpPr>
        <p:spPr bwMode="auto">
          <a:xfrm rot="2700000">
            <a:off x="6230938" y="3430588"/>
            <a:ext cx="1830387" cy="427037"/>
          </a:xfrm>
          <a:prstGeom prst="rect">
            <a:avLst/>
          </a:prstGeom>
          <a:noFill/>
          <a:ln w="9525">
            <a:noFill/>
            <a:miter lim="800000"/>
            <a:headEnd/>
            <a:tailEnd/>
          </a:ln>
        </p:spPr>
        <p:txBody>
          <a:bodyPr wrap="none">
            <a:spAutoFit/>
          </a:bodyPr>
          <a:lstStyle/>
          <a:p>
            <a:r>
              <a:rPr lang="en-US" sz="2200" dirty="0"/>
              <a:t>Visibility term</a:t>
            </a:r>
          </a:p>
        </p:txBody>
      </p:sp>
      <p:sp>
        <p:nvSpPr>
          <p:cNvPr id="27657" name="Text Box 9"/>
          <p:cNvSpPr txBox="1">
            <a:spLocks noChangeArrowheads="1"/>
          </p:cNvSpPr>
          <p:nvPr/>
        </p:nvSpPr>
        <p:spPr bwMode="auto">
          <a:xfrm rot="2700000">
            <a:off x="6956425" y="3454400"/>
            <a:ext cx="1893888" cy="427038"/>
          </a:xfrm>
          <a:prstGeom prst="rect">
            <a:avLst/>
          </a:prstGeom>
          <a:noFill/>
          <a:ln w="9525">
            <a:noFill/>
            <a:miter lim="800000"/>
            <a:headEnd/>
            <a:tailEnd/>
          </a:ln>
        </p:spPr>
        <p:txBody>
          <a:bodyPr wrap="none">
            <a:spAutoFit/>
          </a:bodyPr>
          <a:lstStyle/>
          <a:p>
            <a:r>
              <a:rPr lang="en-US" sz="2200"/>
              <a:t>Light intensity</a:t>
            </a:r>
          </a:p>
        </p:txBody>
      </p:sp>
      <p:sp>
        <p:nvSpPr>
          <p:cNvPr id="27658" name="Line 10"/>
          <p:cNvSpPr>
            <a:spLocks noChangeShapeType="1"/>
          </p:cNvSpPr>
          <p:nvPr/>
        </p:nvSpPr>
        <p:spPr bwMode="auto">
          <a:xfrm>
            <a:off x="5103813" y="2514600"/>
            <a:ext cx="0" cy="381000"/>
          </a:xfrm>
          <a:prstGeom prst="line">
            <a:avLst/>
          </a:prstGeom>
          <a:noFill/>
          <a:ln w="12700">
            <a:solidFill>
              <a:srgbClr val="B2B2B2"/>
            </a:solidFill>
            <a:round/>
            <a:headEnd/>
            <a:tailEnd/>
          </a:ln>
        </p:spPr>
        <p:txBody>
          <a:bodyPr/>
          <a:lstStyle/>
          <a:p>
            <a:endParaRPr lang="en-US"/>
          </a:p>
        </p:txBody>
      </p:sp>
      <p:sp>
        <p:nvSpPr>
          <p:cNvPr id="27659" name="Line 11"/>
          <p:cNvSpPr>
            <a:spLocks noChangeShapeType="1"/>
          </p:cNvSpPr>
          <p:nvPr/>
        </p:nvSpPr>
        <p:spPr bwMode="auto">
          <a:xfrm>
            <a:off x="5865813" y="2514600"/>
            <a:ext cx="0" cy="381000"/>
          </a:xfrm>
          <a:prstGeom prst="line">
            <a:avLst/>
          </a:prstGeom>
          <a:noFill/>
          <a:ln w="12700">
            <a:solidFill>
              <a:srgbClr val="B2B2B2"/>
            </a:solidFill>
            <a:round/>
            <a:headEnd/>
            <a:tailEnd/>
          </a:ln>
        </p:spPr>
        <p:txBody>
          <a:bodyPr/>
          <a:lstStyle/>
          <a:p>
            <a:endParaRPr lang="en-US"/>
          </a:p>
        </p:txBody>
      </p:sp>
      <p:sp>
        <p:nvSpPr>
          <p:cNvPr id="27660" name="Line 12"/>
          <p:cNvSpPr>
            <a:spLocks noChangeShapeType="1"/>
          </p:cNvSpPr>
          <p:nvPr/>
        </p:nvSpPr>
        <p:spPr bwMode="auto">
          <a:xfrm>
            <a:off x="6619875" y="2514600"/>
            <a:ext cx="0" cy="381000"/>
          </a:xfrm>
          <a:prstGeom prst="line">
            <a:avLst/>
          </a:prstGeom>
          <a:noFill/>
          <a:ln w="12700">
            <a:solidFill>
              <a:srgbClr val="B2B2B2"/>
            </a:solidFill>
            <a:round/>
            <a:headEnd/>
            <a:tailEnd/>
          </a:ln>
        </p:spPr>
        <p:txBody>
          <a:bodyPr/>
          <a:lstStyle/>
          <a:p>
            <a:endParaRPr lang="en-US"/>
          </a:p>
        </p:txBody>
      </p:sp>
      <p:sp>
        <p:nvSpPr>
          <p:cNvPr id="27661" name="Line 13"/>
          <p:cNvSpPr>
            <a:spLocks noChangeShapeType="1"/>
          </p:cNvSpPr>
          <p:nvPr/>
        </p:nvSpPr>
        <p:spPr bwMode="auto">
          <a:xfrm>
            <a:off x="7343775" y="2514600"/>
            <a:ext cx="0" cy="381000"/>
          </a:xfrm>
          <a:prstGeom prst="line">
            <a:avLst/>
          </a:prstGeom>
          <a:noFill/>
          <a:ln w="12700">
            <a:solidFill>
              <a:srgbClr val="B2B2B2"/>
            </a:solidFill>
            <a:round/>
            <a:headEnd/>
            <a:tailEnd/>
          </a:ln>
        </p:spPr>
        <p:txBody>
          <a:bodyPr/>
          <a:lstStyle/>
          <a:p>
            <a:endParaRPr lang="en-US"/>
          </a:p>
        </p:txBody>
      </p:sp>
      <p:sp>
        <p:nvSpPr>
          <p:cNvPr id="27662" name="Rectangle 14"/>
          <p:cNvSpPr>
            <a:spLocks noChangeArrowheads="1"/>
          </p:cNvSpPr>
          <p:nvPr/>
        </p:nvSpPr>
        <p:spPr bwMode="auto">
          <a:xfrm>
            <a:off x="1489075" y="5995988"/>
            <a:ext cx="838200" cy="457200"/>
          </a:xfrm>
          <a:prstGeom prst="rect">
            <a:avLst/>
          </a:prstGeom>
          <a:solidFill>
            <a:srgbClr val="ACE5E4"/>
          </a:solidFill>
          <a:ln w="9525">
            <a:miter lim="800000"/>
            <a:headEnd/>
            <a:tailEnd/>
          </a:ln>
          <a:scene3d>
            <a:camera prst="legacyPerspectiveFront">
              <a:rot lat="1500000" lon="1500000" rev="0"/>
            </a:camera>
            <a:lightRig rig="legacyFlat2" dir="b"/>
          </a:scene3d>
          <a:sp3d extrusionH="887400" prstMaterial="legacyMatte">
            <a:bevelT w="13500" h="13500" prst="angle"/>
            <a:bevelB w="13500" h="13500" prst="angle"/>
            <a:extrusionClr>
              <a:srgbClr val="ACE5E4"/>
            </a:extrusionClr>
          </a:sp3d>
        </p:spPr>
        <p:txBody>
          <a:bodyPr wrap="none" anchor="ctr">
            <a:flatTx/>
          </a:bodyPr>
          <a:lstStyle/>
          <a:p>
            <a:endParaRPr lang="en-US"/>
          </a:p>
        </p:txBody>
      </p:sp>
      <p:sp>
        <p:nvSpPr>
          <p:cNvPr id="27663" name="Line 15"/>
          <p:cNvSpPr>
            <a:spLocks noChangeShapeType="1"/>
          </p:cNvSpPr>
          <p:nvPr/>
        </p:nvSpPr>
        <p:spPr bwMode="auto">
          <a:xfrm flipV="1">
            <a:off x="2098675" y="4395788"/>
            <a:ext cx="685800" cy="1371600"/>
          </a:xfrm>
          <a:prstGeom prst="line">
            <a:avLst/>
          </a:prstGeom>
          <a:noFill/>
          <a:ln w="19050">
            <a:solidFill>
              <a:srgbClr val="FFFFCC"/>
            </a:solidFill>
            <a:round/>
            <a:headEnd type="triangle" w="med" len="med"/>
            <a:tailEnd/>
          </a:ln>
        </p:spPr>
        <p:txBody>
          <a:bodyPr/>
          <a:lstStyle/>
          <a:p>
            <a:endParaRPr lang="en-US"/>
          </a:p>
        </p:txBody>
      </p:sp>
      <p:sp>
        <p:nvSpPr>
          <p:cNvPr id="27664" name="AutoShape 16"/>
          <p:cNvSpPr>
            <a:spLocks noChangeAspect="1" noChangeArrowheads="1"/>
          </p:cNvSpPr>
          <p:nvPr/>
        </p:nvSpPr>
        <p:spPr bwMode="auto">
          <a:xfrm>
            <a:off x="3281363" y="4257675"/>
            <a:ext cx="341312" cy="341313"/>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27665" name="AutoShape 17"/>
          <p:cNvSpPr>
            <a:spLocks noChangeAspect="1" noChangeArrowheads="1"/>
          </p:cNvSpPr>
          <p:nvPr/>
        </p:nvSpPr>
        <p:spPr bwMode="auto">
          <a:xfrm>
            <a:off x="3205163" y="4852988"/>
            <a:ext cx="341312" cy="341312"/>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27666" name="AutoShape 18"/>
          <p:cNvSpPr>
            <a:spLocks noChangeAspect="1" noChangeArrowheads="1"/>
          </p:cNvSpPr>
          <p:nvPr/>
        </p:nvSpPr>
        <p:spPr bwMode="auto">
          <a:xfrm>
            <a:off x="3889375" y="4737100"/>
            <a:ext cx="342900" cy="344488"/>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27667" name="AutoShape 19"/>
          <p:cNvSpPr>
            <a:spLocks noChangeAspect="1" noChangeArrowheads="1"/>
          </p:cNvSpPr>
          <p:nvPr/>
        </p:nvSpPr>
        <p:spPr bwMode="auto">
          <a:xfrm>
            <a:off x="2747963" y="4014788"/>
            <a:ext cx="341312" cy="341312"/>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27668" name="AutoShape 21"/>
          <p:cNvSpPr>
            <a:spLocks noChangeAspect="1" noChangeArrowheads="1"/>
          </p:cNvSpPr>
          <p:nvPr/>
        </p:nvSpPr>
        <p:spPr bwMode="auto">
          <a:xfrm>
            <a:off x="3927475" y="3937000"/>
            <a:ext cx="339725" cy="341313"/>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grpSp>
        <p:nvGrpSpPr>
          <p:cNvPr id="2" name="Group 22"/>
          <p:cNvGrpSpPr>
            <a:grpSpLocks/>
          </p:cNvGrpSpPr>
          <p:nvPr/>
        </p:nvGrpSpPr>
        <p:grpSpPr bwMode="auto">
          <a:xfrm>
            <a:off x="574675" y="5310188"/>
            <a:ext cx="406400" cy="119062"/>
            <a:chOff x="768" y="2901"/>
            <a:chExt cx="256" cy="75"/>
          </a:xfrm>
        </p:grpSpPr>
        <p:sp>
          <p:nvSpPr>
            <p:cNvPr id="27677" name="Line 23"/>
            <p:cNvSpPr>
              <a:spLocks noChangeShapeType="1"/>
            </p:cNvSpPr>
            <p:nvPr/>
          </p:nvSpPr>
          <p:spPr bwMode="auto">
            <a:xfrm>
              <a:off x="784" y="2902"/>
              <a:ext cx="240" cy="0"/>
            </a:xfrm>
            <a:prstGeom prst="line">
              <a:avLst/>
            </a:prstGeom>
            <a:noFill/>
            <a:ln w="28575">
              <a:solidFill>
                <a:schemeClr val="accent1"/>
              </a:solidFill>
              <a:round/>
              <a:headEnd/>
              <a:tailEnd/>
            </a:ln>
          </p:spPr>
          <p:txBody>
            <a:bodyPr/>
            <a:lstStyle/>
            <a:p>
              <a:endParaRPr lang="en-US"/>
            </a:p>
          </p:txBody>
        </p:sp>
        <p:sp>
          <p:nvSpPr>
            <p:cNvPr id="27678" name="Line 24"/>
            <p:cNvSpPr>
              <a:spLocks noChangeShapeType="1"/>
            </p:cNvSpPr>
            <p:nvPr/>
          </p:nvSpPr>
          <p:spPr bwMode="auto">
            <a:xfrm rot="1800000">
              <a:off x="768" y="2962"/>
              <a:ext cx="240" cy="0"/>
            </a:xfrm>
            <a:prstGeom prst="line">
              <a:avLst/>
            </a:prstGeom>
            <a:noFill/>
            <a:ln w="28575">
              <a:solidFill>
                <a:schemeClr val="accent1"/>
              </a:solidFill>
              <a:round/>
              <a:headEnd/>
              <a:tailEnd/>
            </a:ln>
          </p:spPr>
          <p:txBody>
            <a:bodyPr/>
            <a:lstStyle/>
            <a:p>
              <a:endParaRPr lang="en-US"/>
            </a:p>
          </p:txBody>
        </p:sp>
        <p:sp>
          <p:nvSpPr>
            <p:cNvPr id="27679" name="Arc 25"/>
            <p:cNvSpPr>
              <a:spLocks/>
            </p:cNvSpPr>
            <p:nvPr/>
          </p:nvSpPr>
          <p:spPr bwMode="auto">
            <a:xfrm flipV="1">
              <a:off x="880" y="2901"/>
              <a:ext cx="48" cy="75"/>
            </a:xfrm>
            <a:custGeom>
              <a:avLst/>
              <a:gdLst>
                <a:gd name="T0" fmla="*/ 30 w 21600"/>
                <a:gd name="T1" fmla="*/ 0 h 16778"/>
                <a:gd name="T2" fmla="*/ 48 w 21600"/>
                <a:gd name="T3" fmla="*/ 75 h 16778"/>
                <a:gd name="T4" fmla="*/ 0 w 21600"/>
                <a:gd name="T5" fmla="*/ 75 h 16778"/>
                <a:gd name="T6" fmla="*/ 0 60000 65536"/>
                <a:gd name="T7" fmla="*/ 0 60000 65536"/>
                <a:gd name="T8" fmla="*/ 0 60000 65536"/>
                <a:gd name="T9" fmla="*/ 0 w 21600"/>
                <a:gd name="T10" fmla="*/ 0 h 16778"/>
                <a:gd name="T11" fmla="*/ 21600 w 21600"/>
                <a:gd name="T12" fmla="*/ 16778 h 16778"/>
              </a:gdLst>
              <a:ahLst/>
              <a:cxnLst>
                <a:cxn ang="T6">
                  <a:pos x="T0" y="T1"/>
                </a:cxn>
                <a:cxn ang="T7">
                  <a:pos x="T2" y="T3"/>
                </a:cxn>
                <a:cxn ang="T8">
                  <a:pos x="T4" y="T5"/>
                </a:cxn>
              </a:cxnLst>
              <a:rect l="T9" t="T10" r="T11" b="T12"/>
              <a:pathLst>
                <a:path w="21600" h="16778" fill="none" extrusionOk="0">
                  <a:moveTo>
                    <a:pt x="13603" y="0"/>
                  </a:moveTo>
                  <a:cubicBezTo>
                    <a:pt x="18662" y="4101"/>
                    <a:pt x="21600" y="10265"/>
                    <a:pt x="21600" y="16778"/>
                  </a:cubicBezTo>
                </a:path>
                <a:path w="21600" h="16778" stroke="0" extrusionOk="0">
                  <a:moveTo>
                    <a:pt x="13603" y="0"/>
                  </a:moveTo>
                  <a:cubicBezTo>
                    <a:pt x="18662" y="4101"/>
                    <a:pt x="21600" y="10265"/>
                    <a:pt x="21600" y="16778"/>
                  </a:cubicBezTo>
                  <a:lnTo>
                    <a:pt x="0" y="16778"/>
                  </a:lnTo>
                  <a:close/>
                </a:path>
              </a:pathLst>
            </a:custGeom>
            <a:noFill/>
            <a:ln w="19050">
              <a:solidFill>
                <a:schemeClr val="accent1"/>
              </a:solidFill>
              <a:round/>
              <a:headEnd/>
              <a:tailEnd/>
            </a:ln>
          </p:spPr>
          <p:txBody>
            <a:bodyPr wrap="none" anchor="ctr"/>
            <a:lstStyle/>
            <a:p>
              <a:endParaRPr lang="en-US"/>
            </a:p>
          </p:txBody>
        </p:sp>
      </p:grpSp>
      <p:sp>
        <p:nvSpPr>
          <p:cNvPr id="27670" name="Line 27"/>
          <p:cNvSpPr>
            <a:spLocks noChangeShapeType="1"/>
          </p:cNvSpPr>
          <p:nvPr/>
        </p:nvSpPr>
        <p:spPr bwMode="auto">
          <a:xfrm>
            <a:off x="1031875" y="5448300"/>
            <a:ext cx="990600" cy="341313"/>
          </a:xfrm>
          <a:prstGeom prst="line">
            <a:avLst/>
          </a:prstGeom>
          <a:noFill/>
          <a:ln w="19050">
            <a:solidFill>
              <a:srgbClr val="ACE5E4"/>
            </a:solidFill>
            <a:round/>
            <a:headEnd type="triangle" w="med" len="med"/>
            <a:tailEnd/>
          </a:ln>
        </p:spPr>
        <p:txBody>
          <a:bodyPr/>
          <a:lstStyle/>
          <a:p>
            <a:endParaRPr lang="en-US"/>
          </a:p>
        </p:txBody>
      </p:sp>
      <p:sp>
        <p:nvSpPr>
          <p:cNvPr id="27671" name="Oval 28"/>
          <p:cNvSpPr>
            <a:spLocks noChangeArrowheads="1"/>
          </p:cNvSpPr>
          <p:nvPr/>
        </p:nvSpPr>
        <p:spPr bwMode="auto">
          <a:xfrm>
            <a:off x="2022475" y="5767388"/>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7672" name="Line 29"/>
          <p:cNvSpPr>
            <a:spLocks noChangeShapeType="1"/>
          </p:cNvSpPr>
          <p:nvPr/>
        </p:nvSpPr>
        <p:spPr bwMode="auto">
          <a:xfrm flipV="1">
            <a:off x="2098675" y="4548188"/>
            <a:ext cx="1219200" cy="1198562"/>
          </a:xfrm>
          <a:prstGeom prst="line">
            <a:avLst/>
          </a:prstGeom>
          <a:noFill/>
          <a:ln w="19050">
            <a:solidFill>
              <a:srgbClr val="FFFFCC"/>
            </a:solidFill>
            <a:round/>
            <a:headEnd type="triangle" w="med" len="med"/>
            <a:tailEnd/>
          </a:ln>
        </p:spPr>
        <p:txBody>
          <a:bodyPr/>
          <a:lstStyle/>
          <a:p>
            <a:endParaRPr lang="en-US"/>
          </a:p>
        </p:txBody>
      </p:sp>
      <p:sp>
        <p:nvSpPr>
          <p:cNvPr id="27673" name="Line 30"/>
          <p:cNvSpPr>
            <a:spLocks noChangeShapeType="1"/>
          </p:cNvSpPr>
          <p:nvPr/>
        </p:nvSpPr>
        <p:spPr bwMode="auto">
          <a:xfrm flipV="1">
            <a:off x="2098675" y="4319588"/>
            <a:ext cx="1905000" cy="1462087"/>
          </a:xfrm>
          <a:prstGeom prst="line">
            <a:avLst/>
          </a:prstGeom>
          <a:noFill/>
          <a:ln w="19050">
            <a:solidFill>
              <a:srgbClr val="FFFFCC"/>
            </a:solidFill>
            <a:round/>
            <a:headEnd type="triangle" w="med" len="med"/>
            <a:tailEnd/>
          </a:ln>
        </p:spPr>
        <p:txBody>
          <a:bodyPr/>
          <a:lstStyle/>
          <a:p>
            <a:endParaRPr lang="en-US"/>
          </a:p>
        </p:txBody>
      </p:sp>
      <p:sp>
        <p:nvSpPr>
          <p:cNvPr id="27674" name="Line 31"/>
          <p:cNvSpPr>
            <a:spLocks noChangeShapeType="1"/>
          </p:cNvSpPr>
          <p:nvPr/>
        </p:nvSpPr>
        <p:spPr bwMode="auto">
          <a:xfrm flipV="1">
            <a:off x="3013075" y="5081588"/>
            <a:ext cx="838200" cy="406400"/>
          </a:xfrm>
          <a:prstGeom prst="line">
            <a:avLst/>
          </a:prstGeom>
          <a:noFill/>
          <a:ln w="19050">
            <a:solidFill>
              <a:srgbClr val="B2B2B2"/>
            </a:solidFill>
            <a:prstDash val="sysDot"/>
            <a:round/>
            <a:headEnd type="triangle" w="med" len="med"/>
            <a:tailEnd/>
          </a:ln>
        </p:spPr>
        <p:txBody>
          <a:bodyPr/>
          <a:lstStyle/>
          <a:p>
            <a:endParaRPr lang="en-US"/>
          </a:p>
        </p:txBody>
      </p:sp>
      <p:sp>
        <p:nvSpPr>
          <p:cNvPr id="27675" name="Line 32"/>
          <p:cNvSpPr>
            <a:spLocks noChangeShapeType="1"/>
          </p:cNvSpPr>
          <p:nvPr/>
        </p:nvSpPr>
        <p:spPr bwMode="auto">
          <a:xfrm flipV="1">
            <a:off x="2936875" y="5157788"/>
            <a:ext cx="304800" cy="228600"/>
          </a:xfrm>
          <a:prstGeom prst="line">
            <a:avLst/>
          </a:prstGeom>
          <a:noFill/>
          <a:ln w="19050">
            <a:solidFill>
              <a:srgbClr val="B2B2B2"/>
            </a:solidFill>
            <a:prstDash val="sysDot"/>
            <a:round/>
            <a:headEnd type="triangle" w="med" len="med"/>
            <a:tailEnd/>
          </a:ln>
        </p:spPr>
        <p:txBody>
          <a:bodyPr/>
          <a:lstStyle/>
          <a:p>
            <a:endParaRPr lang="en-US"/>
          </a:p>
        </p:txBody>
      </p:sp>
      <p:sp>
        <p:nvSpPr>
          <p:cNvPr id="27676" name="Rectangle 33"/>
          <p:cNvSpPr>
            <a:spLocks noChangeArrowheads="1"/>
          </p:cNvSpPr>
          <p:nvPr/>
        </p:nvSpPr>
        <p:spPr bwMode="auto">
          <a:xfrm>
            <a:off x="2708275" y="5462588"/>
            <a:ext cx="304800" cy="304800"/>
          </a:xfrm>
          <a:prstGeom prst="rect">
            <a:avLst/>
          </a:prstGeom>
          <a:solidFill>
            <a:srgbClr val="B2B2B2"/>
          </a:solidFill>
          <a:ln w="9525">
            <a:miter lim="800000"/>
            <a:headEnd/>
            <a:tailEnd/>
          </a:ln>
          <a:scene3d>
            <a:camera prst="legacyPerspectiveTop"/>
            <a:lightRig rig="legacyFlat3" dir="b"/>
          </a:scene3d>
          <a:sp3d extrusionH="887400" prstMaterial="legacyMatte">
            <a:bevelT w="13500" h="13500" prst="angle"/>
            <a:bevelB w="13500" h="13500" prst="angle"/>
            <a:extrusionClr>
              <a:srgbClr val="B2B2B2"/>
            </a:extrusionClr>
          </a:sp3d>
        </p:spPr>
        <p:txBody>
          <a:bodyPr wrap="none" anchor="ctr">
            <a:flatTx/>
          </a:bodyPr>
          <a:lstStyle/>
          <a:p>
            <a:endParaRPr lang="en-US"/>
          </a:p>
        </p:txBody>
      </p:sp>
      <p:grpSp>
        <p:nvGrpSpPr>
          <p:cNvPr id="32" name="Group 45"/>
          <p:cNvGrpSpPr>
            <a:grpSpLocks/>
          </p:cNvGrpSpPr>
          <p:nvPr/>
        </p:nvGrpSpPr>
        <p:grpSpPr bwMode="auto">
          <a:xfrm>
            <a:off x="1828800" y="5118100"/>
            <a:ext cx="812800" cy="693738"/>
            <a:chOff x="1152" y="3224"/>
            <a:chExt cx="512" cy="437"/>
          </a:xfrm>
        </p:grpSpPr>
        <p:sp>
          <p:nvSpPr>
            <p:cNvPr id="33" name="Freeform 40"/>
            <p:cNvSpPr>
              <a:spLocks noChangeAspect="1"/>
            </p:cNvSpPr>
            <p:nvPr/>
          </p:nvSpPr>
          <p:spPr bwMode="auto">
            <a:xfrm>
              <a:off x="1152" y="3224"/>
              <a:ext cx="512" cy="437"/>
            </a:xfrm>
            <a:custGeom>
              <a:avLst/>
              <a:gdLst>
                <a:gd name="T0" fmla="*/ 90 w 512"/>
                <a:gd name="T1" fmla="*/ 435 h 437"/>
                <a:gd name="T2" fmla="*/ 228 w 512"/>
                <a:gd name="T3" fmla="*/ 437 h 437"/>
                <a:gd name="T4" fmla="*/ 338 w 512"/>
                <a:gd name="T5" fmla="*/ 315 h 437"/>
                <a:gd name="T6" fmla="*/ 436 w 512"/>
                <a:gd name="T7" fmla="*/ 76 h 437"/>
                <a:gd name="T8" fmla="*/ 155 w 512"/>
                <a:gd name="T9" fmla="*/ 163 h 437"/>
                <a:gd name="T10" fmla="*/ 4 w 512"/>
                <a:gd name="T11" fmla="*/ 308 h 437"/>
                <a:gd name="T12" fmla="*/ 90 w 512"/>
                <a:gd name="T13" fmla="*/ 435 h 437"/>
                <a:gd name="T14" fmla="*/ 0 60000 65536"/>
                <a:gd name="T15" fmla="*/ 0 60000 65536"/>
                <a:gd name="T16" fmla="*/ 0 60000 65536"/>
                <a:gd name="T17" fmla="*/ 0 60000 65536"/>
                <a:gd name="T18" fmla="*/ 0 60000 65536"/>
                <a:gd name="T19" fmla="*/ 0 60000 65536"/>
                <a:gd name="T20" fmla="*/ 0 60000 65536"/>
                <a:gd name="T21" fmla="*/ 0 w 512"/>
                <a:gd name="T22" fmla="*/ 0 h 437"/>
                <a:gd name="T23" fmla="*/ 512 w 512"/>
                <a:gd name="T24" fmla="*/ 437 h 4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2" h="437">
                  <a:moveTo>
                    <a:pt x="90" y="435"/>
                  </a:moveTo>
                  <a:cubicBezTo>
                    <a:pt x="134" y="434"/>
                    <a:pt x="191" y="437"/>
                    <a:pt x="228" y="437"/>
                  </a:cubicBezTo>
                  <a:cubicBezTo>
                    <a:pt x="265" y="437"/>
                    <a:pt x="305" y="376"/>
                    <a:pt x="338" y="315"/>
                  </a:cubicBezTo>
                  <a:cubicBezTo>
                    <a:pt x="370" y="254"/>
                    <a:pt x="512" y="152"/>
                    <a:pt x="436" y="76"/>
                  </a:cubicBezTo>
                  <a:cubicBezTo>
                    <a:pt x="360" y="0"/>
                    <a:pt x="247" y="156"/>
                    <a:pt x="155" y="163"/>
                  </a:cubicBezTo>
                  <a:cubicBezTo>
                    <a:pt x="64" y="171"/>
                    <a:pt x="8" y="228"/>
                    <a:pt x="4" y="308"/>
                  </a:cubicBezTo>
                  <a:cubicBezTo>
                    <a:pt x="0" y="387"/>
                    <a:pt x="46" y="436"/>
                    <a:pt x="90" y="435"/>
                  </a:cubicBezTo>
                  <a:close/>
                </a:path>
              </a:pathLst>
            </a:custGeom>
            <a:solidFill>
              <a:srgbClr val="B2B2B2"/>
            </a:solidFill>
            <a:ln w="9525">
              <a:solidFill>
                <a:schemeClr val="tx1"/>
              </a:solidFill>
              <a:round/>
              <a:headEnd/>
              <a:tailEnd/>
            </a:ln>
          </p:spPr>
          <p:txBody>
            <a:bodyPr/>
            <a:lstStyle/>
            <a:p>
              <a:endParaRPr lang="en-US"/>
            </a:p>
          </p:txBody>
        </p:sp>
        <p:sp>
          <p:nvSpPr>
            <p:cNvPr id="34" name="Line 41"/>
            <p:cNvSpPr>
              <a:spLocks noChangeShapeType="1"/>
            </p:cNvSpPr>
            <p:nvPr/>
          </p:nvSpPr>
          <p:spPr bwMode="auto">
            <a:xfrm flipV="1">
              <a:off x="1296" y="3302"/>
              <a:ext cx="290" cy="354"/>
            </a:xfrm>
            <a:prstGeom prst="line">
              <a:avLst/>
            </a:prstGeom>
            <a:noFill/>
            <a:ln w="28575">
              <a:solidFill>
                <a:schemeClr val="tx1"/>
              </a:solidFill>
              <a:round/>
              <a:headEnd/>
              <a:tailEnd type="triangle" w="med" len="med"/>
            </a:ln>
          </p:spPr>
          <p:txBody>
            <a:bodyPr/>
            <a:lstStyle/>
            <a:p>
              <a:endParaRPr lang="en-US"/>
            </a:p>
          </p:txBody>
        </p:sp>
        <p:sp>
          <p:nvSpPr>
            <p:cNvPr id="35" name="Freeform 42"/>
            <p:cNvSpPr>
              <a:spLocks/>
            </p:cNvSpPr>
            <p:nvPr/>
          </p:nvSpPr>
          <p:spPr bwMode="auto">
            <a:xfrm>
              <a:off x="1296" y="3389"/>
              <a:ext cx="1" cy="267"/>
            </a:xfrm>
            <a:custGeom>
              <a:avLst/>
              <a:gdLst>
                <a:gd name="T0" fmla="*/ 0 w 1"/>
                <a:gd name="T1" fmla="*/ 267 h 267"/>
                <a:gd name="T2" fmla="*/ 0 w 1"/>
                <a:gd name="T3" fmla="*/ 0 h 267"/>
                <a:gd name="T4" fmla="*/ 0 60000 65536"/>
                <a:gd name="T5" fmla="*/ 0 60000 65536"/>
                <a:gd name="T6" fmla="*/ 0 w 1"/>
                <a:gd name="T7" fmla="*/ 0 h 267"/>
                <a:gd name="T8" fmla="*/ 1 w 1"/>
                <a:gd name="T9" fmla="*/ 267 h 267"/>
              </a:gdLst>
              <a:ahLst/>
              <a:cxnLst>
                <a:cxn ang="T4">
                  <a:pos x="T0" y="T1"/>
                </a:cxn>
                <a:cxn ang="T5">
                  <a:pos x="T2" y="T3"/>
                </a:cxn>
              </a:cxnLst>
              <a:rect l="T6" t="T7" r="T8" b="T9"/>
              <a:pathLst>
                <a:path w="1" h="267">
                  <a:moveTo>
                    <a:pt x="0" y="267"/>
                  </a:moveTo>
                  <a:lnTo>
                    <a:pt x="0" y="0"/>
                  </a:lnTo>
                </a:path>
              </a:pathLst>
            </a:custGeom>
            <a:noFill/>
            <a:ln w="28575" cmpd="sng">
              <a:solidFill>
                <a:schemeClr val="tx1"/>
              </a:solidFill>
              <a:round/>
              <a:headEnd type="none" w="med" len="med"/>
              <a:tailEnd type="triangle" w="med" len="med"/>
            </a:ln>
          </p:spPr>
          <p:txBody>
            <a:bodyPr/>
            <a:lstStyle/>
            <a:p>
              <a:endParaRPr lang="en-US"/>
            </a:p>
          </p:txBody>
        </p:sp>
        <p:sp>
          <p:nvSpPr>
            <p:cNvPr id="36" name="Freeform 43"/>
            <p:cNvSpPr>
              <a:spLocks/>
            </p:cNvSpPr>
            <p:nvPr/>
          </p:nvSpPr>
          <p:spPr bwMode="auto">
            <a:xfrm>
              <a:off x="1160" y="3527"/>
              <a:ext cx="137" cy="130"/>
            </a:xfrm>
            <a:custGeom>
              <a:avLst/>
              <a:gdLst>
                <a:gd name="T0" fmla="*/ 137 w 137"/>
                <a:gd name="T1" fmla="*/ 130 h 130"/>
                <a:gd name="T2" fmla="*/ 0 w 137"/>
                <a:gd name="T3" fmla="*/ 0 h 130"/>
                <a:gd name="T4" fmla="*/ 0 60000 65536"/>
                <a:gd name="T5" fmla="*/ 0 60000 65536"/>
                <a:gd name="T6" fmla="*/ 0 w 137"/>
                <a:gd name="T7" fmla="*/ 0 h 130"/>
                <a:gd name="T8" fmla="*/ 137 w 137"/>
                <a:gd name="T9" fmla="*/ 130 h 130"/>
              </a:gdLst>
              <a:ahLst/>
              <a:cxnLst>
                <a:cxn ang="T4">
                  <a:pos x="T0" y="T1"/>
                </a:cxn>
                <a:cxn ang="T5">
                  <a:pos x="T2" y="T3"/>
                </a:cxn>
              </a:cxnLst>
              <a:rect l="T6" t="T7" r="T8" b="T9"/>
              <a:pathLst>
                <a:path w="137" h="130">
                  <a:moveTo>
                    <a:pt x="137" y="130"/>
                  </a:moveTo>
                  <a:lnTo>
                    <a:pt x="0" y="0"/>
                  </a:lnTo>
                </a:path>
              </a:pathLst>
            </a:custGeom>
            <a:noFill/>
            <a:ln w="28575" cmpd="sng">
              <a:solidFill>
                <a:schemeClr val="tx1"/>
              </a:solidFill>
              <a:round/>
              <a:headEnd type="none" w="med" len="med"/>
              <a:tailEnd type="triangle" w="med" len="med"/>
            </a:ln>
          </p:spPr>
          <p:txBody>
            <a:bodyPr/>
            <a:lstStyle/>
            <a:p>
              <a:endParaRPr lang="en-US"/>
            </a:p>
          </p:txBody>
        </p:sp>
        <p:sp>
          <p:nvSpPr>
            <p:cNvPr id="37" name="Freeform 44"/>
            <p:cNvSpPr>
              <a:spLocks/>
            </p:cNvSpPr>
            <p:nvPr/>
          </p:nvSpPr>
          <p:spPr bwMode="auto">
            <a:xfrm>
              <a:off x="1296" y="3572"/>
              <a:ext cx="168" cy="85"/>
            </a:xfrm>
            <a:custGeom>
              <a:avLst/>
              <a:gdLst>
                <a:gd name="T0" fmla="*/ 0 w 168"/>
                <a:gd name="T1" fmla="*/ 85 h 85"/>
                <a:gd name="T2" fmla="*/ 168 w 168"/>
                <a:gd name="T3" fmla="*/ 0 h 85"/>
                <a:gd name="T4" fmla="*/ 0 60000 65536"/>
                <a:gd name="T5" fmla="*/ 0 60000 65536"/>
                <a:gd name="T6" fmla="*/ 0 w 168"/>
                <a:gd name="T7" fmla="*/ 0 h 85"/>
                <a:gd name="T8" fmla="*/ 168 w 168"/>
                <a:gd name="T9" fmla="*/ 85 h 85"/>
              </a:gdLst>
              <a:ahLst/>
              <a:cxnLst>
                <a:cxn ang="T4">
                  <a:pos x="T0" y="T1"/>
                </a:cxn>
                <a:cxn ang="T5">
                  <a:pos x="T2" y="T3"/>
                </a:cxn>
              </a:cxnLst>
              <a:rect l="T6" t="T7" r="T8" b="T9"/>
              <a:pathLst>
                <a:path w="168" h="85">
                  <a:moveTo>
                    <a:pt x="0" y="85"/>
                  </a:moveTo>
                  <a:lnTo>
                    <a:pt x="168" y="0"/>
                  </a:lnTo>
                </a:path>
              </a:pathLst>
            </a:custGeom>
            <a:noFill/>
            <a:ln w="28575" cmpd="sng">
              <a:solidFill>
                <a:schemeClr val="tx1"/>
              </a:solidFill>
              <a:round/>
              <a:headEnd type="none" w="med" len="med"/>
              <a:tailEnd type="triangle" w="med" len="me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defRPr/>
            </a:pPr>
            <a:r>
              <a:rPr lang="en-US" smtClean="0"/>
              <a:t>Cluster Approximation</a:t>
            </a:r>
          </a:p>
        </p:txBody>
      </p:sp>
      <p:sp>
        <p:nvSpPr>
          <p:cNvPr id="28675" name="Rectangle 14"/>
          <p:cNvSpPr>
            <a:spLocks noChangeArrowheads="1"/>
          </p:cNvSpPr>
          <p:nvPr/>
        </p:nvSpPr>
        <p:spPr bwMode="auto">
          <a:xfrm>
            <a:off x="1489075" y="5995988"/>
            <a:ext cx="838200" cy="457200"/>
          </a:xfrm>
          <a:prstGeom prst="rect">
            <a:avLst/>
          </a:prstGeom>
          <a:solidFill>
            <a:srgbClr val="ACE5E4"/>
          </a:solidFill>
          <a:ln w="9525">
            <a:miter lim="800000"/>
            <a:headEnd/>
            <a:tailEnd/>
          </a:ln>
          <a:scene3d>
            <a:camera prst="legacyPerspectiveFront">
              <a:rot lat="1500000" lon="1500000" rev="0"/>
            </a:camera>
            <a:lightRig rig="legacyFlat2" dir="b"/>
          </a:scene3d>
          <a:sp3d extrusionH="887400" prstMaterial="legacyMatte">
            <a:bevelT w="13500" h="13500" prst="angle"/>
            <a:bevelB w="13500" h="13500" prst="angle"/>
            <a:extrusionClr>
              <a:srgbClr val="ACE5E4"/>
            </a:extrusionClr>
          </a:sp3d>
        </p:spPr>
        <p:txBody>
          <a:bodyPr wrap="none" anchor="ctr">
            <a:flatTx/>
          </a:bodyPr>
          <a:lstStyle/>
          <a:p>
            <a:endParaRPr lang="en-US"/>
          </a:p>
        </p:txBody>
      </p:sp>
      <p:sp>
        <p:nvSpPr>
          <p:cNvPr id="28676" name="AutoShape 16"/>
          <p:cNvSpPr>
            <a:spLocks noChangeAspect="1" noChangeArrowheads="1"/>
          </p:cNvSpPr>
          <p:nvPr/>
        </p:nvSpPr>
        <p:spPr bwMode="auto">
          <a:xfrm>
            <a:off x="3143250" y="4121150"/>
            <a:ext cx="612775" cy="612775"/>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28677" name="AutoShape 17"/>
          <p:cNvSpPr>
            <a:spLocks noChangeAspect="1" noChangeArrowheads="1"/>
          </p:cNvSpPr>
          <p:nvPr/>
        </p:nvSpPr>
        <p:spPr bwMode="auto">
          <a:xfrm>
            <a:off x="3205163" y="4852988"/>
            <a:ext cx="341312" cy="341312"/>
          </a:xfrm>
          <a:prstGeom prst="sun">
            <a:avLst>
              <a:gd name="adj" fmla="val 33014"/>
            </a:avLst>
          </a:prstGeom>
          <a:solidFill>
            <a:srgbClr val="B2B2B2"/>
          </a:solidFill>
          <a:ln w="9525">
            <a:solidFill>
              <a:srgbClr val="B2B2B2"/>
            </a:solidFill>
            <a:miter lim="800000"/>
            <a:headEnd/>
            <a:tailEnd/>
          </a:ln>
        </p:spPr>
        <p:txBody>
          <a:bodyPr wrap="none" anchor="ctr"/>
          <a:lstStyle/>
          <a:p>
            <a:endParaRPr lang="en-US"/>
          </a:p>
        </p:txBody>
      </p:sp>
      <p:sp>
        <p:nvSpPr>
          <p:cNvPr id="28678" name="AutoShape 18"/>
          <p:cNvSpPr>
            <a:spLocks noChangeAspect="1" noChangeArrowheads="1"/>
          </p:cNvSpPr>
          <p:nvPr/>
        </p:nvSpPr>
        <p:spPr bwMode="auto">
          <a:xfrm>
            <a:off x="3889375" y="4737100"/>
            <a:ext cx="342900" cy="344488"/>
          </a:xfrm>
          <a:prstGeom prst="sun">
            <a:avLst>
              <a:gd name="adj" fmla="val 33014"/>
            </a:avLst>
          </a:prstGeom>
          <a:solidFill>
            <a:srgbClr val="B2B2B2"/>
          </a:solidFill>
          <a:ln w="9525">
            <a:solidFill>
              <a:srgbClr val="B2B2B2"/>
            </a:solidFill>
            <a:miter lim="800000"/>
            <a:headEnd/>
            <a:tailEnd/>
          </a:ln>
        </p:spPr>
        <p:txBody>
          <a:bodyPr wrap="none" anchor="ctr"/>
          <a:lstStyle/>
          <a:p>
            <a:endParaRPr lang="en-US"/>
          </a:p>
        </p:txBody>
      </p:sp>
      <p:sp>
        <p:nvSpPr>
          <p:cNvPr id="28679" name="AutoShape 19"/>
          <p:cNvSpPr>
            <a:spLocks noChangeAspect="1" noChangeArrowheads="1"/>
          </p:cNvSpPr>
          <p:nvPr/>
        </p:nvSpPr>
        <p:spPr bwMode="auto">
          <a:xfrm>
            <a:off x="2747963" y="4014788"/>
            <a:ext cx="341312" cy="341312"/>
          </a:xfrm>
          <a:prstGeom prst="sun">
            <a:avLst>
              <a:gd name="adj" fmla="val 33014"/>
            </a:avLst>
          </a:prstGeom>
          <a:solidFill>
            <a:srgbClr val="B2B2B2"/>
          </a:solidFill>
          <a:ln w="9525">
            <a:solidFill>
              <a:srgbClr val="B2B2B2"/>
            </a:solidFill>
            <a:miter lim="800000"/>
            <a:headEnd/>
            <a:tailEnd/>
          </a:ln>
        </p:spPr>
        <p:txBody>
          <a:bodyPr wrap="none" anchor="ctr"/>
          <a:lstStyle/>
          <a:p>
            <a:endParaRPr lang="en-US"/>
          </a:p>
        </p:txBody>
      </p:sp>
      <p:sp>
        <p:nvSpPr>
          <p:cNvPr id="28680" name="Rectangle 20"/>
          <p:cNvSpPr>
            <a:spLocks noChangeArrowheads="1"/>
          </p:cNvSpPr>
          <p:nvPr/>
        </p:nvSpPr>
        <p:spPr bwMode="auto">
          <a:xfrm>
            <a:off x="2708275" y="4014788"/>
            <a:ext cx="1524000" cy="1219200"/>
          </a:xfrm>
          <a:prstGeom prst="rect">
            <a:avLst/>
          </a:prstGeom>
          <a:noFill/>
          <a:ln w="9525">
            <a:solidFill>
              <a:srgbClr val="EAEAEA"/>
            </a:solidFill>
            <a:prstDash val="dash"/>
            <a:miter lim="800000"/>
            <a:headEnd/>
            <a:tailEnd/>
          </a:ln>
          <a:scene3d>
            <a:camera prst="legacyObliqueTopRight"/>
            <a:lightRig rig="legacyFlat3" dir="b"/>
          </a:scene3d>
          <a:sp3d extrusionH="735000" prstMaterial="legacyWireframe">
            <a:bevelT w="13500" h="13500" prst="angle"/>
            <a:bevelB w="13500" h="13500" prst="angle"/>
            <a:extrusionClr>
              <a:srgbClr val="EAEAEA"/>
            </a:extrusionClr>
          </a:sp3d>
        </p:spPr>
        <p:txBody>
          <a:bodyPr wrap="none" anchor="ctr">
            <a:flatTx/>
          </a:bodyPr>
          <a:lstStyle/>
          <a:p>
            <a:endParaRPr lang="en-US"/>
          </a:p>
        </p:txBody>
      </p:sp>
      <p:sp>
        <p:nvSpPr>
          <p:cNvPr id="28681" name="AutoShape 21"/>
          <p:cNvSpPr>
            <a:spLocks noChangeAspect="1" noChangeArrowheads="1"/>
          </p:cNvSpPr>
          <p:nvPr/>
        </p:nvSpPr>
        <p:spPr bwMode="auto">
          <a:xfrm>
            <a:off x="3927475" y="3937000"/>
            <a:ext cx="339725" cy="341313"/>
          </a:xfrm>
          <a:prstGeom prst="sun">
            <a:avLst>
              <a:gd name="adj" fmla="val 33014"/>
            </a:avLst>
          </a:prstGeom>
          <a:solidFill>
            <a:srgbClr val="B2B2B2"/>
          </a:solidFill>
          <a:ln w="9525">
            <a:solidFill>
              <a:srgbClr val="B2B2B2"/>
            </a:solidFill>
            <a:miter lim="800000"/>
            <a:headEnd/>
            <a:tailEnd/>
          </a:ln>
        </p:spPr>
        <p:txBody>
          <a:bodyPr wrap="none" anchor="ctr"/>
          <a:lstStyle/>
          <a:p>
            <a:endParaRPr lang="en-US"/>
          </a:p>
        </p:txBody>
      </p:sp>
      <p:grpSp>
        <p:nvGrpSpPr>
          <p:cNvPr id="2" name="Group 22"/>
          <p:cNvGrpSpPr>
            <a:grpSpLocks/>
          </p:cNvGrpSpPr>
          <p:nvPr/>
        </p:nvGrpSpPr>
        <p:grpSpPr bwMode="auto">
          <a:xfrm>
            <a:off x="574675" y="5310188"/>
            <a:ext cx="406400" cy="119062"/>
            <a:chOff x="768" y="2901"/>
            <a:chExt cx="256" cy="75"/>
          </a:xfrm>
        </p:grpSpPr>
        <p:sp>
          <p:nvSpPr>
            <p:cNvPr id="28693" name="Line 23"/>
            <p:cNvSpPr>
              <a:spLocks noChangeShapeType="1"/>
            </p:cNvSpPr>
            <p:nvPr/>
          </p:nvSpPr>
          <p:spPr bwMode="auto">
            <a:xfrm>
              <a:off x="784" y="2902"/>
              <a:ext cx="240" cy="0"/>
            </a:xfrm>
            <a:prstGeom prst="line">
              <a:avLst/>
            </a:prstGeom>
            <a:noFill/>
            <a:ln w="28575">
              <a:solidFill>
                <a:schemeClr val="accent1"/>
              </a:solidFill>
              <a:round/>
              <a:headEnd/>
              <a:tailEnd/>
            </a:ln>
          </p:spPr>
          <p:txBody>
            <a:bodyPr/>
            <a:lstStyle/>
            <a:p>
              <a:endParaRPr lang="en-US"/>
            </a:p>
          </p:txBody>
        </p:sp>
        <p:sp>
          <p:nvSpPr>
            <p:cNvPr id="28694" name="Line 24"/>
            <p:cNvSpPr>
              <a:spLocks noChangeShapeType="1"/>
            </p:cNvSpPr>
            <p:nvPr/>
          </p:nvSpPr>
          <p:spPr bwMode="auto">
            <a:xfrm rot="1800000">
              <a:off x="768" y="2962"/>
              <a:ext cx="240" cy="0"/>
            </a:xfrm>
            <a:prstGeom prst="line">
              <a:avLst/>
            </a:prstGeom>
            <a:noFill/>
            <a:ln w="28575">
              <a:solidFill>
                <a:schemeClr val="accent1"/>
              </a:solidFill>
              <a:round/>
              <a:headEnd/>
              <a:tailEnd/>
            </a:ln>
          </p:spPr>
          <p:txBody>
            <a:bodyPr/>
            <a:lstStyle/>
            <a:p>
              <a:endParaRPr lang="en-US"/>
            </a:p>
          </p:txBody>
        </p:sp>
        <p:sp>
          <p:nvSpPr>
            <p:cNvPr id="28695" name="Arc 25"/>
            <p:cNvSpPr>
              <a:spLocks/>
            </p:cNvSpPr>
            <p:nvPr/>
          </p:nvSpPr>
          <p:spPr bwMode="auto">
            <a:xfrm flipV="1">
              <a:off x="880" y="2901"/>
              <a:ext cx="48" cy="75"/>
            </a:xfrm>
            <a:custGeom>
              <a:avLst/>
              <a:gdLst>
                <a:gd name="T0" fmla="*/ 30 w 21600"/>
                <a:gd name="T1" fmla="*/ 0 h 16778"/>
                <a:gd name="T2" fmla="*/ 48 w 21600"/>
                <a:gd name="T3" fmla="*/ 75 h 16778"/>
                <a:gd name="T4" fmla="*/ 0 w 21600"/>
                <a:gd name="T5" fmla="*/ 75 h 16778"/>
                <a:gd name="T6" fmla="*/ 0 60000 65536"/>
                <a:gd name="T7" fmla="*/ 0 60000 65536"/>
                <a:gd name="T8" fmla="*/ 0 60000 65536"/>
                <a:gd name="T9" fmla="*/ 0 w 21600"/>
                <a:gd name="T10" fmla="*/ 0 h 16778"/>
                <a:gd name="T11" fmla="*/ 21600 w 21600"/>
                <a:gd name="T12" fmla="*/ 16778 h 16778"/>
              </a:gdLst>
              <a:ahLst/>
              <a:cxnLst>
                <a:cxn ang="T6">
                  <a:pos x="T0" y="T1"/>
                </a:cxn>
                <a:cxn ang="T7">
                  <a:pos x="T2" y="T3"/>
                </a:cxn>
                <a:cxn ang="T8">
                  <a:pos x="T4" y="T5"/>
                </a:cxn>
              </a:cxnLst>
              <a:rect l="T9" t="T10" r="T11" b="T12"/>
              <a:pathLst>
                <a:path w="21600" h="16778" fill="none" extrusionOk="0">
                  <a:moveTo>
                    <a:pt x="13603" y="0"/>
                  </a:moveTo>
                  <a:cubicBezTo>
                    <a:pt x="18662" y="4101"/>
                    <a:pt x="21600" y="10265"/>
                    <a:pt x="21600" y="16778"/>
                  </a:cubicBezTo>
                </a:path>
                <a:path w="21600" h="16778" stroke="0" extrusionOk="0">
                  <a:moveTo>
                    <a:pt x="13603" y="0"/>
                  </a:moveTo>
                  <a:cubicBezTo>
                    <a:pt x="18662" y="4101"/>
                    <a:pt x="21600" y="10265"/>
                    <a:pt x="21600" y="16778"/>
                  </a:cubicBezTo>
                  <a:lnTo>
                    <a:pt x="0" y="16778"/>
                  </a:lnTo>
                  <a:close/>
                </a:path>
              </a:pathLst>
            </a:custGeom>
            <a:noFill/>
            <a:ln w="19050">
              <a:solidFill>
                <a:schemeClr val="accent1"/>
              </a:solidFill>
              <a:round/>
              <a:headEnd/>
              <a:tailEnd/>
            </a:ln>
          </p:spPr>
          <p:txBody>
            <a:bodyPr wrap="none" anchor="ctr"/>
            <a:lstStyle/>
            <a:p>
              <a:endParaRPr lang="en-US"/>
            </a:p>
          </p:txBody>
        </p:sp>
      </p:grpSp>
      <p:sp>
        <p:nvSpPr>
          <p:cNvPr id="28683" name="Text Box 26"/>
          <p:cNvSpPr txBox="1">
            <a:spLocks noChangeArrowheads="1"/>
          </p:cNvSpPr>
          <p:nvPr/>
        </p:nvSpPr>
        <p:spPr bwMode="auto">
          <a:xfrm>
            <a:off x="3089275" y="3733800"/>
            <a:ext cx="827088" cy="336550"/>
          </a:xfrm>
          <a:prstGeom prst="rect">
            <a:avLst/>
          </a:prstGeom>
          <a:noFill/>
          <a:ln w="9525">
            <a:noFill/>
            <a:miter lim="800000"/>
            <a:headEnd/>
            <a:tailEnd/>
          </a:ln>
        </p:spPr>
        <p:txBody>
          <a:bodyPr wrap="none">
            <a:spAutoFit/>
          </a:bodyPr>
          <a:lstStyle/>
          <a:p>
            <a:r>
              <a:rPr lang="en-US" sz="1600"/>
              <a:t>Cluster</a:t>
            </a:r>
          </a:p>
        </p:txBody>
      </p:sp>
      <p:sp>
        <p:nvSpPr>
          <p:cNvPr id="28684" name="Line 27"/>
          <p:cNvSpPr>
            <a:spLocks noChangeShapeType="1"/>
          </p:cNvSpPr>
          <p:nvPr/>
        </p:nvSpPr>
        <p:spPr bwMode="auto">
          <a:xfrm>
            <a:off x="1031875" y="5448300"/>
            <a:ext cx="990600" cy="341313"/>
          </a:xfrm>
          <a:prstGeom prst="line">
            <a:avLst/>
          </a:prstGeom>
          <a:noFill/>
          <a:ln w="19050">
            <a:solidFill>
              <a:srgbClr val="ACE5E4"/>
            </a:solidFill>
            <a:round/>
            <a:headEnd type="triangle" w="med" len="med"/>
            <a:tailEnd/>
          </a:ln>
        </p:spPr>
        <p:txBody>
          <a:bodyPr/>
          <a:lstStyle/>
          <a:p>
            <a:endParaRPr lang="en-US"/>
          </a:p>
        </p:txBody>
      </p:sp>
      <p:sp>
        <p:nvSpPr>
          <p:cNvPr id="28685" name="Oval 28"/>
          <p:cNvSpPr>
            <a:spLocks noChangeArrowheads="1"/>
          </p:cNvSpPr>
          <p:nvPr/>
        </p:nvSpPr>
        <p:spPr bwMode="auto">
          <a:xfrm>
            <a:off x="2022475" y="5767388"/>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86" name="Line 29"/>
          <p:cNvSpPr>
            <a:spLocks noChangeShapeType="1"/>
          </p:cNvSpPr>
          <p:nvPr/>
        </p:nvSpPr>
        <p:spPr bwMode="auto">
          <a:xfrm flipV="1">
            <a:off x="2098675" y="4697413"/>
            <a:ext cx="1068388" cy="1049337"/>
          </a:xfrm>
          <a:prstGeom prst="line">
            <a:avLst/>
          </a:prstGeom>
          <a:noFill/>
          <a:ln w="28575">
            <a:solidFill>
              <a:srgbClr val="FFFFCC"/>
            </a:solidFill>
            <a:round/>
            <a:headEnd type="triangle" w="med" len="med"/>
            <a:tailEnd/>
          </a:ln>
        </p:spPr>
        <p:txBody>
          <a:bodyPr/>
          <a:lstStyle/>
          <a:p>
            <a:endParaRPr lang="en-US"/>
          </a:p>
        </p:txBody>
      </p:sp>
      <p:sp>
        <p:nvSpPr>
          <p:cNvPr id="28687" name="Text Box 34"/>
          <p:cNvSpPr txBox="1">
            <a:spLocks noChangeArrowheads="1"/>
          </p:cNvSpPr>
          <p:nvPr/>
        </p:nvSpPr>
        <p:spPr bwMode="auto">
          <a:xfrm>
            <a:off x="2786167" y="1439863"/>
            <a:ext cx="4224233" cy="1107996"/>
          </a:xfrm>
          <a:prstGeom prst="rect">
            <a:avLst/>
          </a:prstGeom>
          <a:noFill/>
          <a:ln w="9525">
            <a:noFill/>
            <a:miter lim="800000"/>
            <a:headEnd/>
            <a:tailEnd/>
          </a:ln>
        </p:spPr>
        <p:txBody>
          <a:bodyPr wrap="none">
            <a:spAutoFit/>
          </a:bodyPr>
          <a:lstStyle/>
          <a:p>
            <a:r>
              <a:rPr lang="en-US" sz="2800" dirty="0"/>
              <a:t>result</a:t>
            </a:r>
            <a:r>
              <a:rPr lang="en-US" sz="4000" dirty="0"/>
              <a:t>  </a:t>
            </a:r>
            <a:r>
              <a:rPr lang="en-US" sz="4000" dirty="0" smtClean="0"/>
              <a:t>≈  </a:t>
            </a:r>
            <a:r>
              <a:rPr lang="en-US" sz="4000" i="1" dirty="0" err="1"/>
              <a:t>M</a:t>
            </a:r>
            <a:r>
              <a:rPr lang="en-US" sz="4000" baseline="-25000" dirty="0" err="1"/>
              <a:t>j</a:t>
            </a:r>
            <a:r>
              <a:rPr lang="en-US" sz="4000" dirty="0"/>
              <a:t>  </a:t>
            </a:r>
            <a:r>
              <a:rPr lang="en-US" sz="4000" i="1" dirty="0" err="1"/>
              <a:t>G</a:t>
            </a:r>
            <a:r>
              <a:rPr lang="en-US" sz="4000" baseline="-25000" dirty="0" err="1"/>
              <a:t>j</a:t>
            </a:r>
            <a:r>
              <a:rPr lang="en-US" sz="4000" dirty="0"/>
              <a:t>  </a:t>
            </a:r>
            <a:r>
              <a:rPr lang="en-US" sz="4000" i="1" dirty="0" err="1"/>
              <a:t>V</a:t>
            </a:r>
            <a:r>
              <a:rPr lang="en-US" sz="4000" baseline="-25000" dirty="0" err="1"/>
              <a:t>j</a:t>
            </a:r>
            <a:r>
              <a:rPr lang="en-US" sz="4000" dirty="0"/>
              <a:t>  </a:t>
            </a:r>
            <a:r>
              <a:rPr lang="en-US" sz="6600" dirty="0">
                <a:latin typeface="Symbol" pitchFamily="18" charset="2"/>
              </a:rPr>
              <a:t> </a:t>
            </a:r>
            <a:r>
              <a:rPr lang="en-US" sz="4000" dirty="0"/>
              <a:t>  </a:t>
            </a:r>
            <a:r>
              <a:rPr lang="en-US" sz="4000" i="1" dirty="0"/>
              <a:t>I</a:t>
            </a:r>
            <a:r>
              <a:rPr lang="en-US" sz="4000" baseline="-25000" dirty="0"/>
              <a:t>i</a:t>
            </a:r>
          </a:p>
        </p:txBody>
      </p:sp>
      <p:grpSp>
        <p:nvGrpSpPr>
          <p:cNvPr id="3" name="Group 35"/>
          <p:cNvGrpSpPr>
            <a:grpSpLocks/>
          </p:cNvGrpSpPr>
          <p:nvPr/>
        </p:nvGrpSpPr>
        <p:grpSpPr bwMode="auto">
          <a:xfrm>
            <a:off x="6064250" y="1514475"/>
            <a:ext cx="717550" cy="1200150"/>
            <a:chOff x="3155" y="1392"/>
            <a:chExt cx="452" cy="756"/>
          </a:xfrm>
        </p:grpSpPr>
        <p:sp>
          <p:nvSpPr>
            <p:cNvPr id="28691" name="Text Box 36"/>
            <p:cNvSpPr txBox="1">
              <a:spLocks noChangeArrowheads="1"/>
            </p:cNvSpPr>
            <p:nvPr/>
          </p:nvSpPr>
          <p:spPr bwMode="auto">
            <a:xfrm>
              <a:off x="3155" y="1392"/>
              <a:ext cx="428" cy="692"/>
            </a:xfrm>
            <a:prstGeom prst="rect">
              <a:avLst/>
            </a:prstGeom>
            <a:noFill/>
            <a:ln w="9525">
              <a:noFill/>
              <a:miter lim="800000"/>
              <a:headEnd/>
              <a:tailEnd/>
            </a:ln>
          </p:spPr>
          <p:txBody>
            <a:bodyPr wrap="none">
              <a:spAutoFit/>
            </a:bodyPr>
            <a:lstStyle/>
            <a:p>
              <a:r>
                <a:rPr lang="en-US" sz="6600" dirty="0">
                  <a:latin typeface="Symbol" pitchFamily="18" charset="2"/>
                </a:rPr>
                <a:t>S</a:t>
              </a:r>
            </a:p>
          </p:txBody>
        </p:sp>
        <p:sp>
          <p:nvSpPr>
            <p:cNvPr id="28692" name="Text Box 37"/>
            <p:cNvSpPr txBox="1">
              <a:spLocks noChangeArrowheads="1"/>
            </p:cNvSpPr>
            <p:nvPr/>
          </p:nvSpPr>
          <p:spPr bwMode="auto">
            <a:xfrm>
              <a:off x="3155" y="1917"/>
              <a:ext cx="452" cy="231"/>
            </a:xfrm>
            <a:prstGeom prst="rect">
              <a:avLst/>
            </a:prstGeom>
            <a:noFill/>
            <a:ln w="9525">
              <a:noFill/>
              <a:miter lim="800000"/>
              <a:headEnd/>
              <a:tailEnd/>
            </a:ln>
          </p:spPr>
          <p:txBody>
            <a:bodyPr wrap="none">
              <a:spAutoFit/>
            </a:bodyPr>
            <a:lstStyle/>
            <a:p>
              <a:r>
                <a:rPr lang="en-US"/>
                <a:t>lights</a:t>
              </a:r>
            </a:p>
          </p:txBody>
        </p:sp>
      </p:grpSp>
      <p:sp>
        <p:nvSpPr>
          <p:cNvPr id="28690" name="Text Box 39"/>
          <p:cNvSpPr txBox="1">
            <a:spLocks noChangeArrowheads="1"/>
          </p:cNvSpPr>
          <p:nvPr/>
        </p:nvSpPr>
        <p:spPr bwMode="auto">
          <a:xfrm>
            <a:off x="5327650" y="3192463"/>
            <a:ext cx="3041217" cy="400110"/>
          </a:xfrm>
          <a:prstGeom prst="rect">
            <a:avLst/>
          </a:prstGeom>
          <a:noFill/>
          <a:ln w="9525">
            <a:noFill/>
            <a:miter lim="800000"/>
            <a:headEnd/>
            <a:tailEnd/>
          </a:ln>
        </p:spPr>
        <p:txBody>
          <a:bodyPr wrap="none">
            <a:spAutoFit/>
          </a:bodyPr>
          <a:lstStyle/>
          <a:p>
            <a:r>
              <a:rPr lang="en-US" sz="2000" i="1" dirty="0"/>
              <a:t>j</a:t>
            </a:r>
            <a:r>
              <a:rPr lang="en-US" sz="2000" dirty="0"/>
              <a:t> </a:t>
            </a:r>
            <a:r>
              <a:rPr lang="en-US" sz="2000" dirty="0" smtClean="0"/>
              <a:t> is </a:t>
            </a:r>
            <a:r>
              <a:rPr lang="en-US" sz="2000" dirty="0"/>
              <a:t>the representative light</a:t>
            </a:r>
          </a:p>
        </p:txBody>
      </p:sp>
      <p:grpSp>
        <p:nvGrpSpPr>
          <p:cNvPr id="23" name="Group 45"/>
          <p:cNvGrpSpPr>
            <a:grpSpLocks/>
          </p:cNvGrpSpPr>
          <p:nvPr/>
        </p:nvGrpSpPr>
        <p:grpSpPr bwMode="auto">
          <a:xfrm>
            <a:off x="1828800" y="5118100"/>
            <a:ext cx="812800" cy="693738"/>
            <a:chOff x="1152" y="3224"/>
            <a:chExt cx="512" cy="437"/>
          </a:xfrm>
        </p:grpSpPr>
        <p:sp>
          <p:nvSpPr>
            <p:cNvPr id="24" name="Freeform 40"/>
            <p:cNvSpPr>
              <a:spLocks noChangeAspect="1"/>
            </p:cNvSpPr>
            <p:nvPr/>
          </p:nvSpPr>
          <p:spPr bwMode="auto">
            <a:xfrm>
              <a:off x="1152" y="3224"/>
              <a:ext cx="512" cy="437"/>
            </a:xfrm>
            <a:custGeom>
              <a:avLst/>
              <a:gdLst>
                <a:gd name="T0" fmla="*/ 90 w 512"/>
                <a:gd name="T1" fmla="*/ 435 h 437"/>
                <a:gd name="T2" fmla="*/ 228 w 512"/>
                <a:gd name="T3" fmla="*/ 437 h 437"/>
                <a:gd name="T4" fmla="*/ 338 w 512"/>
                <a:gd name="T5" fmla="*/ 315 h 437"/>
                <a:gd name="T6" fmla="*/ 436 w 512"/>
                <a:gd name="T7" fmla="*/ 76 h 437"/>
                <a:gd name="T8" fmla="*/ 155 w 512"/>
                <a:gd name="T9" fmla="*/ 163 h 437"/>
                <a:gd name="T10" fmla="*/ 4 w 512"/>
                <a:gd name="T11" fmla="*/ 308 h 437"/>
                <a:gd name="T12" fmla="*/ 90 w 512"/>
                <a:gd name="T13" fmla="*/ 435 h 437"/>
                <a:gd name="T14" fmla="*/ 0 60000 65536"/>
                <a:gd name="T15" fmla="*/ 0 60000 65536"/>
                <a:gd name="T16" fmla="*/ 0 60000 65536"/>
                <a:gd name="T17" fmla="*/ 0 60000 65536"/>
                <a:gd name="T18" fmla="*/ 0 60000 65536"/>
                <a:gd name="T19" fmla="*/ 0 60000 65536"/>
                <a:gd name="T20" fmla="*/ 0 60000 65536"/>
                <a:gd name="T21" fmla="*/ 0 w 512"/>
                <a:gd name="T22" fmla="*/ 0 h 437"/>
                <a:gd name="T23" fmla="*/ 512 w 512"/>
                <a:gd name="T24" fmla="*/ 437 h 4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2" h="437">
                  <a:moveTo>
                    <a:pt x="90" y="435"/>
                  </a:moveTo>
                  <a:cubicBezTo>
                    <a:pt x="134" y="434"/>
                    <a:pt x="191" y="437"/>
                    <a:pt x="228" y="437"/>
                  </a:cubicBezTo>
                  <a:cubicBezTo>
                    <a:pt x="265" y="437"/>
                    <a:pt x="305" y="376"/>
                    <a:pt x="338" y="315"/>
                  </a:cubicBezTo>
                  <a:cubicBezTo>
                    <a:pt x="370" y="254"/>
                    <a:pt x="512" y="152"/>
                    <a:pt x="436" y="76"/>
                  </a:cubicBezTo>
                  <a:cubicBezTo>
                    <a:pt x="360" y="0"/>
                    <a:pt x="247" y="156"/>
                    <a:pt x="155" y="163"/>
                  </a:cubicBezTo>
                  <a:cubicBezTo>
                    <a:pt x="64" y="171"/>
                    <a:pt x="8" y="228"/>
                    <a:pt x="4" y="308"/>
                  </a:cubicBezTo>
                  <a:cubicBezTo>
                    <a:pt x="0" y="387"/>
                    <a:pt x="46" y="436"/>
                    <a:pt x="90" y="435"/>
                  </a:cubicBezTo>
                  <a:close/>
                </a:path>
              </a:pathLst>
            </a:custGeom>
            <a:solidFill>
              <a:srgbClr val="B2B2B2"/>
            </a:solidFill>
            <a:ln w="9525">
              <a:solidFill>
                <a:schemeClr val="tx1"/>
              </a:solidFill>
              <a:round/>
              <a:headEnd/>
              <a:tailEnd/>
            </a:ln>
          </p:spPr>
          <p:txBody>
            <a:bodyPr/>
            <a:lstStyle/>
            <a:p>
              <a:endParaRPr lang="en-US"/>
            </a:p>
          </p:txBody>
        </p:sp>
        <p:sp>
          <p:nvSpPr>
            <p:cNvPr id="25" name="Line 41"/>
            <p:cNvSpPr>
              <a:spLocks noChangeShapeType="1"/>
            </p:cNvSpPr>
            <p:nvPr/>
          </p:nvSpPr>
          <p:spPr bwMode="auto">
            <a:xfrm flipV="1">
              <a:off x="1296" y="3302"/>
              <a:ext cx="290" cy="354"/>
            </a:xfrm>
            <a:prstGeom prst="line">
              <a:avLst/>
            </a:prstGeom>
            <a:noFill/>
            <a:ln w="28575">
              <a:solidFill>
                <a:schemeClr val="tx1"/>
              </a:solidFill>
              <a:round/>
              <a:headEnd/>
              <a:tailEnd type="triangle" w="med" len="med"/>
            </a:ln>
          </p:spPr>
          <p:txBody>
            <a:bodyPr/>
            <a:lstStyle/>
            <a:p>
              <a:endParaRPr lang="en-US"/>
            </a:p>
          </p:txBody>
        </p:sp>
        <p:sp>
          <p:nvSpPr>
            <p:cNvPr id="26" name="Freeform 42"/>
            <p:cNvSpPr>
              <a:spLocks/>
            </p:cNvSpPr>
            <p:nvPr/>
          </p:nvSpPr>
          <p:spPr bwMode="auto">
            <a:xfrm>
              <a:off x="1296" y="3389"/>
              <a:ext cx="1" cy="267"/>
            </a:xfrm>
            <a:custGeom>
              <a:avLst/>
              <a:gdLst>
                <a:gd name="T0" fmla="*/ 0 w 1"/>
                <a:gd name="T1" fmla="*/ 267 h 267"/>
                <a:gd name="T2" fmla="*/ 0 w 1"/>
                <a:gd name="T3" fmla="*/ 0 h 267"/>
                <a:gd name="T4" fmla="*/ 0 60000 65536"/>
                <a:gd name="T5" fmla="*/ 0 60000 65536"/>
                <a:gd name="T6" fmla="*/ 0 w 1"/>
                <a:gd name="T7" fmla="*/ 0 h 267"/>
                <a:gd name="T8" fmla="*/ 1 w 1"/>
                <a:gd name="T9" fmla="*/ 267 h 267"/>
              </a:gdLst>
              <a:ahLst/>
              <a:cxnLst>
                <a:cxn ang="T4">
                  <a:pos x="T0" y="T1"/>
                </a:cxn>
                <a:cxn ang="T5">
                  <a:pos x="T2" y="T3"/>
                </a:cxn>
              </a:cxnLst>
              <a:rect l="T6" t="T7" r="T8" b="T9"/>
              <a:pathLst>
                <a:path w="1" h="267">
                  <a:moveTo>
                    <a:pt x="0" y="267"/>
                  </a:moveTo>
                  <a:lnTo>
                    <a:pt x="0" y="0"/>
                  </a:lnTo>
                </a:path>
              </a:pathLst>
            </a:custGeom>
            <a:noFill/>
            <a:ln w="28575" cmpd="sng">
              <a:solidFill>
                <a:schemeClr val="tx1"/>
              </a:solidFill>
              <a:round/>
              <a:headEnd type="none" w="med" len="med"/>
              <a:tailEnd type="triangle" w="med" len="med"/>
            </a:ln>
          </p:spPr>
          <p:txBody>
            <a:bodyPr/>
            <a:lstStyle/>
            <a:p>
              <a:endParaRPr lang="en-US"/>
            </a:p>
          </p:txBody>
        </p:sp>
        <p:sp>
          <p:nvSpPr>
            <p:cNvPr id="27" name="Freeform 43"/>
            <p:cNvSpPr>
              <a:spLocks/>
            </p:cNvSpPr>
            <p:nvPr/>
          </p:nvSpPr>
          <p:spPr bwMode="auto">
            <a:xfrm>
              <a:off x="1160" y="3527"/>
              <a:ext cx="137" cy="130"/>
            </a:xfrm>
            <a:custGeom>
              <a:avLst/>
              <a:gdLst>
                <a:gd name="T0" fmla="*/ 137 w 137"/>
                <a:gd name="T1" fmla="*/ 130 h 130"/>
                <a:gd name="T2" fmla="*/ 0 w 137"/>
                <a:gd name="T3" fmla="*/ 0 h 130"/>
                <a:gd name="T4" fmla="*/ 0 60000 65536"/>
                <a:gd name="T5" fmla="*/ 0 60000 65536"/>
                <a:gd name="T6" fmla="*/ 0 w 137"/>
                <a:gd name="T7" fmla="*/ 0 h 130"/>
                <a:gd name="T8" fmla="*/ 137 w 137"/>
                <a:gd name="T9" fmla="*/ 130 h 130"/>
              </a:gdLst>
              <a:ahLst/>
              <a:cxnLst>
                <a:cxn ang="T4">
                  <a:pos x="T0" y="T1"/>
                </a:cxn>
                <a:cxn ang="T5">
                  <a:pos x="T2" y="T3"/>
                </a:cxn>
              </a:cxnLst>
              <a:rect l="T6" t="T7" r="T8" b="T9"/>
              <a:pathLst>
                <a:path w="137" h="130">
                  <a:moveTo>
                    <a:pt x="137" y="130"/>
                  </a:moveTo>
                  <a:lnTo>
                    <a:pt x="0" y="0"/>
                  </a:lnTo>
                </a:path>
              </a:pathLst>
            </a:custGeom>
            <a:noFill/>
            <a:ln w="28575" cmpd="sng">
              <a:solidFill>
                <a:schemeClr val="tx1"/>
              </a:solidFill>
              <a:round/>
              <a:headEnd type="none" w="med" len="med"/>
              <a:tailEnd type="triangle" w="med" len="med"/>
            </a:ln>
          </p:spPr>
          <p:txBody>
            <a:bodyPr/>
            <a:lstStyle/>
            <a:p>
              <a:endParaRPr lang="en-US"/>
            </a:p>
          </p:txBody>
        </p:sp>
        <p:sp>
          <p:nvSpPr>
            <p:cNvPr id="28" name="Freeform 44"/>
            <p:cNvSpPr>
              <a:spLocks/>
            </p:cNvSpPr>
            <p:nvPr/>
          </p:nvSpPr>
          <p:spPr bwMode="auto">
            <a:xfrm>
              <a:off x="1296" y="3572"/>
              <a:ext cx="168" cy="85"/>
            </a:xfrm>
            <a:custGeom>
              <a:avLst/>
              <a:gdLst>
                <a:gd name="T0" fmla="*/ 0 w 168"/>
                <a:gd name="T1" fmla="*/ 85 h 85"/>
                <a:gd name="T2" fmla="*/ 168 w 168"/>
                <a:gd name="T3" fmla="*/ 0 h 85"/>
                <a:gd name="T4" fmla="*/ 0 60000 65536"/>
                <a:gd name="T5" fmla="*/ 0 60000 65536"/>
                <a:gd name="T6" fmla="*/ 0 w 168"/>
                <a:gd name="T7" fmla="*/ 0 h 85"/>
                <a:gd name="T8" fmla="*/ 168 w 168"/>
                <a:gd name="T9" fmla="*/ 85 h 85"/>
              </a:gdLst>
              <a:ahLst/>
              <a:cxnLst>
                <a:cxn ang="T4">
                  <a:pos x="T0" y="T1"/>
                </a:cxn>
                <a:cxn ang="T5">
                  <a:pos x="T2" y="T3"/>
                </a:cxn>
              </a:cxnLst>
              <a:rect l="T6" t="T7" r="T8" b="T9"/>
              <a:pathLst>
                <a:path w="168" h="85">
                  <a:moveTo>
                    <a:pt x="0" y="85"/>
                  </a:moveTo>
                  <a:lnTo>
                    <a:pt x="168" y="0"/>
                  </a:lnTo>
                </a:path>
              </a:pathLst>
            </a:custGeom>
            <a:noFill/>
            <a:ln w="28575" cmpd="sng">
              <a:solidFill>
                <a:schemeClr val="tx1"/>
              </a:solidFill>
              <a:round/>
              <a:headEnd type="none" w="med" len="med"/>
              <a:tailEnd type="triangle" w="med" len="med"/>
            </a:ln>
          </p:spPr>
          <p:txBody>
            <a:bodyPr/>
            <a:lstStyle/>
            <a:p>
              <a:endParaRPr lang="en-US"/>
            </a:p>
          </p:txBody>
        </p:sp>
      </p:grpSp>
      <p:cxnSp>
        <p:nvCxnSpPr>
          <p:cNvPr id="30" name="Straight Arrow Connector 29"/>
          <p:cNvCxnSpPr>
            <a:stCxn id="31" idx="1"/>
          </p:cNvCxnSpPr>
          <p:nvPr/>
        </p:nvCxnSpPr>
        <p:spPr bwMode="auto">
          <a:xfrm flipH="1">
            <a:off x="6553200" y="1452265"/>
            <a:ext cx="457200" cy="22413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TextBox 30"/>
          <p:cNvSpPr txBox="1"/>
          <p:nvPr/>
        </p:nvSpPr>
        <p:spPr>
          <a:xfrm>
            <a:off x="7010400" y="990600"/>
            <a:ext cx="2082621" cy="923330"/>
          </a:xfrm>
          <a:prstGeom prst="rect">
            <a:avLst/>
          </a:prstGeom>
          <a:noFill/>
        </p:spPr>
        <p:txBody>
          <a:bodyPr wrap="none" rtlCol="0">
            <a:spAutoFit/>
          </a:bodyPr>
          <a:lstStyle/>
          <a:p>
            <a:r>
              <a:rPr lang="en-US" dirty="0" smtClean="0"/>
              <a:t>Sum pre-computed </a:t>
            </a:r>
            <a:br>
              <a:rPr lang="en-US" dirty="0" smtClean="0"/>
            </a:br>
            <a:r>
              <a:rPr lang="en-US" dirty="0" smtClean="0"/>
              <a:t>during light tree </a:t>
            </a:r>
          </a:p>
          <a:p>
            <a:r>
              <a:rPr lang="en-US" dirty="0" smtClean="0"/>
              <a:t>construction</a:t>
            </a:r>
            <a:endParaRPr lang="en-US"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5"/>
          <p:cNvSpPr txBox="1">
            <a:spLocks noChangeArrowheads="1"/>
          </p:cNvSpPr>
          <p:nvPr/>
        </p:nvSpPr>
        <p:spPr bwMode="auto">
          <a:xfrm>
            <a:off x="2582863" y="1420813"/>
            <a:ext cx="5357812" cy="1098550"/>
          </a:xfrm>
          <a:prstGeom prst="rect">
            <a:avLst/>
          </a:prstGeom>
          <a:noFill/>
          <a:ln w="9525">
            <a:noFill/>
            <a:miter lim="800000"/>
            <a:headEnd/>
            <a:tailEnd/>
          </a:ln>
        </p:spPr>
        <p:txBody>
          <a:bodyPr wrap="none">
            <a:spAutoFit/>
          </a:bodyPr>
          <a:lstStyle/>
          <a:p>
            <a:r>
              <a:rPr lang="en-US" sz="2800"/>
              <a:t>error</a:t>
            </a:r>
            <a:r>
              <a:rPr lang="en-US" sz="4000"/>
              <a:t>  </a:t>
            </a:r>
            <a:r>
              <a:rPr lang="en-US" sz="4000">
                <a:latin typeface="Symbol" pitchFamily="18" charset="2"/>
              </a:rPr>
              <a:t>&lt;</a:t>
            </a:r>
            <a:r>
              <a:rPr lang="en-US" sz="4000"/>
              <a:t>  </a:t>
            </a:r>
            <a:r>
              <a:rPr lang="en-US" sz="4000" i="1"/>
              <a:t>M</a:t>
            </a:r>
            <a:r>
              <a:rPr lang="en-US" sz="4000" baseline="-25000"/>
              <a:t>ub</a:t>
            </a:r>
            <a:r>
              <a:rPr lang="en-US" sz="4000"/>
              <a:t> </a:t>
            </a:r>
            <a:r>
              <a:rPr lang="en-US" sz="4000" i="1"/>
              <a:t>G</a:t>
            </a:r>
            <a:r>
              <a:rPr lang="en-US" sz="4000" baseline="-25000"/>
              <a:t>ub</a:t>
            </a:r>
            <a:r>
              <a:rPr lang="en-US" sz="4000"/>
              <a:t> </a:t>
            </a:r>
            <a:r>
              <a:rPr lang="en-US" sz="4000" i="1"/>
              <a:t>V</a:t>
            </a:r>
            <a:r>
              <a:rPr lang="en-US" sz="4000" baseline="-25000"/>
              <a:t>ub</a:t>
            </a:r>
            <a:r>
              <a:rPr lang="en-US" sz="4000"/>
              <a:t>  </a:t>
            </a:r>
            <a:r>
              <a:rPr lang="en-US" sz="6600">
                <a:latin typeface="Symbol" pitchFamily="18" charset="2"/>
              </a:rPr>
              <a:t> </a:t>
            </a:r>
            <a:r>
              <a:rPr lang="en-US" sz="4000"/>
              <a:t>  </a:t>
            </a:r>
            <a:r>
              <a:rPr lang="en-US" sz="4000" i="1"/>
              <a:t>I</a:t>
            </a:r>
            <a:r>
              <a:rPr lang="en-US" sz="4000" baseline="-25000"/>
              <a:t>i</a:t>
            </a:r>
          </a:p>
        </p:txBody>
      </p:sp>
      <p:sp>
        <p:nvSpPr>
          <p:cNvPr id="228354" name="Rectangle 2"/>
          <p:cNvSpPr>
            <a:spLocks noGrp="1" noChangeArrowheads="1"/>
          </p:cNvSpPr>
          <p:nvPr>
            <p:ph type="title"/>
          </p:nvPr>
        </p:nvSpPr>
        <p:spPr/>
        <p:txBody>
          <a:bodyPr/>
          <a:lstStyle/>
          <a:p>
            <a:pPr eaLnBrk="1" hangingPunct="1">
              <a:defRPr/>
            </a:pPr>
            <a:r>
              <a:rPr lang="en-US" smtClean="0"/>
              <a:t>Cluster Error Bound</a:t>
            </a:r>
          </a:p>
        </p:txBody>
      </p:sp>
      <p:sp>
        <p:nvSpPr>
          <p:cNvPr id="29700" name="Rectangle 14"/>
          <p:cNvSpPr>
            <a:spLocks noChangeArrowheads="1"/>
          </p:cNvSpPr>
          <p:nvPr/>
        </p:nvSpPr>
        <p:spPr bwMode="auto">
          <a:xfrm>
            <a:off x="1489075" y="5995988"/>
            <a:ext cx="838200" cy="457200"/>
          </a:xfrm>
          <a:prstGeom prst="rect">
            <a:avLst/>
          </a:prstGeom>
          <a:solidFill>
            <a:srgbClr val="ACE5E4"/>
          </a:solidFill>
          <a:ln w="9525">
            <a:miter lim="800000"/>
            <a:headEnd/>
            <a:tailEnd/>
          </a:ln>
          <a:scene3d>
            <a:camera prst="legacyPerspectiveFront">
              <a:rot lat="1500000" lon="1500000" rev="0"/>
            </a:camera>
            <a:lightRig rig="legacyFlat2" dir="b"/>
          </a:scene3d>
          <a:sp3d extrusionH="887400" prstMaterial="legacyMatte">
            <a:bevelT w="13500" h="13500" prst="angle"/>
            <a:bevelB w="13500" h="13500" prst="angle"/>
            <a:extrusionClr>
              <a:srgbClr val="ACE5E4"/>
            </a:extrusionClr>
          </a:sp3d>
        </p:spPr>
        <p:txBody>
          <a:bodyPr wrap="none" anchor="ctr">
            <a:flatTx/>
          </a:bodyPr>
          <a:lstStyle/>
          <a:p>
            <a:endParaRPr lang="en-US"/>
          </a:p>
        </p:txBody>
      </p:sp>
      <p:sp>
        <p:nvSpPr>
          <p:cNvPr id="29701" name="AutoShape 16"/>
          <p:cNvSpPr>
            <a:spLocks noChangeAspect="1" noChangeArrowheads="1"/>
          </p:cNvSpPr>
          <p:nvPr/>
        </p:nvSpPr>
        <p:spPr bwMode="auto">
          <a:xfrm>
            <a:off x="3281363" y="4257675"/>
            <a:ext cx="341312" cy="341313"/>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29702" name="AutoShape 17"/>
          <p:cNvSpPr>
            <a:spLocks noChangeAspect="1" noChangeArrowheads="1"/>
          </p:cNvSpPr>
          <p:nvPr/>
        </p:nvSpPr>
        <p:spPr bwMode="auto">
          <a:xfrm>
            <a:off x="3205163" y="4852988"/>
            <a:ext cx="341312" cy="341312"/>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29703" name="AutoShape 18"/>
          <p:cNvSpPr>
            <a:spLocks noChangeAspect="1" noChangeArrowheads="1"/>
          </p:cNvSpPr>
          <p:nvPr/>
        </p:nvSpPr>
        <p:spPr bwMode="auto">
          <a:xfrm>
            <a:off x="3889375" y="4737100"/>
            <a:ext cx="342900" cy="344488"/>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29704" name="AutoShape 19"/>
          <p:cNvSpPr>
            <a:spLocks noChangeAspect="1" noChangeArrowheads="1"/>
          </p:cNvSpPr>
          <p:nvPr/>
        </p:nvSpPr>
        <p:spPr bwMode="auto">
          <a:xfrm>
            <a:off x="2747963" y="4014788"/>
            <a:ext cx="341312" cy="341312"/>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sp>
        <p:nvSpPr>
          <p:cNvPr id="29705" name="Rectangle 20"/>
          <p:cNvSpPr>
            <a:spLocks noChangeArrowheads="1"/>
          </p:cNvSpPr>
          <p:nvPr/>
        </p:nvSpPr>
        <p:spPr bwMode="auto">
          <a:xfrm>
            <a:off x="2708275" y="4014788"/>
            <a:ext cx="1524000" cy="1219200"/>
          </a:xfrm>
          <a:prstGeom prst="rect">
            <a:avLst/>
          </a:prstGeom>
          <a:noFill/>
          <a:ln w="9525">
            <a:solidFill>
              <a:srgbClr val="EAEAEA"/>
            </a:solidFill>
            <a:prstDash val="dash"/>
            <a:miter lim="800000"/>
            <a:headEnd/>
            <a:tailEnd/>
          </a:ln>
          <a:scene3d>
            <a:camera prst="legacyObliqueTopRight"/>
            <a:lightRig rig="legacyFlat3" dir="b"/>
          </a:scene3d>
          <a:sp3d extrusionH="735000" prstMaterial="legacyWireframe">
            <a:bevelT w="13500" h="13500" prst="angle"/>
            <a:bevelB w="13500" h="13500" prst="angle"/>
            <a:extrusionClr>
              <a:srgbClr val="EAEAEA"/>
            </a:extrusionClr>
          </a:sp3d>
        </p:spPr>
        <p:txBody>
          <a:bodyPr wrap="none" anchor="ctr">
            <a:flatTx/>
          </a:bodyPr>
          <a:lstStyle/>
          <a:p>
            <a:endParaRPr lang="en-US"/>
          </a:p>
        </p:txBody>
      </p:sp>
      <p:sp>
        <p:nvSpPr>
          <p:cNvPr id="29706" name="AutoShape 21"/>
          <p:cNvSpPr>
            <a:spLocks noChangeAspect="1" noChangeArrowheads="1"/>
          </p:cNvSpPr>
          <p:nvPr/>
        </p:nvSpPr>
        <p:spPr bwMode="auto">
          <a:xfrm>
            <a:off x="3927475" y="3937000"/>
            <a:ext cx="339725" cy="341313"/>
          </a:xfrm>
          <a:prstGeom prst="sun">
            <a:avLst>
              <a:gd name="adj" fmla="val 33014"/>
            </a:avLst>
          </a:prstGeom>
          <a:solidFill>
            <a:srgbClr val="FFD72D"/>
          </a:solidFill>
          <a:ln w="9525">
            <a:solidFill>
              <a:schemeClr val="tx1"/>
            </a:solidFill>
            <a:miter lim="800000"/>
            <a:headEnd/>
            <a:tailEnd/>
          </a:ln>
        </p:spPr>
        <p:txBody>
          <a:bodyPr wrap="none" anchor="ctr"/>
          <a:lstStyle/>
          <a:p>
            <a:endParaRPr lang="en-US"/>
          </a:p>
        </p:txBody>
      </p:sp>
      <p:grpSp>
        <p:nvGrpSpPr>
          <p:cNvPr id="2" name="Group 22"/>
          <p:cNvGrpSpPr>
            <a:grpSpLocks/>
          </p:cNvGrpSpPr>
          <p:nvPr/>
        </p:nvGrpSpPr>
        <p:grpSpPr bwMode="auto">
          <a:xfrm>
            <a:off x="574675" y="5310188"/>
            <a:ext cx="406400" cy="119062"/>
            <a:chOff x="768" y="2901"/>
            <a:chExt cx="256" cy="75"/>
          </a:xfrm>
        </p:grpSpPr>
        <p:sp>
          <p:nvSpPr>
            <p:cNvPr id="29718" name="Line 23"/>
            <p:cNvSpPr>
              <a:spLocks noChangeShapeType="1"/>
            </p:cNvSpPr>
            <p:nvPr/>
          </p:nvSpPr>
          <p:spPr bwMode="auto">
            <a:xfrm>
              <a:off x="784" y="2902"/>
              <a:ext cx="240" cy="0"/>
            </a:xfrm>
            <a:prstGeom prst="line">
              <a:avLst/>
            </a:prstGeom>
            <a:noFill/>
            <a:ln w="28575">
              <a:solidFill>
                <a:schemeClr val="accent1"/>
              </a:solidFill>
              <a:round/>
              <a:headEnd/>
              <a:tailEnd/>
            </a:ln>
          </p:spPr>
          <p:txBody>
            <a:bodyPr/>
            <a:lstStyle/>
            <a:p>
              <a:endParaRPr lang="en-US"/>
            </a:p>
          </p:txBody>
        </p:sp>
        <p:sp>
          <p:nvSpPr>
            <p:cNvPr id="29719" name="Line 24"/>
            <p:cNvSpPr>
              <a:spLocks noChangeShapeType="1"/>
            </p:cNvSpPr>
            <p:nvPr/>
          </p:nvSpPr>
          <p:spPr bwMode="auto">
            <a:xfrm rot="1800000">
              <a:off x="768" y="2962"/>
              <a:ext cx="240" cy="0"/>
            </a:xfrm>
            <a:prstGeom prst="line">
              <a:avLst/>
            </a:prstGeom>
            <a:noFill/>
            <a:ln w="28575">
              <a:solidFill>
                <a:schemeClr val="accent1"/>
              </a:solidFill>
              <a:round/>
              <a:headEnd/>
              <a:tailEnd/>
            </a:ln>
          </p:spPr>
          <p:txBody>
            <a:bodyPr/>
            <a:lstStyle/>
            <a:p>
              <a:endParaRPr lang="en-US"/>
            </a:p>
          </p:txBody>
        </p:sp>
        <p:sp>
          <p:nvSpPr>
            <p:cNvPr id="29720" name="Arc 25"/>
            <p:cNvSpPr>
              <a:spLocks/>
            </p:cNvSpPr>
            <p:nvPr/>
          </p:nvSpPr>
          <p:spPr bwMode="auto">
            <a:xfrm flipV="1">
              <a:off x="880" y="2901"/>
              <a:ext cx="48" cy="75"/>
            </a:xfrm>
            <a:custGeom>
              <a:avLst/>
              <a:gdLst>
                <a:gd name="T0" fmla="*/ 30 w 21600"/>
                <a:gd name="T1" fmla="*/ 0 h 16778"/>
                <a:gd name="T2" fmla="*/ 48 w 21600"/>
                <a:gd name="T3" fmla="*/ 75 h 16778"/>
                <a:gd name="T4" fmla="*/ 0 w 21600"/>
                <a:gd name="T5" fmla="*/ 75 h 16778"/>
                <a:gd name="T6" fmla="*/ 0 60000 65536"/>
                <a:gd name="T7" fmla="*/ 0 60000 65536"/>
                <a:gd name="T8" fmla="*/ 0 60000 65536"/>
                <a:gd name="T9" fmla="*/ 0 w 21600"/>
                <a:gd name="T10" fmla="*/ 0 h 16778"/>
                <a:gd name="T11" fmla="*/ 21600 w 21600"/>
                <a:gd name="T12" fmla="*/ 16778 h 16778"/>
              </a:gdLst>
              <a:ahLst/>
              <a:cxnLst>
                <a:cxn ang="T6">
                  <a:pos x="T0" y="T1"/>
                </a:cxn>
                <a:cxn ang="T7">
                  <a:pos x="T2" y="T3"/>
                </a:cxn>
                <a:cxn ang="T8">
                  <a:pos x="T4" y="T5"/>
                </a:cxn>
              </a:cxnLst>
              <a:rect l="T9" t="T10" r="T11" b="T12"/>
              <a:pathLst>
                <a:path w="21600" h="16778" fill="none" extrusionOk="0">
                  <a:moveTo>
                    <a:pt x="13603" y="0"/>
                  </a:moveTo>
                  <a:cubicBezTo>
                    <a:pt x="18662" y="4101"/>
                    <a:pt x="21600" y="10265"/>
                    <a:pt x="21600" y="16778"/>
                  </a:cubicBezTo>
                </a:path>
                <a:path w="21600" h="16778" stroke="0" extrusionOk="0">
                  <a:moveTo>
                    <a:pt x="13603" y="0"/>
                  </a:moveTo>
                  <a:cubicBezTo>
                    <a:pt x="18662" y="4101"/>
                    <a:pt x="21600" y="10265"/>
                    <a:pt x="21600" y="16778"/>
                  </a:cubicBezTo>
                  <a:lnTo>
                    <a:pt x="0" y="16778"/>
                  </a:lnTo>
                  <a:close/>
                </a:path>
              </a:pathLst>
            </a:custGeom>
            <a:noFill/>
            <a:ln w="19050">
              <a:solidFill>
                <a:schemeClr val="accent1"/>
              </a:solidFill>
              <a:round/>
              <a:headEnd/>
              <a:tailEnd/>
            </a:ln>
          </p:spPr>
          <p:txBody>
            <a:bodyPr wrap="none" anchor="ctr"/>
            <a:lstStyle/>
            <a:p>
              <a:endParaRPr lang="en-US"/>
            </a:p>
          </p:txBody>
        </p:sp>
      </p:grpSp>
      <p:sp>
        <p:nvSpPr>
          <p:cNvPr id="29708" name="Text Box 26"/>
          <p:cNvSpPr txBox="1">
            <a:spLocks noChangeArrowheads="1"/>
          </p:cNvSpPr>
          <p:nvPr/>
        </p:nvSpPr>
        <p:spPr bwMode="auto">
          <a:xfrm>
            <a:off x="3089275" y="3733800"/>
            <a:ext cx="827088" cy="336550"/>
          </a:xfrm>
          <a:prstGeom prst="rect">
            <a:avLst/>
          </a:prstGeom>
          <a:noFill/>
          <a:ln w="9525">
            <a:noFill/>
            <a:miter lim="800000"/>
            <a:headEnd/>
            <a:tailEnd/>
          </a:ln>
        </p:spPr>
        <p:txBody>
          <a:bodyPr wrap="none">
            <a:spAutoFit/>
          </a:bodyPr>
          <a:lstStyle/>
          <a:p>
            <a:r>
              <a:rPr lang="en-US" sz="1600"/>
              <a:t>Cluster</a:t>
            </a:r>
          </a:p>
        </p:txBody>
      </p:sp>
      <p:sp>
        <p:nvSpPr>
          <p:cNvPr id="29709" name="Line 27"/>
          <p:cNvSpPr>
            <a:spLocks noChangeShapeType="1"/>
          </p:cNvSpPr>
          <p:nvPr/>
        </p:nvSpPr>
        <p:spPr bwMode="auto">
          <a:xfrm>
            <a:off x="1031875" y="5448300"/>
            <a:ext cx="990600" cy="341313"/>
          </a:xfrm>
          <a:prstGeom prst="line">
            <a:avLst/>
          </a:prstGeom>
          <a:noFill/>
          <a:ln w="19050">
            <a:solidFill>
              <a:srgbClr val="ACE5E4"/>
            </a:solidFill>
            <a:round/>
            <a:headEnd type="triangle" w="med" len="med"/>
            <a:tailEnd/>
          </a:ln>
        </p:spPr>
        <p:txBody>
          <a:bodyPr/>
          <a:lstStyle/>
          <a:p>
            <a:endParaRPr lang="en-US"/>
          </a:p>
        </p:txBody>
      </p:sp>
      <p:sp>
        <p:nvSpPr>
          <p:cNvPr id="29710" name="Text Box 36"/>
          <p:cNvSpPr txBox="1">
            <a:spLocks noChangeArrowheads="1"/>
          </p:cNvSpPr>
          <p:nvPr/>
        </p:nvSpPr>
        <p:spPr bwMode="auto">
          <a:xfrm>
            <a:off x="6330950" y="1495425"/>
            <a:ext cx="679450" cy="1098550"/>
          </a:xfrm>
          <a:prstGeom prst="rect">
            <a:avLst/>
          </a:prstGeom>
          <a:noFill/>
          <a:ln w="9525">
            <a:noFill/>
            <a:miter lim="800000"/>
            <a:headEnd/>
            <a:tailEnd/>
          </a:ln>
        </p:spPr>
        <p:txBody>
          <a:bodyPr wrap="none">
            <a:spAutoFit/>
          </a:bodyPr>
          <a:lstStyle/>
          <a:p>
            <a:r>
              <a:rPr lang="en-US" sz="6600" dirty="0">
                <a:latin typeface="Symbol" pitchFamily="18" charset="2"/>
              </a:rPr>
              <a:t>S</a:t>
            </a:r>
          </a:p>
        </p:txBody>
      </p:sp>
      <p:sp>
        <p:nvSpPr>
          <p:cNvPr id="29711" name="Text Box 37"/>
          <p:cNvSpPr txBox="1">
            <a:spLocks noChangeArrowheads="1"/>
          </p:cNvSpPr>
          <p:nvPr/>
        </p:nvSpPr>
        <p:spPr bwMode="auto">
          <a:xfrm>
            <a:off x="6980238" y="2328863"/>
            <a:ext cx="717550" cy="366712"/>
          </a:xfrm>
          <a:prstGeom prst="rect">
            <a:avLst/>
          </a:prstGeom>
          <a:noFill/>
          <a:ln w="9525">
            <a:noFill/>
            <a:miter lim="800000"/>
            <a:headEnd/>
            <a:tailEnd/>
          </a:ln>
        </p:spPr>
        <p:txBody>
          <a:bodyPr wrap="none">
            <a:spAutoFit/>
          </a:bodyPr>
          <a:lstStyle/>
          <a:p>
            <a:r>
              <a:rPr lang="en-US"/>
              <a:t>lights</a:t>
            </a:r>
          </a:p>
        </p:txBody>
      </p:sp>
      <p:sp>
        <p:nvSpPr>
          <p:cNvPr id="29712" name="Text Box 38"/>
          <p:cNvSpPr txBox="1">
            <a:spLocks noChangeArrowheads="1"/>
          </p:cNvSpPr>
          <p:nvPr/>
        </p:nvSpPr>
        <p:spPr bwMode="auto">
          <a:xfrm>
            <a:off x="3505200" y="1911350"/>
            <a:ext cx="463550" cy="701675"/>
          </a:xfrm>
          <a:prstGeom prst="rect">
            <a:avLst/>
          </a:prstGeom>
          <a:noFill/>
          <a:ln w="9525">
            <a:noFill/>
            <a:miter lim="800000"/>
            <a:headEnd/>
            <a:tailEnd/>
          </a:ln>
        </p:spPr>
        <p:txBody>
          <a:bodyPr wrap="none">
            <a:spAutoFit/>
          </a:bodyPr>
          <a:lstStyle/>
          <a:p>
            <a:r>
              <a:rPr lang="en-US" sz="4000" dirty="0">
                <a:latin typeface="Symbol" pitchFamily="18" charset="2"/>
              </a:rPr>
              <a:t>-</a:t>
            </a:r>
          </a:p>
        </p:txBody>
      </p:sp>
      <p:sp>
        <p:nvSpPr>
          <p:cNvPr id="29713" name="Line 39"/>
          <p:cNvSpPr>
            <a:spLocks noChangeShapeType="1"/>
          </p:cNvSpPr>
          <p:nvPr/>
        </p:nvSpPr>
        <p:spPr bwMode="auto">
          <a:xfrm flipV="1">
            <a:off x="2057400" y="4014788"/>
            <a:ext cx="650875" cy="1785937"/>
          </a:xfrm>
          <a:prstGeom prst="line">
            <a:avLst/>
          </a:prstGeom>
          <a:noFill/>
          <a:ln w="12700">
            <a:solidFill>
              <a:schemeClr val="tx1"/>
            </a:solidFill>
            <a:prstDash val="dash"/>
            <a:round/>
            <a:headEnd/>
            <a:tailEnd/>
          </a:ln>
        </p:spPr>
        <p:txBody>
          <a:bodyPr/>
          <a:lstStyle/>
          <a:p>
            <a:endParaRPr lang="en-US"/>
          </a:p>
        </p:txBody>
      </p:sp>
      <p:sp>
        <p:nvSpPr>
          <p:cNvPr id="29714" name="Line 40"/>
          <p:cNvSpPr>
            <a:spLocks noChangeShapeType="1"/>
          </p:cNvSpPr>
          <p:nvPr/>
        </p:nvSpPr>
        <p:spPr bwMode="auto">
          <a:xfrm flipV="1">
            <a:off x="2057400" y="5233988"/>
            <a:ext cx="2174875" cy="566737"/>
          </a:xfrm>
          <a:prstGeom prst="line">
            <a:avLst/>
          </a:prstGeom>
          <a:noFill/>
          <a:ln w="12700">
            <a:solidFill>
              <a:schemeClr val="tx1"/>
            </a:solidFill>
            <a:prstDash val="dash"/>
            <a:round/>
            <a:headEnd/>
            <a:tailEnd/>
          </a:ln>
        </p:spPr>
        <p:txBody>
          <a:bodyPr/>
          <a:lstStyle/>
          <a:p>
            <a:endParaRPr lang="en-US"/>
          </a:p>
        </p:txBody>
      </p:sp>
      <p:sp>
        <p:nvSpPr>
          <p:cNvPr id="29715" name="Oval 28"/>
          <p:cNvSpPr>
            <a:spLocks noChangeArrowheads="1"/>
          </p:cNvSpPr>
          <p:nvPr/>
        </p:nvSpPr>
        <p:spPr bwMode="auto">
          <a:xfrm>
            <a:off x="2022475" y="5767388"/>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6" name="Rectangle 41"/>
          <p:cNvSpPr>
            <a:spLocks noGrp="1" noChangeArrowheads="1"/>
          </p:cNvSpPr>
          <p:nvPr>
            <p:ph type="body" idx="1"/>
          </p:nvPr>
        </p:nvSpPr>
        <p:spPr>
          <a:xfrm>
            <a:off x="4375150" y="2719388"/>
            <a:ext cx="4635500" cy="4033837"/>
          </a:xfrm>
          <a:noFill/>
        </p:spPr>
        <p:txBody>
          <a:bodyPr/>
          <a:lstStyle/>
          <a:p>
            <a:pPr eaLnBrk="1" hangingPunct="1"/>
            <a:r>
              <a:rPr lang="en-US" smtClean="0"/>
              <a:t>Bound each term</a:t>
            </a:r>
          </a:p>
          <a:p>
            <a:pPr lvl="1" eaLnBrk="1" hangingPunct="1"/>
            <a:r>
              <a:rPr lang="en-US" smtClean="0"/>
              <a:t>Visibility &lt;= 1 (trivial)</a:t>
            </a:r>
          </a:p>
          <a:p>
            <a:pPr lvl="1" eaLnBrk="1" hangingPunct="1"/>
            <a:r>
              <a:rPr lang="en-US" smtClean="0"/>
              <a:t>Intensity is known</a:t>
            </a:r>
          </a:p>
          <a:p>
            <a:pPr lvl="1" eaLnBrk="1" hangingPunct="1"/>
            <a:r>
              <a:rPr lang="en-US" smtClean="0"/>
              <a:t>Bound material and geometric terms using cluster bounding volume</a:t>
            </a:r>
          </a:p>
          <a:p>
            <a:pPr eaLnBrk="1" hangingPunct="1">
              <a:buFontTx/>
              <a:buNone/>
            </a:pPr>
            <a:endParaRPr lang="en-US" sz="2300" smtClean="0"/>
          </a:p>
        </p:txBody>
      </p:sp>
      <p:sp>
        <p:nvSpPr>
          <p:cNvPr id="29717" name="Text Box 42"/>
          <p:cNvSpPr txBox="1">
            <a:spLocks noChangeArrowheads="1"/>
          </p:cNvSpPr>
          <p:nvPr/>
        </p:nvSpPr>
        <p:spPr bwMode="auto">
          <a:xfrm>
            <a:off x="6602413" y="6386513"/>
            <a:ext cx="1854995" cy="369332"/>
          </a:xfrm>
          <a:prstGeom prst="rect">
            <a:avLst/>
          </a:prstGeom>
          <a:noFill/>
          <a:ln w="9525">
            <a:noFill/>
            <a:miter lim="800000"/>
            <a:headEnd/>
            <a:tailEnd/>
          </a:ln>
        </p:spPr>
        <p:txBody>
          <a:bodyPr wrap="none">
            <a:spAutoFit/>
          </a:bodyPr>
          <a:lstStyle/>
          <a:p>
            <a:r>
              <a:rPr lang="en-US" dirty="0" err="1"/>
              <a:t>ub</a:t>
            </a:r>
            <a:r>
              <a:rPr lang="en-US" dirty="0"/>
              <a:t> </a:t>
            </a:r>
            <a:r>
              <a:rPr lang="en-US" dirty="0" smtClean="0"/>
              <a:t>= </a:t>
            </a:r>
            <a:r>
              <a:rPr lang="en-US" dirty="0"/>
              <a:t>upper bound</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defRPr/>
            </a:pPr>
            <a:r>
              <a:rPr lang="en-US" smtClean="0"/>
              <a:t>Perceptual Metric</a:t>
            </a:r>
          </a:p>
        </p:txBody>
      </p:sp>
      <p:sp>
        <p:nvSpPr>
          <p:cNvPr id="24579" name="Rectangle 3"/>
          <p:cNvSpPr>
            <a:spLocks noGrp="1" noChangeArrowheads="1"/>
          </p:cNvSpPr>
          <p:nvPr>
            <p:ph type="body" idx="1"/>
          </p:nvPr>
        </p:nvSpPr>
        <p:spPr/>
        <p:txBody>
          <a:bodyPr/>
          <a:lstStyle/>
          <a:p>
            <a:pPr eaLnBrk="1" hangingPunct="1"/>
            <a:r>
              <a:rPr lang="en-US" dirty="0" smtClean="0"/>
              <a:t>Weber’s Law</a:t>
            </a:r>
          </a:p>
          <a:p>
            <a:pPr lvl="1" eaLnBrk="1" hangingPunct="1"/>
            <a:r>
              <a:rPr lang="en-US" dirty="0" smtClean="0"/>
              <a:t>Contrast visibility threshold is fixed percentage of signal</a:t>
            </a:r>
          </a:p>
          <a:p>
            <a:pPr lvl="1" eaLnBrk="1" hangingPunct="1"/>
            <a:r>
              <a:rPr lang="en-US" dirty="0" smtClean="0"/>
              <a:t>Used 2% in our results</a:t>
            </a:r>
          </a:p>
          <a:p>
            <a:pPr lvl="4" eaLnBrk="1" hangingPunct="1"/>
            <a:endParaRPr lang="en-US" sz="800" dirty="0" smtClean="0"/>
          </a:p>
          <a:p>
            <a:pPr eaLnBrk="1" hangingPunct="1"/>
            <a:endParaRPr lang="en-US" dirty="0" smtClean="0"/>
          </a:p>
          <a:p>
            <a:pPr eaLnBrk="1" hangingPunct="1"/>
            <a:r>
              <a:rPr lang="en-US" dirty="0" smtClean="0"/>
              <a:t>Ensure each cluster’s error &lt; visibility threshold</a:t>
            </a:r>
          </a:p>
          <a:p>
            <a:pPr lvl="1" eaLnBrk="1" hangingPunct="1"/>
            <a:r>
              <a:rPr lang="en-US" dirty="0" smtClean="0"/>
              <a:t>Transitions will not be visible</a:t>
            </a:r>
          </a:p>
          <a:p>
            <a:pPr lvl="1" eaLnBrk="1" hangingPunct="1"/>
            <a:r>
              <a:rPr lang="en-US" dirty="0" smtClean="0"/>
              <a:t>Used to select cut</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defRPr/>
            </a:pPr>
            <a:r>
              <a:rPr lang="en-US" smtClean="0"/>
              <a:t>Perceptual Metric</a:t>
            </a:r>
          </a:p>
        </p:txBody>
      </p:sp>
      <p:sp>
        <p:nvSpPr>
          <p:cNvPr id="24579" name="Rectangle 3"/>
          <p:cNvSpPr>
            <a:spLocks noGrp="1" noChangeArrowheads="1"/>
          </p:cNvSpPr>
          <p:nvPr>
            <p:ph type="body" idx="1"/>
          </p:nvPr>
        </p:nvSpPr>
        <p:spPr/>
        <p:txBody>
          <a:bodyPr/>
          <a:lstStyle/>
          <a:p>
            <a:pPr eaLnBrk="1" hangingPunct="1"/>
            <a:r>
              <a:rPr lang="en-US" b="1" dirty="0" smtClean="0"/>
              <a:t>Problem: </a:t>
            </a:r>
          </a:p>
          <a:p>
            <a:pPr lvl="1" eaLnBrk="1" hangingPunct="1"/>
            <a:r>
              <a:rPr lang="en-US" dirty="0" smtClean="0"/>
              <a:t>We don’t know the illumination so we don’t know the threshold either </a:t>
            </a:r>
          </a:p>
          <a:p>
            <a:pPr lvl="2" eaLnBrk="1" hangingPunct="1"/>
            <a:r>
              <a:rPr lang="en-US" dirty="0" smtClean="0"/>
              <a:t>(because threshold = 2% illumination)</a:t>
            </a:r>
          </a:p>
          <a:p>
            <a:pPr eaLnBrk="1" hangingPunct="1"/>
            <a:endParaRPr lang="en-US" dirty="0" smtClean="0"/>
          </a:p>
          <a:p>
            <a:pPr eaLnBrk="1" hangingPunct="1"/>
            <a:r>
              <a:rPr lang="en-US" b="1" dirty="0" smtClean="0"/>
              <a:t>Solution: </a:t>
            </a:r>
          </a:p>
          <a:p>
            <a:pPr lvl="1" eaLnBrk="1" hangingPunct="1"/>
            <a:r>
              <a:rPr lang="en-US" dirty="0" smtClean="0"/>
              <a:t>As we traverse the tree, gradually improve the illumination estimate.</a:t>
            </a:r>
          </a:p>
          <a:p>
            <a:pPr lvl="1" eaLnBrk="1" hangingPunct="1"/>
            <a:r>
              <a:rPr lang="en-US" dirty="0" smtClean="0"/>
              <a:t>Stop the traversal if the error bound for all cut nodes is below threshold.</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
          <p:cNvSpPr txBox="1">
            <a:spLocks/>
          </p:cNvSpPr>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kumimoji="0" lang="cs-CZ" sz="3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lang="cs-CZ" sz="3100" kern="0" dirty="0" smtClean="0"/>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kumimoji="0" lang="cs-CZ" sz="3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lang="cs-CZ" sz="3100" kern="0" dirty="0" smtClean="0"/>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kumimoji="0" lang="cs-CZ" sz="3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lang="cs-CZ" sz="3100" kern="0" dirty="0" smtClean="0"/>
          </a:p>
          <a:p>
            <a:pPr marL="342900" indent="-342900" eaLnBrk="0" fontAlgn="base" hangingPunct="0">
              <a:spcBef>
                <a:spcPct val="20000"/>
              </a:spcBef>
              <a:spcAft>
                <a:spcPct val="0"/>
              </a:spcAft>
              <a:buClr>
                <a:srgbClr val="FF9900"/>
              </a:buClr>
              <a:buFont typeface="Times" charset="0"/>
              <a:buChar char="•"/>
            </a:pPr>
            <a:r>
              <a:rPr lang="cs-CZ" sz="3100" kern="0" dirty="0" err="1" smtClean="0"/>
              <a:t>Large</a:t>
            </a:r>
            <a:r>
              <a:rPr lang="cs-CZ" sz="3100" kern="0" dirty="0" smtClean="0"/>
              <a:t> </a:t>
            </a:r>
            <a:r>
              <a:rPr lang="cs-CZ" sz="3100" kern="0" dirty="0" err="1" smtClean="0"/>
              <a:t>number</a:t>
            </a:r>
            <a:r>
              <a:rPr lang="cs-CZ" sz="3100" kern="0" dirty="0" smtClean="0"/>
              <a:t> </a:t>
            </a:r>
            <a:r>
              <a:rPr lang="cs-CZ" sz="3100" kern="0" dirty="0" err="1" smtClean="0"/>
              <a:t>of</a:t>
            </a:r>
            <a:r>
              <a:rPr lang="cs-CZ" sz="3100" kern="0" dirty="0" smtClean="0"/>
              <a:t> </a:t>
            </a:r>
            <a:r>
              <a:rPr lang="cs-CZ" sz="3100" kern="0" dirty="0" err="1" smtClean="0"/>
              <a:t>VPLs</a:t>
            </a:r>
            <a:r>
              <a:rPr lang="cs-CZ" sz="3100" kern="0" dirty="0" smtClean="0"/>
              <a:t> </a:t>
            </a:r>
            <a:r>
              <a:rPr lang="cs-CZ" sz="3100" kern="0" dirty="0" err="1" smtClean="0"/>
              <a:t>required</a:t>
            </a:r>
            <a:endParaRPr lang="cs-CZ" sz="3100" kern="0" dirty="0" smtClean="0"/>
          </a:p>
          <a:p>
            <a:pPr marL="800100" lvl="1" indent="-342900" eaLnBrk="0" fontAlgn="base" hangingPunct="0">
              <a:spcBef>
                <a:spcPct val="20000"/>
              </a:spcBef>
              <a:spcAft>
                <a:spcPct val="0"/>
              </a:spcAft>
              <a:buClr>
                <a:srgbClr val="FF9900"/>
              </a:buClr>
              <a:buFont typeface="Times" charset="0"/>
              <a:buChar char="•"/>
            </a:pPr>
            <a:r>
              <a:rPr lang="cs-CZ" sz="3100" kern="0" dirty="0" err="1" smtClean="0"/>
              <a:t>True</a:t>
            </a:r>
            <a:r>
              <a:rPr lang="cs-CZ" sz="3100" kern="0" dirty="0" smtClean="0"/>
              <a:t> </a:t>
            </a:r>
            <a:r>
              <a:rPr lang="cs-CZ" sz="3100" kern="0" dirty="0" err="1" smtClean="0"/>
              <a:t>even</a:t>
            </a:r>
            <a:r>
              <a:rPr lang="cs-CZ" sz="3100" kern="0" dirty="0" smtClean="0"/>
              <a:t> </a:t>
            </a:r>
            <a:r>
              <a:rPr lang="cs-CZ" sz="3100" kern="0" dirty="0" err="1" smtClean="0"/>
              <a:t>for</a:t>
            </a:r>
            <a:r>
              <a:rPr lang="cs-CZ" sz="3100" kern="0" dirty="0" smtClean="0"/>
              <a:t> </a:t>
            </a:r>
            <a:r>
              <a:rPr lang="cs-CZ" sz="3100" kern="0" dirty="0" err="1" smtClean="0"/>
              <a:t>diffuse</a:t>
            </a:r>
            <a:r>
              <a:rPr lang="cs-CZ" sz="3100" kern="0" dirty="0" smtClean="0"/>
              <a:t> </a:t>
            </a:r>
            <a:r>
              <a:rPr lang="cs-CZ" sz="3100" kern="0" dirty="0" err="1" smtClean="0"/>
              <a:t>scenes</a:t>
            </a:r>
            <a:endParaRPr lang="cs-CZ" sz="3100" kern="0" dirty="0" smtClean="0"/>
          </a:p>
          <a:p>
            <a:pPr marL="800100" lvl="1" indent="-342900" eaLnBrk="0" fontAlgn="base" hangingPunct="0">
              <a:spcBef>
                <a:spcPct val="20000"/>
              </a:spcBef>
              <a:spcAft>
                <a:spcPct val="0"/>
              </a:spcAft>
              <a:buClr>
                <a:srgbClr val="FF9900"/>
              </a:buClr>
              <a:buFont typeface="Times" charset="0"/>
              <a:buChar char="•"/>
            </a:pPr>
            <a:r>
              <a:rPr lang="cs-CZ" sz="3100" kern="0" dirty="0" err="1" smtClean="0"/>
              <a:t>Scalability</a:t>
            </a:r>
            <a:r>
              <a:rPr lang="cs-CZ" sz="3100" kern="0" dirty="0" smtClean="0"/>
              <a:t> </a:t>
            </a:r>
            <a:r>
              <a:rPr lang="cs-CZ" sz="3100" kern="0" dirty="0" err="1" smtClean="0"/>
              <a:t>issues</a:t>
            </a:r>
            <a:endParaRPr lang="en-US" sz="3100" kern="0" dirty="0" smtClean="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pPr>
                <a:defRPr/>
              </a:pPr>
              <a:t>3</a:t>
            </a:fld>
            <a:endParaRPr lang="en-US" dirty="0"/>
          </a:p>
        </p:txBody>
      </p:sp>
      <p:pic>
        <p:nvPicPr>
          <p:cNvPr id="6" name="Content Placeholder 5" descr="cbgw-pt-full.png"/>
          <p:cNvPicPr>
            <a:picLocks noGrp="1" noChangeAspect="1"/>
          </p:cNvPicPr>
          <p:nvPr>
            <p:ph idx="1"/>
          </p:nvPr>
        </p:nvPicPr>
        <p:blipFill>
          <a:blip r:embed="rId2" cstate="print"/>
          <a:stretch>
            <a:fillRect/>
          </a:stretch>
        </p:blipFill>
        <p:spPr>
          <a:xfrm>
            <a:off x="244475" y="1393825"/>
            <a:ext cx="2743200" cy="2743200"/>
          </a:xfrm>
        </p:spPr>
      </p:pic>
      <p:sp>
        <p:nvSpPr>
          <p:cNvPr id="11" name="TextBox 10"/>
          <p:cNvSpPr txBox="1"/>
          <p:nvPr/>
        </p:nvSpPr>
        <p:spPr>
          <a:xfrm>
            <a:off x="225425" y="1374775"/>
            <a:ext cx="2762250" cy="368300"/>
          </a:xfrm>
          <a:prstGeom prst="rect">
            <a:avLst/>
          </a:prstGeom>
          <a:noFill/>
        </p:spPr>
        <p:txBody>
          <a:bodyPr wrap="square" rtlCol="0">
            <a:spAutoFit/>
          </a:bodyPr>
          <a:lstStyle/>
          <a:p>
            <a:pPr algn="ctr"/>
            <a:r>
              <a:rPr lang="en-US" dirty="0" smtClean="0">
                <a:latin typeface="+mn-lt"/>
              </a:rPr>
              <a:t>Ground truth</a:t>
            </a:r>
            <a:endParaRPr lang="en-US" dirty="0">
              <a:latin typeface="+mn-lt"/>
            </a:endParaRPr>
          </a:p>
        </p:txBody>
      </p:sp>
      <p:grpSp>
        <p:nvGrpSpPr>
          <p:cNvPr id="16" name="Group 15"/>
          <p:cNvGrpSpPr/>
          <p:nvPr/>
        </p:nvGrpSpPr>
        <p:grpSpPr>
          <a:xfrm>
            <a:off x="3171825" y="1371600"/>
            <a:ext cx="2762250" cy="2743200"/>
            <a:chOff x="3171825" y="2209800"/>
            <a:chExt cx="2762250" cy="2743200"/>
          </a:xfrm>
        </p:grpSpPr>
        <p:pic>
          <p:nvPicPr>
            <p:cNvPr id="37890" name="Picture 2" descr="C:\Users\Milos\Desktop\berkeley-talk\images\unclamped-1000.png"/>
            <p:cNvPicPr>
              <a:picLocks noChangeAspect="1" noChangeArrowheads="1"/>
            </p:cNvPicPr>
            <p:nvPr/>
          </p:nvPicPr>
          <p:blipFill>
            <a:blip r:embed="rId3" cstate="print"/>
            <a:srcRect/>
            <a:stretch>
              <a:fillRect/>
            </a:stretch>
          </p:blipFill>
          <p:spPr bwMode="auto">
            <a:xfrm>
              <a:off x="3190875" y="2209800"/>
              <a:ext cx="2743200" cy="2743200"/>
            </a:xfrm>
            <a:prstGeom prst="rect">
              <a:avLst/>
            </a:prstGeom>
            <a:noFill/>
          </p:spPr>
        </p:pic>
        <p:sp>
          <p:nvSpPr>
            <p:cNvPr id="12" name="TextBox 11"/>
            <p:cNvSpPr txBox="1"/>
            <p:nvPr/>
          </p:nvSpPr>
          <p:spPr>
            <a:xfrm>
              <a:off x="3171825" y="2209800"/>
              <a:ext cx="2762250" cy="368300"/>
            </a:xfrm>
            <a:prstGeom prst="rect">
              <a:avLst/>
            </a:prstGeom>
            <a:noFill/>
          </p:spPr>
          <p:txBody>
            <a:bodyPr wrap="square" rtlCol="0">
              <a:spAutoFit/>
            </a:bodyPr>
            <a:lstStyle/>
            <a:p>
              <a:pPr algn="ctr"/>
              <a:r>
                <a:rPr lang="en-US" dirty="0" smtClean="0">
                  <a:latin typeface="+mn-lt"/>
                </a:rPr>
                <a:t>1,000 VPLs</a:t>
              </a:r>
              <a:endParaRPr lang="en-US" dirty="0">
                <a:latin typeface="+mn-lt"/>
              </a:endParaRPr>
            </a:p>
          </p:txBody>
        </p:sp>
      </p:grpSp>
      <p:grpSp>
        <p:nvGrpSpPr>
          <p:cNvPr id="17" name="Group 16"/>
          <p:cNvGrpSpPr/>
          <p:nvPr/>
        </p:nvGrpSpPr>
        <p:grpSpPr>
          <a:xfrm>
            <a:off x="6118225" y="1371600"/>
            <a:ext cx="2762250" cy="2743200"/>
            <a:chOff x="6118225" y="2209800"/>
            <a:chExt cx="2762250" cy="2743200"/>
          </a:xfrm>
        </p:grpSpPr>
        <p:pic>
          <p:nvPicPr>
            <p:cNvPr id="37891" name="Picture 3" descr="C:\Users\Milos\Desktop\berkeley-talk\images\unclamped-100k.png"/>
            <p:cNvPicPr>
              <a:picLocks noChangeAspect="1" noChangeArrowheads="1"/>
            </p:cNvPicPr>
            <p:nvPr/>
          </p:nvPicPr>
          <p:blipFill>
            <a:blip r:embed="rId4" cstate="print"/>
            <a:srcRect/>
            <a:stretch>
              <a:fillRect/>
            </a:stretch>
          </p:blipFill>
          <p:spPr bwMode="auto">
            <a:xfrm>
              <a:off x="6137275" y="2209800"/>
              <a:ext cx="2743200" cy="2743200"/>
            </a:xfrm>
            <a:prstGeom prst="rect">
              <a:avLst/>
            </a:prstGeom>
            <a:noFill/>
          </p:spPr>
        </p:pic>
        <p:sp>
          <p:nvSpPr>
            <p:cNvPr id="13" name="TextBox 12"/>
            <p:cNvSpPr txBox="1"/>
            <p:nvPr/>
          </p:nvSpPr>
          <p:spPr>
            <a:xfrm>
              <a:off x="6118225" y="2209800"/>
              <a:ext cx="2762250" cy="368300"/>
            </a:xfrm>
            <a:prstGeom prst="rect">
              <a:avLst/>
            </a:prstGeom>
            <a:noFill/>
          </p:spPr>
          <p:txBody>
            <a:bodyPr wrap="square" rtlCol="0">
              <a:spAutoFit/>
            </a:bodyPr>
            <a:lstStyle/>
            <a:p>
              <a:pPr algn="ctr"/>
              <a:r>
                <a:rPr lang="en-US" dirty="0" smtClean="0">
                  <a:latin typeface="+mn-lt"/>
                </a:rPr>
                <a:t>100,000 VPLs</a:t>
              </a:r>
              <a:endParaRPr lang="en-US" dirty="0">
                <a:latin typeface="+mn-lt"/>
              </a:endParaRPr>
            </a:p>
          </p:txBody>
        </p:sp>
      </p:grpSp>
      <p:sp>
        <p:nvSpPr>
          <p:cNvPr id="14" name="Title 13"/>
          <p:cNvSpPr>
            <a:spLocks noGrp="1"/>
          </p:cNvSpPr>
          <p:nvPr>
            <p:ph type="title"/>
          </p:nvPr>
        </p:nvSpPr>
        <p:spPr>
          <a:xfrm>
            <a:off x="228600" y="85725"/>
            <a:ext cx="8763000" cy="857250"/>
          </a:xfrm>
        </p:spPr>
        <p:txBody>
          <a:bodyPr/>
          <a:lstStyle/>
          <a:p>
            <a:r>
              <a:rPr lang="cs-CZ" dirty="0" smtClean="0"/>
              <a:t>Instant radiosity with glossy surfaces</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xEl>
                                              <p:pRg st="6" end="6"/>
                                            </p:txEl>
                                          </p:spTgt>
                                        </p:tgtEl>
                                        <p:attrNameLst>
                                          <p:attrName>style.visibility</p:attrName>
                                        </p:attrNameLst>
                                      </p:cBhvr>
                                      <p:to>
                                        <p:strVal val="visible"/>
                                      </p:to>
                                    </p:set>
                                    <p:animEffect transition="in" filter="fade">
                                      <p:cBhvr>
                                        <p:cTn id="15" dur="500"/>
                                        <p:tgtEl>
                                          <p:spTgt spid="18">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xEl>
                                              <p:pRg st="7" end="7"/>
                                            </p:txEl>
                                          </p:spTgt>
                                        </p:tgtEl>
                                        <p:attrNameLst>
                                          <p:attrName>style.visibility</p:attrName>
                                        </p:attrNameLst>
                                      </p:cBhvr>
                                      <p:to>
                                        <p:strVal val="visible"/>
                                      </p:to>
                                    </p:set>
                                    <p:animEffect transition="in" filter="fade">
                                      <p:cBhvr>
                                        <p:cTn id="18" dur="500"/>
                                        <p:tgtEl>
                                          <p:spTgt spid="18">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xEl>
                                              <p:pRg st="8" end="8"/>
                                            </p:txEl>
                                          </p:spTgt>
                                        </p:tgtEl>
                                        <p:attrNameLst>
                                          <p:attrName>style.visibility</p:attrName>
                                        </p:attrNameLst>
                                      </p:cBhvr>
                                      <p:to>
                                        <p:strVal val="visible"/>
                                      </p:to>
                                    </p:set>
                                    <p:animEffect transition="in" filter="fade">
                                      <p:cBhvr>
                                        <p:cTn id="21" dur="5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39"/>
          <p:cNvSpPr>
            <a:spLocks noChangeShapeType="1"/>
          </p:cNvSpPr>
          <p:nvPr/>
        </p:nvSpPr>
        <p:spPr bwMode="auto">
          <a:xfrm>
            <a:off x="1600200" y="3076575"/>
            <a:ext cx="5943600" cy="0"/>
          </a:xfrm>
          <a:prstGeom prst="line">
            <a:avLst/>
          </a:prstGeom>
          <a:noFill/>
          <a:ln w="57150">
            <a:solidFill>
              <a:schemeClr val="accent1"/>
            </a:solidFill>
            <a:round/>
            <a:headEnd/>
            <a:tailEnd/>
          </a:ln>
        </p:spPr>
        <p:txBody>
          <a:bodyPr/>
          <a:lstStyle/>
          <a:p>
            <a:endParaRPr lang="en-US"/>
          </a:p>
        </p:txBody>
      </p:sp>
      <p:sp>
        <p:nvSpPr>
          <p:cNvPr id="30723" name="Line 35"/>
          <p:cNvSpPr>
            <a:spLocks noChangeShapeType="1"/>
          </p:cNvSpPr>
          <p:nvPr/>
        </p:nvSpPr>
        <p:spPr bwMode="auto">
          <a:xfrm flipH="1">
            <a:off x="3257550" y="3101975"/>
            <a:ext cx="1320800" cy="784225"/>
          </a:xfrm>
          <a:prstGeom prst="line">
            <a:avLst/>
          </a:prstGeom>
          <a:noFill/>
          <a:ln w="28575">
            <a:solidFill>
              <a:schemeClr val="tx1"/>
            </a:solidFill>
            <a:round/>
            <a:headEnd/>
            <a:tailEnd/>
          </a:ln>
        </p:spPr>
        <p:txBody>
          <a:bodyPr/>
          <a:lstStyle/>
          <a:p>
            <a:endParaRPr lang="en-US"/>
          </a:p>
        </p:txBody>
      </p:sp>
      <p:sp>
        <p:nvSpPr>
          <p:cNvPr id="30724" name="Line 36"/>
          <p:cNvSpPr>
            <a:spLocks noChangeShapeType="1"/>
          </p:cNvSpPr>
          <p:nvPr/>
        </p:nvSpPr>
        <p:spPr bwMode="auto">
          <a:xfrm>
            <a:off x="4578350" y="3101975"/>
            <a:ext cx="1270000" cy="784225"/>
          </a:xfrm>
          <a:prstGeom prst="line">
            <a:avLst/>
          </a:prstGeom>
          <a:noFill/>
          <a:ln w="28575">
            <a:solidFill>
              <a:schemeClr val="tx1"/>
            </a:solidFill>
            <a:round/>
            <a:headEnd/>
            <a:tailEnd/>
          </a:ln>
        </p:spPr>
        <p:txBody>
          <a:bodyPr/>
          <a:lstStyle/>
          <a:p>
            <a:endParaRPr lang="en-US"/>
          </a:p>
        </p:txBody>
      </p:sp>
      <p:sp>
        <p:nvSpPr>
          <p:cNvPr id="86018" name="Rectangle 2"/>
          <p:cNvSpPr>
            <a:spLocks noGrp="1" noChangeArrowheads="1"/>
          </p:cNvSpPr>
          <p:nvPr>
            <p:ph type="title"/>
          </p:nvPr>
        </p:nvSpPr>
        <p:spPr/>
        <p:txBody>
          <a:bodyPr/>
          <a:lstStyle/>
          <a:p>
            <a:pPr eaLnBrk="1" hangingPunct="1">
              <a:defRPr/>
            </a:pPr>
            <a:r>
              <a:rPr lang="en-US" smtClean="0"/>
              <a:t>Cut Selection Algorithm</a:t>
            </a:r>
          </a:p>
        </p:txBody>
      </p:sp>
      <p:sp>
        <p:nvSpPr>
          <p:cNvPr id="30726" name="Line 4"/>
          <p:cNvSpPr>
            <a:spLocks noChangeShapeType="1"/>
          </p:cNvSpPr>
          <p:nvPr/>
        </p:nvSpPr>
        <p:spPr bwMode="auto">
          <a:xfrm flipH="1">
            <a:off x="5233988" y="3917950"/>
            <a:ext cx="622300" cy="623888"/>
          </a:xfrm>
          <a:prstGeom prst="line">
            <a:avLst/>
          </a:prstGeom>
          <a:noFill/>
          <a:ln w="28575">
            <a:solidFill>
              <a:schemeClr val="tx1"/>
            </a:solidFill>
            <a:round/>
            <a:headEnd/>
            <a:tailEnd/>
          </a:ln>
        </p:spPr>
        <p:txBody>
          <a:bodyPr/>
          <a:lstStyle/>
          <a:p>
            <a:endParaRPr lang="en-US"/>
          </a:p>
        </p:txBody>
      </p:sp>
      <p:sp>
        <p:nvSpPr>
          <p:cNvPr id="30727" name="Line 5"/>
          <p:cNvSpPr>
            <a:spLocks noChangeShapeType="1"/>
          </p:cNvSpPr>
          <p:nvPr/>
        </p:nvSpPr>
        <p:spPr bwMode="auto">
          <a:xfrm flipH="1">
            <a:off x="4878388" y="4541838"/>
            <a:ext cx="355600" cy="712787"/>
          </a:xfrm>
          <a:prstGeom prst="line">
            <a:avLst/>
          </a:prstGeom>
          <a:noFill/>
          <a:ln w="28575">
            <a:solidFill>
              <a:schemeClr val="tx1"/>
            </a:solidFill>
            <a:round/>
            <a:headEnd/>
            <a:tailEnd/>
          </a:ln>
        </p:spPr>
        <p:txBody>
          <a:bodyPr/>
          <a:lstStyle/>
          <a:p>
            <a:endParaRPr lang="en-US"/>
          </a:p>
        </p:txBody>
      </p:sp>
      <p:sp>
        <p:nvSpPr>
          <p:cNvPr id="30728" name="Line 6"/>
          <p:cNvSpPr>
            <a:spLocks noChangeShapeType="1"/>
          </p:cNvSpPr>
          <p:nvPr/>
        </p:nvSpPr>
        <p:spPr bwMode="auto">
          <a:xfrm>
            <a:off x="5233988" y="4541838"/>
            <a:ext cx="265112" cy="712787"/>
          </a:xfrm>
          <a:prstGeom prst="line">
            <a:avLst/>
          </a:prstGeom>
          <a:noFill/>
          <a:ln w="28575">
            <a:solidFill>
              <a:schemeClr val="tx1"/>
            </a:solidFill>
            <a:round/>
            <a:headEnd/>
            <a:tailEnd/>
          </a:ln>
        </p:spPr>
        <p:txBody>
          <a:bodyPr/>
          <a:lstStyle/>
          <a:p>
            <a:endParaRPr lang="en-US"/>
          </a:p>
        </p:txBody>
      </p:sp>
      <p:sp>
        <p:nvSpPr>
          <p:cNvPr id="30729" name="Line 7"/>
          <p:cNvSpPr>
            <a:spLocks noChangeShapeType="1"/>
          </p:cNvSpPr>
          <p:nvPr/>
        </p:nvSpPr>
        <p:spPr bwMode="auto">
          <a:xfrm>
            <a:off x="5856288" y="3917950"/>
            <a:ext cx="620712" cy="623888"/>
          </a:xfrm>
          <a:prstGeom prst="line">
            <a:avLst/>
          </a:prstGeom>
          <a:noFill/>
          <a:ln w="28575">
            <a:solidFill>
              <a:schemeClr val="tx1"/>
            </a:solidFill>
            <a:round/>
            <a:headEnd/>
            <a:tailEnd/>
          </a:ln>
        </p:spPr>
        <p:txBody>
          <a:bodyPr/>
          <a:lstStyle/>
          <a:p>
            <a:endParaRPr lang="en-US"/>
          </a:p>
        </p:txBody>
      </p:sp>
      <p:sp>
        <p:nvSpPr>
          <p:cNvPr id="30730" name="Line 8"/>
          <p:cNvSpPr>
            <a:spLocks noChangeShapeType="1"/>
          </p:cNvSpPr>
          <p:nvPr/>
        </p:nvSpPr>
        <p:spPr bwMode="auto">
          <a:xfrm flipH="1">
            <a:off x="6210300" y="4541838"/>
            <a:ext cx="266700" cy="712787"/>
          </a:xfrm>
          <a:prstGeom prst="line">
            <a:avLst/>
          </a:prstGeom>
          <a:noFill/>
          <a:ln w="28575">
            <a:solidFill>
              <a:schemeClr val="tx1"/>
            </a:solidFill>
            <a:round/>
            <a:headEnd/>
            <a:tailEnd/>
          </a:ln>
        </p:spPr>
        <p:txBody>
          <a:bodyPr/>
          <a:lstStyle/>
          <a:p>
            <a:endParaRPr lang="en-US"/>
          </a:p>
        </p:txBody>
      </p:sp>
      <p:sp>
        <p:nvSpPr>
          <p:cNvPr id="30731" name="Line 9"/>
          <p:cNvSpPr>
            <a:spLocks noChangeShapeType="1"/>
          </p:cNvSpPr>
          <p:nvPr/>
        </p:nvSpPr>
        <p:spPr bwMode="auto">
          <a:xfrm>
            <a:off x="6477000" y="4541838"/>
            <a:ext cx="354013" cy="712787"/>
          </a:xfrm>
          <a:prstGeom prst="line">
            <a:avLst/>
          </a:prstGeom>
          <a:noFill/>
          <a:ln w="28575">
            <a:solidFill>
              <a:schemeClr val="tx1"/>
            </a:solidFill>
            <a:round/>
            <a:headEnd/>
            <a:tailEnd/>
          </a:ln>
        </p:spPr>
        <p:txBody>
          <a:bodyPr/>
          <a:lstStyle/>
          <a:p>
            <a:endParaRPr lang="en-US"/>
          </a:p>
        </p:txBody>
      </p:sp>
      <p:sp>
        <p:nvSpPr>
          <p:cNvPr id="30732" name="Freeform 10"/>
          <p:cNvSpPr>
            <a:spLocks/>
          </p:cNvSpPr>
          <p:nvPr/>
        </p:nvSpPr>
        <p:spPr bwMode="auto">
          <a:xfrm>
            <a:off x="470217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0733" name="Freeform 11"/>
          <p:cNvSpPr>
            <a:spLocks/>
          </p:cNvSpPr>
          <p:nvPr/>
        </p:nvSpPr>
        <p:spPr bwMode="auto">
          <a:xfrm>
            <a:off x="5322888"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0734" name="Freeform 12"/>
          <p:cNvSpPr>
            <a:spLocks/>
          </p:cNvSpPr>
          <p:nvPr/>
        </p:nvSpPr>
        <p:spPr bwMode="auto">
          <a:xfrm>
            <a:off x="6032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0735" name="Freeform 13"/>
          <p:cNvSpPr>
            <a:spLocks/>
          </p:cNvSpPr>
          <p:nvPr/>
        </p:nvSpPr>
        <p:spPr bwMode="auto">
          <a:xfrm>
            <a:off x="66548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0736" name="Freeform 14"/>
          <p:cNvSpPr>
            <a:spLocks/>
          </p:cNvSpPr>
          <p:nvPr/>
        </p:nvSpPr>
        <p:spPr bwMode="auto">
          <a:xfrm>
            <a:off x="6300788"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0737" name="Freeform 15"/>
          <p:cNvSpPr>
            <a:spLocks/>
          </p:cNvSpPr>
          <p:nvPr/>
        </p:nvSpPr>
        <p:spPr bwMode="auto">
          <a:xfrm>
            <a:off x="5057775"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0738" name="Freeform 17"/>
          <p:cNvSpPr>
            <a:spLocks/>
          </p:cNvSpPr>
          <p:nvPr/>
        </p:nvSpPr>
        <p:spPr bwMode="auto">
          <a:xfrm>
            <a:off x="5678488"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0739" name="Line 18"/>
          <p:cNvSpPr>
            <a:spLocks noChangeShapeType="1"/>
          </p:cNvSpPr>
          <p:nvPr/>
        </p:nvSpPr>
        <p:spPr bwMode="auto">
          <a:xfrm flipH="1">
            <a:off x="2627313" y="3917950"/>
            <a:ext cx="622300" cy="623888"/>
          </a:xfrm>
          <a:prstGeom prst="line">
            <a:avLst/>
          </a:prstGeom>
          <a:noFill/>
          <a:ln w="28575">
            <a:solidFill>
              <a:schemeClr val="tx1"/>
            </a:solidFill>
            <a:round/>
            <a:headEnd/>
            <a:tailEnd/>
          </a:ln>
        </p:spPr>
        <p:txBody>
          <a:bodyPr/>
          <a:lstStyle/>
          <a:p>
            <a:endParaRPr lang="en-US"/>
          </a:p>
        </p:txBody>
      </p:sp>
      <p:sp>
        <p:nvSpPr>
          <p:cNvPr id="30740" name="Line 19"/>
          <p:cNvSpPr>
            <a:spLocks noChangeShapeType="1"/>
          </p:cNvSpPr>
          <p:nvPr/>
        </p:nvSpPr>
        <p:spPr bwMode="auto">
          <a:xfrm flipH="1">
            <a:off x="2271713" y="4541838"/>
            <a:ext cx="355600" cy="712787"/>
          </a:xfrm>
          <a:prstGeom prst="line">
            <a:avLst/>
          </a:prstGeom>
          <a:noFill/>
          <a:ln w="28575">
            <a:solidFill>
              <a:schemeClr val="tx1"/>
            </a:solidFill>
            <a:round/>
            <a:headEnd/>
            <a:tailEnd/>
          </a:ln>
        </p:spPr>
        <p:txBody>
          <a:bodyPr/>
          <a:lstStyle/>
          <a:p>
            <a:endParaRPr lang="en-US"/>
          </a:p>
        </p:txBody>
      </p:sp>
      <p:sp>
        <p:nvSpPr>
          <p:cNvPr id="30741" name="Line 20"/>
          <p:cNvSpPr>
            <a:spLocks noChangeShapeType="1"/>
          </p:cNvSpPr>
          <p:nvPr/>
        </p:nvSpPr>
        <p:spPr bwMode="auto">
          <a:xfrm>
            <a:off x="2627313" y="4541838"/>
            <a:ext cx="265112" cy="712787"/>
          </a:xfrm>
          <a:prstGeom prst="line">
            <a:avLst/>
          </a:prstGeom>
          <a:noFill/>
          <a:ln w="28575">
            <a:solidFill>
              <a:schemeClr val="tx1"/>
            </a:solidFill>
            <a:round/>
            <a:headEnd/>
            <a:tailEnd/>
          </a:ln>
        </p:spPr>
        <p:txBody>
          <a:bodyPr/>
          <a:lstStyle/>
          <a:p>
            <a:endParaRPr lang="en-US"/>
          </a:p>
        </p:txBody>
      </p:sp>
      <p:sp>
        <p:nvSpPr>
          <p:cNvPr id="30742" name="Line 21"/>
          <p:cNvSpPr>
            <a:spLocks noChangeShapeType="1"/>
          </p:cNvSpPr>
          <p:nvPr/>
        </p:nvSpPr>
        <p:spPr bwMode="auto">
          <a:xfrm>
            <a:off x="3249613" y="3917950"/>
            <a:ext cx="620712" cy="623888"/>
          </a:xfrm>
          <a:prstGeom prst="line">
            <a:avLst/>
          </a:prstGeom>
          <a:noFill/>
          <a:ln w="28575">
            <a:solidFill>
              <a:schemeClr val="tx1"/>
            </a:solidFill>
            <a:round/>
            <a:headEnd/>
            <a:tailEnd/>
          </a:ln>
        </p:spPr>
        <p:txBody>
          <a:bodyPr/>
          <a:lstStyle/>
          <a:p>
            <a:endParaRPr lang="en-US"/>
          </a:p>
        </p:txBody>
      </p:sp>
      <p:sp>
        <p:nvSpPr>
          <p:cNvPr id="30743" name="Line 22"/>
          <p:cNvSpPr>
            <a:spLocks noChangeShapeType="1"/>
          </p:cNvSpPr>
          <p:nvPr/>
        </p:nvSpPr>
        <p:spPr bwMode="auto">
          <a:xfrm flipH="1">
            <a:off x="3603625" y="4541838"/>
            <a:ext cx="266700" cy="712787"/>
          </a:xfrm>
          <a:prstGeom prst="line">
            <a:avLst/>
          </a:prstGeom>
          <a:noFill/>
          <a:ln w="28575">
            <a:solidFill>
              <a:schemeClr val="tx1"/>
            </a:solidFill>
            <a:round/>
            <a:headEnd/>
            <a:tailEnd/>
          </a:ln>
        </p:spPr>
        <p:txBody>
          <a:bodyPr/>
          <a:lstStyle/>
          <a:p>
            <a:endParaRPr lang="en-US"/>
          </a:p>
        </p:txBody>
      </p:sp>
      <p:sp>
        <p:nvSpPr>
          <p:cNvPr id="30744" name="Line 23"/>
          <p:cNvSpPr>
            <a:spLocks noChangeShapeType="1"/>
          </p:cNvSpPr>
          <p:nvPr/>
        </p:nvSpPr>
        <p:spPr bwMode="auto">
          <a:xfrm>
            <a:off x="3870325" y="4541838"/>
            <a:ext cx="354013" cy="712787"/>
          </a:xfrm>
          <a:prstGeom prst="line">
            <a:avLst/>
          </a:prstGeom>
          <a:noFill/>
          <a:ln w="28575">
            <a:solidFill>
              <a:schemeClr val="tx1"/>
            </a:solidFill>
            <a:round/>
            <a:headEnd/>
            <a:tailEnd/>
          </a:ln>
        </p:spPr>
        <p:txBody>
          <a:bodyPr/>
          <a:lstStyle/>
          <a:p>
            <a:endParaRPr lang="en-US"/>
          </a:p>
        </p:txBody>
      </p:sp>
      <p:sp>
        <p:nvSpPr>
          <p:cNvPr id="30745" name="Freeform 24"/>
          <p:cNvSpPr>
            <a:spLocks/>
          </p:cNvSpPr>
          <p:nvPr/>
        </p:nvSpPr>
        <p:spPr bwMode="auto">
          <a:xfrm>
            <a:off x="2095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0746" name="Freeform 25"/>
          <p:cNvSpPr>
            <a:spLocks/>
          </p:cNvSpPr>
          <p:nvPr/>
        </p:nvSpPr>
        <p:spPr bwMode="auto">
          <a:xfrm>
            <a:off x="2716213"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0747" name="Freeform 26"/>
          <p:cNvSpPr>
            <a:spLocks/>
          </p:cNvSpPr>
          <p:nvPr/>
        </p:nvSpPr>
        <p:spPr bwMode="auto">
          <a:xfrm>
            <a:off x="34258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0748" name="Freeform 27"/>
          <p:cNvSpPr>
            <a:spLocks/>
          </p:cNvSpPr>
          <p:nvPr/>
        </p:nvSpPr>
        <p:spPr bwMode="auto">
          <a:xfrm>
            <a:off x="40481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0749" name="Freeform 28"/>
          <p:cNvSpPr>
            <a:spLocks/>
          </p:cNvSpPr>
          <p:nvPr/>
        </p:nvSpPr>
        <p:spPr bwMode="auto">
          <a:xfrm>
            <a:off x="3694113"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0750" name="Freeform 29"/>
          <p:cNvSpPr>
            <a:spLocks/>
          </p:cNvSpPr>
          <p:nvPr/>
        </p:nvSpPr>
        <p:spPr bwMode="auto">
          <a:xfrm>
            <a:off x="2451100"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0751" name="Freeform 31"/>
          <p:cNvSpPr>
            <a:spLocks/>
          </p:cNvSpPr>
          <p:nvPr/>
        </p:nvSpPr>
        <p:spPr bwMode="auto">
          <a:xfrm>
            <a:off x="3071813"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0752" name="Freeform 38"/>
          <p:cNvSpPr>
            <a:spLocks/>
          </p:cNvSpPr>
          <p:nvPr/>
        </p:nvSpPr>
        <p:spPr bwMode="auto">
          <a:xfrm>
            <a:off x="4400550" y="289560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0753" name="Text Box 40"/>
          <p:cNvSpPr txBox="1">
            <a:spLocks noChangeArrowheads="1"/>
          </p:cNvSpPr>
          <p:nvPr/>
        </p:nvSpPr>
        <p:spPr bwMode="auto">
          <a:xfrm>
            <a:off x="7543800" y="2836863"/>
            <a:ext cx="658813" cy="457200"/>
          </a:xfrm>
          <a:prstGeom prst="rect">
            <a:avLst/>
          </a:prstGeom>
          <a:noFill/>
          <a:ln w="9525">
            <a:noFill/>
            <a:miter lim="800000"/>
            <a:headEnd/>
            <a:tailEnd/>
          </a:ln>
        </p:spPr>
        <p:txBody>
          <a:bodyPr wrap="none">
            <a:spAutoFit/>
          </a:bodyPr>
          <a:lstStyle/>
          <a:p>
            <a:r>
              <a:rPr lang="en-US" sz="2400">
                <a:solidFill>
                  <a:schemeClr val="accent1"/>
                </a:solidFill>
              </a:rPr>
              <a:t>Cut</a:t>
            </a:r>
          </a:p>
        </p:txBody>
      </p:sp>
      <p:sp>
        <p:nvSpPr>
          <p:cNvPr id="30754" name="Rectangle 41"/>
          <p:cNvSpPr>
            <a:spLocks noGrp="1" noChangeArrowheads="1"/>
          </p:cNvSpPr>
          <p:nvPr>
            <p:ph type="body" idx="1"/>
          </p:nvPr>
        </p:nvSpPr>
        <p:spPr>
          <a:noFill/>
        </p:spPr>
        <p:txBody>
          <a:bodyPr/>
          <a:lstStyle/>
          <a:p>
            <a:pPr eaLnBrk="1" hangingPunct="1"/>
            <a:r>
              <a:rPr lang="en-US" smtClean="0"/>
              <a:t>Start with coarse cut (eg, root node)</a:t>
            </a:r>
          </a:p>
          <a:p>
            <a:pPr eaLnBrk="1" hangingPunct="1">
              <a:buFontTx/>
              <a:buNone/>
            </a:pPr>
            <a:endParaRPr lang="en-US" smtClean="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2"/>
          <p:cNvSpPr>
            <a:spLocks noChangeShapeType="1"/>
          </p:cNvSpPr>
          <p:nvPr/>
        </p:nvSpPr>
        <p:spPr bwMode="auto">
          <a:xfrm>
            <a:off x="1600200" y="3076575"/>
            <a:ext cx="5943600" cy="0"/>
          </a:xfrm>
          <a:prstGeom prst="line">
            <a:avLst/>
          </a:prstGeom>
          <a:noFill/>
          <a:ln w="57150">
            <a:solidFill>
              <a:schemeClr val="accent1"/>
            </a:solidFill>
            <a:round/>
            <a:headEnd/>
            <a:tailEnd/>
          </a:ln>
        </p:spPr>
        <p:txBody>
          <a:bodyPr/>
          <a:lstStyle/>
          <a:p>
            <a:endParaRPr lang="en-US"/>
          </a:p>
        </p:txBody>
      </p:sp>
      <p:sp>
        <p:nvSpPr>
          <p:cNvPr id="31747" name="Line 3"/>
          <p:cNvSpPr>
            <a:spLocks noChangeShapeType="1"/>
          </p:cNvSpPr>
          <p:nvPr/>
        </p:nvSpPr>
        <p:spPr bwMode="auto">
          <a:xfrm flipH="1">
            <a:off x="3257550" y="3101975"/>
            <a:ext cx="1320800" cy="784225"/>
          </a:xfrm>
          <a:prstGeom prst="line">
            <a:avLst/>
          </a:prstGeom>
          <a:noFill/>
          <a:ln w="28575">
            <a:solidFill>
              <a:schemeClr val="tx1"/>
            </a:solidFill>
            <a:round/>
            <a:headEnd/>
            <a:tailEnd/>
          </a:ln>
        </p:spPr>
        <p:txBody>
          <a:bodyPr/>
          <a:lstStyle/>
          <a:p>
            <a:endParaRPr lang="en-US"/>
          </a:p>
        </p:txBody>
      </p:sp>
      <p:sp>
        <p:nvSpPr>
          <p:cNvPr id="31748" name="Line 4"/>
          <p:cNvSpPr>
            <a:spLocks noChangeShapeType="1"/>
          </p:cNvSpPr>
          <p:nvPr/>
        </p:nvSpPr>
        <p:spPr bwMode="auto">
          <a:xfrm>
            <a:off x="4578350" y="3101975"/>
            <a:ext cx="1270000" cy="784225"/>
          </a:xfrm>
          <a:prstGeom prst="line">
            <a:avLst/>
          </a:prstGeom>
          <a:noFill/>
          <a:ln w="28575">
            <a:solidFill>
              <a:schemeClr val="tx1"/>
            </a:solidFill>
            <a:round/>
            <a:headEnd/>
            <a:tailEnd/>
          </a:ln>
        </p:spPr>
        <p:txBody>
          <a:bodyPr/>
          <a:lstStyle/>
          <a:p>
            <a:endParaRPr lang="en-US"/>
          </a:p>
        </p:txBody>
      </p:sp>
      <p:sp>
        <p:nvSpPr>
          <p:cNvPr id="148485" name="Rectangle 5"/>
          <p:cNvSpPr>
            <a:spLocks noGrp="1" noChangeArrowheads="1"/>
          </p:cNvSpPr>
          <p:nvPr>
            <p:ph type="title"/>
          </p:nvPr>
        </p:nvSpPr>
        <p:spPr/>
        <p:txBody>
          <a:bodyPr/>
          <a:lstStyle/>
          <a:p>
            <a:pPr eaLnBrk="1" hangingPunct="1">
              <a:defRPr/>
            </a:pPr>
            <a:r>
              <a:rPr lang="en-US" smtClean="0"/>
              <a:t>Cut Selection Algorithm</a:t>
            </a:r>
          </a:p>
        </p:txBody>
      </p:sp>
      <p:sp>
        <p:nvSpPr>
          <p:cNvPr id="31750" name="Line 6"/>
          <p:cNvSpPr>
            <a:spLocks noChangeShapeType="1"/>
          </p:cNvSpPr>
          <p:nvPr/>
        </p:nvSpPr>
        <p:spPr bwMode="auto">
          <a:xfrm flipH="1">
            <a:off x="5233988" y="3917950"/>
            <a:ext cx="622300" cy="623888"/>
          </a:xfrm>
          <a:prstGeom prst="line">
            <a:avLst/>
          </a:prstGeom>
          <a:noFill/>
          <a:ln w="28575">
            <a:solidFill>
              <a:schemeClr val="tx1"/>
            </a:solidFill>
            <a:round/>
            <a:headEnd/>
            <a:tailEnd/>
          </a:ln>
        </p:spPr>
        <p:txBody>
          <a:bodyPr/>
          <a:lstStyle/>
          <a:p>
            <a:endParaRPr lang="en-US"/>
          </a:p>
        </p:txBody>
      </p:sp>
      <p:sp>
        <p:nvSpPr>
          <p:cNvPr id="31751" name="Line 7"/>
          <p:cNvSpPr>
            <a:spLocks noChangeShapeType="1"/>
          </p:cNvSpPr>
          <p:nvPr/>
        </p:nvSpPr>
        <p:spPr bwMode="auto">
          <a:xfrm flipH="1">
            <a:off x="4878388" y="4541838"/>
            <a:ext cx="355600" cy="712787"/>
          </a:xfrm>
          <a:prstGeom prst="line">
            <a:avLst/>
          </a:prstGeom>
          <a:noFill/>
          <a:ln w="28575">
            <a:solidFill>
              <a:schemeClr val="tx1"/>
            </a:solidFill>
            <a:round/>
            <a:headEnd/>
            <a:tailEnd/>
          </a:ln>
        </p:spPr>
        <p:txBody>
          <a:bodyPr/>
          <a:lstStyle/>
          <a:p>
            <a:endParaRPr lang="en-US"/>
          </a:p>
        </p:txBody>
      </p:sp>
      <p:sp>
        <p:nvSpPr>
          <p:cNvPr id="31752" name="Line 8"/>
          <p:cNvSpPr>
            <a:spLocks noChangeShapeType="1"/>
          </p:cNvSpPr>
          <p:nvPr/>
        </p:nvSpPr>
        <p:spPr bwMode="auto">
          <a:xfrm>
            <a:off x="5233988" y="4541838"/>
            <a:ext cx="265112" cy="712787"/>
          </a:xfrm>
          <a:prstGeom prst="line">
            <a:avLst/>
          </a:prstGeom>
          <a:noFill/>
          <a:ln w="28575">
            <a:solidFill>
              <a:schemeClr val="tx1"/>
            </a:solidFill>
            <a:round/>
            <a:headEnd/>
            <a:tailEnd/>
          </a:ln>
        </p:spPr>
        <p:txBody>
          <a:bodyPr/>
          <a:lstStyle/>
          <a:p>
            <a:endParaRPr lang="en-US"/>
          </a:p>
        </p:txBody>
      </p:sp>
      <p:sp>
        <p:nvSpPr>
          <p:cNvPr id="31753" name="Line 9"/>
          <p:cNvSpPr>
            <a:spLocks noChangeShapeType="1"/>
          </p:cNvSpPr>
          <p:nvPr/>
        </p:nvSpPr>
        <p:spPr bwMode="auto">
          <a:xfrm>
            <a:off x="5856288" y="3917950"/>
            <a:ext cx="620712" cy="623888"/>
          </a:xfrm>
          <a:prstGeom prst="line">
            <a:avLst/>
          </a:prstGeom>
          <a:noFill/>
          <a:ln w="28575">
            <a:solidFill>
              <a:schemeClr val="tx1"/>
            </a:solidFill>
            <a:round/>
            <a:headEnd/>
            <a:tailEnd/>
          </a:ln>
        </p:spPr>
        <p:txBody>
          <a:bodyPr/>
          <a:lstStyle/>
          <a:p>
            <a:endParaRPr lang="en-US"/>
          </a:p>
        </p:txBody>
      </p:sp>
      <p:sp>
        <p:nvSpPr>
          <p:cNvPr id="31754" name="Line 10"/>
          <p:cNvSpPr>
            <a:spLocks noChangeShapeType="1"/>
          </p:cNvSpPr>
          <p:nvPr/>
        </p:nvSpPr>
        <p:spPr bwMode="auto">
          <a:xfrm flipH="1">
            <a:off x="6210300" y="4541838"/>
            <a:ext cx="266700" cy="712787"/>
          </a:xfrm>
          <a:prstGeom prst="line">
            <a:avLst/>
          </a:prstGeom>
          <a:noFill/>
          <a:ln w="28575">
            <a:solidFill>
              <a:schemeClr val="tx1"/>
            </a:solidFill>
            <a:round/>
            <a:headEnd/>
            <a:tailEnd/>
          </a:ln>
        </p:spPr>
        <p:txBody>
          <a:bodyPr/>
          <a:lstStyle/>
          <a:p>
            <a:endParaRPr lang="en-US"/>
          </a:p>
        </p:txBody>
      </p:sp>
      <p:sp>
        <p:nvSpPr>
          <p:cNvPr id="31755" name="Line 11"/>
          <p:cNvSpPr>
            <a:spLocks noChangeShapeType="1"/>
          </p:cNvSpPr>
          <p:nvPr/>
        </p:nvSpPr>
        <p:spPr bwMode="auto">
          <a:xfrm>
            <a:off x="6477000" y="4541838"/>
            <a:ext cx="354013" cy="712787"/>
          </a:xfrm>
          <a:prstGeom prst="line">
            <a:avLst/>
          </a:prstGeom>
          <a:noFill/>
          <a:ln w="28575">
            <a:solidFill>
              <a:schemeClr val="tx1"/>
            </a:solidFill>
            <a:round/>
            <a:headEnd/>
            <a:tailEnd/>
          </a:ln>
        </p:spPr>
        <p:txBody>
          <a:bodyPr/>
          <a:lstStyle/>
          <a:p>
            <a:endParaRPr lang="en-US"/>
          </a:p>
        </p:txBody>
      </p:sp>
      <p:sp>
        <p:nvSpPr>
          <p:cNvPr id="31756" name="Freeform 12"/>
          <p:cNvSpPr>
            <a:spLocks/>
          </p:cNvSpPr>
          <p:nvPr/>
        </p:nvSpPr>
        <p:spPr bwMode="auto">
          <a:xfrm>
            <a:off x="470217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1757" name="Freeform 13"/>
          <p:cNvSpPr>
            <a:spLocks/>
          </p:cNvSpPr>
          <p:nvPr/>
        </p:nvSpPr>
        <p:spPr bwMode="auto">
          <a:xfrm>
            <a:off x="5322888"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1758" name="Freeform 14"/>
          <p:cNvSpPr>
            <a:spLocks/>
          </p:cNvSpPr>
          <p:nvPr/>
        </p:nvSpPr>
        <p:spPr bwMode="auto">
          <a:xfrm>
            <a:off x="6032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1759" name="Freeform 15"/>
          <p:cNvSpPr>
            <a:spLocks/>
          </p:cNvSpPr>
          <p:nvPr/>
        </p:nvSpPr>
        <p:spPr bwMode="auto">
          <a:xfrm>
            <a:off x="66548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1760" name="Freeform 16"/>
          <p:cNvSpPr>
            <a:spLocks/>
          </p:cNvSpPr>
          <p:nvPr/>
        </p:nvSpPr>
        <p:spPr bwMode="auto">
          <a:xfrm>
            <a:off x="6300788"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1761" name="Freeform 17"/>
          <p:cNvSpPr>
            <a:spLocks/>
          </p:cNvSpPr>
          <p:nvPr/>
        </p:nvSpPr>
        <p:spPr bwMode="auto">
          <a:xfrm>
            <a:off x="5057775"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1762" name="Freeform 19"/>
          <p:cNvSpPr>
            <a:spLocks/>
          </p:cNvSpPr>
          <p:nvPr/>
        </p:nvSpPr>
        <p:spPr bwMode="auto">
          <a:xfrm>
            <a:off x="5678488"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1763" name="Line 21"/>
          <p:cNvSpPr>
            <a:spLocks noChangeShapeType="1"/>
          </p:cNvSpPr>
          <p:nvPr/>
        </p:nvSpPr>
        <p:spPr bwMode="auto">
          <a:xfrm flipH="1">
            <a:off x="2627313" y="3917950"/>
            <a:ext cx="622300" cy="623888"/>
          </a:xfrm>
          <a:prstGeom prst="line">
            <a:avLst/>
          </a:prstGeom>
          <a:noFill/>
          <a:ln w="28575">
            <a:solidFill>
              <a:schemeClr val="tx1"/>
            </a:solidFill>
            <a:round/>
            <a:headEnd/>
            <a:tailEnd/>
          </a:ln>
        </p:spPr>
        <p:txBody>
          <a:bodyPr/>
          <a:lstStyle/>
          <a:p>
            <a:endParaRPr lang="en-US"/>
          </a:p>
        </p:txBody>
      </p:sp>
      <p:sp>
        <p:nvSpPr>
          <p:cNvPr id="31764" name="Line 22"/>
          <p:cNvSpPr>
            <a:spLocks noChangeShapeType="1"/>
          </p:cNvSpPr>
          <p:nvPr/>
        </p:nvSpPr>
        <p:spPr bwMode="auto">
          <a:xfrm flipH="1">
            <a:off x="2271713" y="4541838"/>
            <a:ext cx="355600" cy="712787"/>
          </a:xfrm>
          <a:prstGeom prst="line">
            <a:avLst/>
          </a:prstGeom>
          <a:noFill/>
          <a:ln w="28575">
            <a:solidFill>
              <a:schemeClr val="tx1"/>
            </a:solidFill>
            <a:round/>
            <a:headEnd/>
            <a:tailEnd/>
          </a:ln>
        </p:spPr>
        <p:txBody>
          <a:bodyPr/>
          <a:lstStyle/>
          <a:p>
            <a:endParaRPr lang="en-US"/>
          </a:p>
        </p:txBody>
      </p:sp>
      <p:sp>
        <p:nvSpPr>
          <p:cNvPr id="31765" name="Line 23"/>
          <p:cNvSpPr>
            <a:spLocks noChangeShapeType="1"/>
          </p:cNvSpPr>
          <p:nvPr/>
        </p:nvSpPr>
        <p:spPr bwMode="auto">
          <a:xfrm>
            <a:off x="2627313" y="4541838"/>
            <a:ext cx="265112" cy="712787"/>
          </a:xfrm>
          <a:prstGeom prst="line">
            <a:avLst/>
          </a:prstGeom>
          <a:noFill/>
          <a:ln w="28575">
            <a:solidFill>
              <a:schemeClr val="tx1"/>
            </a:solidFill>
            <a:round/>
            <a:headEnd/>
            <a:tailEnd/>
          </a:ln>
        </p:spPr>
        <p:txBody>
          <a:bodyPr/>
          <a:lstStyle/>
          <a:p>
            <a:endParaRPr lang="en-US"/>
          </a:p>
        </p:txBody>
      </p:sp>
      <p:sp>
        <p:nvSpPr>
          <p:cNvPr id="31766" name="Line 24"/>
          <p:cNvSpPr>
            <a:spLocks noChangeShapeType="1"/>
          </p:cNvSpPr>
          <p:nvPr/>
        </p:nvSpPr>
        <p:spPr bwMode="auto">
          <a:xfrm>
            <a:off x="3249613" y="3917950"/>
            <a:ext cx="620712" cy="623888"/>
          </a:xfrm>
          <a:prstGeom prst="line">
            <a:avLst/>
          </a:prstGeom>
          <a:noFill/>
          <a:ln w="28575">
            <a:solidFill>
              <a:schemeClr val="tx1"/>
            </a:solidFill>
            <a:round/>
            <a:headEnd/>
            <a:tailEnd/>
          </a:ln>
        </p:spPr>
        <p:txBody>
          <a:bodyPr/>
          <a:lstStyle/>
          <a:p>
            <a:endParaRPr lang="en-US"/>
          </a:p>
        </p:txBody>
      </p:sp>
      <p:sp>
        <p:nvSpPr>
          <p:cNvPr id="31767" name="Line 25"/>
          <p:cNvSpPr>
            <a:spLocks noChangeShapeType="1"/>
          </p:cNvSpPr>
          <p:nvPr/>
        </p:nvSpPr>
        <p:spPr bwMode="auto">
          <a:xfrm flipH="1">
            <a:off x="3603625" y="4541838"/>
            <a:ext cx="266700" cy="712787"/>
          </a:xfrm>
          <a:prstGeom prst="line">
            <a:avLst/>
          </a:prstGeom>
          <a:noFill/>
          <a:ln w="28575">
            <a:solidFill>
              <a:schemeClr val="tx1"/>
            </a:solidFill>
            <a:round/>
            <a:headEnd/>
            <a:tailEnd/>
          </a:ln>
        </p:spPr>
        <p:txBody>
          <a:bodyPr/>
          <a:lstStyle/>
          <a:p>
            <a:endParaRPr lang="en-US"/>
          </a:p>
        </p:txBody>
      </p:sp>
      <p:sp>
        <p:nvSpPr>
          <p:cNvPr id="31768" name="Line 26"/>
          <p:cNvSpPr>
            <a:spLocks noChangeShapeType="1"/>
          </p:cNvSpPr>
          <p:nvPr/>
        </p:nvSpPr>
        <p:spPr bwMode="auto">
          <a:xfrm>
            <a:off x="3870325" y="4541838"/>
            <a:ext cx="354013" cy="712787"/>
          </a:xfrm>
          <a:prstGeom prst="line">
            <a:avLst/>
          </a:prstGeom>
          <a:noFill/>
          <a:ln w="28575">
            <a:solidFill>
              <a:schemeClr val="tx1"/>
            </a:solidFill>
            <a:round/>
            <a:headEnd/>
            <a:tailEnd/>
          </a:ln>
        </p:spPr>
        <p:txBody>
          <a:bodyPr/>
          <a:lstStyle/>
          <a:p>
            <a:endParaRPr lang="en-US"/>
          </a:p>
        </p:txBody>
      </p:sp>
      <p:sp>
        <p:nvSpPr>
          <p:cNvPr id="31769" name="Freeform 27"/>
          <p:cNvSpPr>
            <a:spLocks/>
          </p:cNvSpPr>
          <p:nvPr/>
        </p:nvSpPr>
        <p:spPr bwMode="auto">
          <a:xfrm>
            <a:off x="2095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1770" name="Freeform 28"/>
          <p:cNvSpPr>
            <a:spLocks/>
          </p:cNvSpPr>
          <p:nvPr/>
        </p:nvSpPr>
        <p:spPr bwMode="auto">
          <a:xfrm>
            <a:off x="2716213"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1771" name="Freeform 29"/>
          <p:cNvSpPr>
            <a:spLocks/>
          </p:cNvSpPr>
          <p:nvPr/>
        </p:nvSpPr>
        <p:spPr bwMode="auto">
          <a:xfrm>
            <a:off x="34258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1772" name="Freeform 30"/>
          <p:cNvSpPr>
            <a:spLocks/>
          </p:cNvSpPr>
          <p:nvPr/>
        </p:nvSpPr>
        <p:spPr bwMode="auto">
          <a:xfrm>
            <a:off x="40481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1773" name="Freeform 31"/>
          <p:cNvSpPr>
            <a:spLocks/>
          </p:cNvSpPr>
          <p:nvPr/>
        </p:nvSpPr>
        <p:spPr bwMode="auto">
          <a:xfrm>
            <a:off x="3694113"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1774" name="Freeform 32"/>
          <p:cNvSpPr>
            <a:spLocks/>
          </p:cNvSpPr>
          <p:nvPr/>
        </p:nvSpPr>
        <p:spPr bwMode="auto">
          <a:xfrm>
            <a:off x="2451100"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1775" name="Freeform 34"/>
          <p:cNvSpPr>
            <a:spLocks/>
          </p:cNvSpPr>
          <p:nvPr/>
        </p:nvSpPr>
        <p:spPr bwMode="auto">
          <a:xfrm>
            <a:off x="3071813"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1776" name="Freeform 36"/>
          <p:cNvSpPr>
            <a:spLocks/>
          </p:cNvSpPr>
          <p:nvPr/>
        </p:nvSpPr>
        <p:spPr bwMode="auto">
          <a:xfrm>
            <a:off x="4400550" y="289560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1777" name="Text Box 37"/>
          <p:cNvSpPr txBox="1">
            <a:spLocks noChangeArrowheads="1"/>
          </p:cNvSpPr>
          <p:nvPr/>
        </p:nvSpPr>
        <p:spPr bwMode="auto">
          <a:xfrm>
            <a:off x="7543800" y="2836863"/>
            <a:ext cx="658813" cy="457200"/>
          </a:xfrm>
          <a:prstGeom prst="rect">
            <a:avLst/>
          </a:prstGeom>
          <a:noFill/>
          <a:ln w="9525">
            <a:noFill/>
            <a:miter lim="800000"/>
            <a:headEnd/>
            <a:tailEnd/>
          </a:ln>
        </p:spPr>
        <p:txBody>
          <a:bodyPr wrap="none">
            <a:spAutoFit/>
          </a:bodyPr>
          <a:lstStyle/>
          <a:p>
            <a:r>
              <a:rPr lang="en-US" sz="2400">
                <a:solidFill>
                  <a:schemeClr val="accent1"/>
                </a:solidFill>
              </a:rPr>
              <a:t>Cut</a:t>
            </a:r>
          </a:p>
        </p:txBody>
      </p:sp>
      <p:sp>
        <p:nvSpPr>
          <p:cNvPr id="31778" name="Line 38"/>
          <p:cNvSpPr>
            <a:spLocks noChangeShapeType="1"/>
          </p:cNvSpPr>
          <p:nvPr/>
        </p:nvSpPr>
        <p:spPr bwMode="auto">
          <a:xfrm rot="-5400000" flipH="1" flipV="1">
            <a:off x="4755356" y="2482057"/>
            <a:ext cx="354013" cy="355600"/>
          </a:xfrm>
          <a:prstGeom prst="line">
            <a:avLst/>
          </a:prstGeom>
          <a:noFill/>
          <a:ln w="38100">
            <a:solidFill>
              <a:srgbClr val="FF0101"/>
            </a:solidFill>
            <a:round/>
            <a:headEnd/>
            <a:tailEnd type="triangle" w="med" len="med"/>
          </a:ln>
        </p:spPr>
        <p:txBody>
          <a:bodyPr/>
          <a:lstStyle/>
          <a:p>
            <a:endParaRPr lang="en-US"/>
          </a:p>
        </p:txBody>
      </p:sp>
      <p:sp>
        <p:nvSpPr>
          <p:cNvPr id="31779" name="Rectangle 39"/>
          <p:cNvSpPr>
            <a:spLocks noGrp="1" noChangeArrowheads="1"/>
          </p:cNvSpPr>
          <p:nvPr>
            <p:ph type="body" idx="1"/>
          </p:nvPr>
        </p:nvSpPr>
        <p:spPr>
          <a:noFill/>
        </p:spPr>
        <p:txBody>
          <a:bodyPr/>
          <a:lstStyle/>
          <a:p>
            <a:pPr eaLnBrk="1" hangingPunct="1"/>
            <a:r>
              <a:rPr lang="en-US" smtClean="0"/>
              <a:t>Select cluster with largest error bound</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36"/>
          <p:cNvSpPr>
            <a:spLocks noChangeShapeType="1"/>
          </p:cNvSpPr>
          <p:nvPr/>
        </p:nvSpPr>
        <p:spPr bwMode="auto">
          <a:xfrm>
            <a:off x="1600200" y="3895725"/>
            <a:ext cx="5943600" cy="0"/>
          </a:xfrm>
          <a:prstGeom prst="line">
            <a:avLst/>
          </a:prstGeom>
          <a:noFill/>
          <a:ln w="57150">
            <a:solidFill>
              <a:schemeClr val="accent1"/>
            </a:solidFill>
            <a:round/>
            <a:headEnd/>
            <a:tailEnd/>
          </a:ln>
        </p:spPr>
        <p:txBody>
          <a:bodyPr/>
          <a:lstStyle/>
          <a:p>
            <a:endParaRPr lang="en-US"/>
          </a:p>
        </p:txBody>
      </p:sp>
      <p:sp>
        <p:nvSpPr>
          <p:cNvPr id="32771" name="Line 2"/>
          <p:cNvSpPr>
            <a:spLocks noChangeShapeType="1"/>
          </p:cNvSpPr>
          <p:nvPr/>
        </p:nvSpPr>
        <p:spPr bwMode="auto">
          <a:xfrm flipH="1">
            <a:off x="3257550" y="3101975"/>
            <a:ext cx="1320800" cy="784225"/>
          </a:xfrm>
          <a:prstGeom prst="line">
            <a:avLst/>
          </a:prstGeom>
          <a:noFill/>
          <a:ln w="28575">
            <a:solidFill>
              <a:schemeClr val="tx1"/>
            </a:solidFill>
            <a:round/>
            <a:headEnd/>
            <a:tailEnd/>
          </a:ln>
        </p:spPr>
        <p:txBody>
          <a:bodyPr/>
          <a:lstStyle/>
          <a:p>
            <a:endParaRPr lang="en-US"/>
          </a:p>
        </p:txBody>
      </p:sp>
      <p:sp>
        <p:nvSpPr>
          <p:cNvPr id="32772" name="Line 3"/>
          <p:cNvSpPr>
            <a:spLocks noChangeShapeType="1"/>
          </p:cNvSpPr>
          <p:nvPr/>
        </p:nvSpPr>
        <p:spPr bwMode="auto">
          <a:xfrm>
            <a:off x="4578350" y="3101975"/>
            <a:ext cx="1270000" cy="784225"/>
          </a:xfrm>
          <a:prstGeom prst="line">
            <a:avLst/>
          </a:prstGeom>
          <a:noFill/>
          <a:ln w="28575">
            <a:solidFill>
              <a:schemeClr val="tx1"/>
            </a:solidFill>
            <a:round/>
            <a:headEnd/>
            <a:tailEnd/>
          </a:ln>
        </p:spPr>
        <p:txBody>
          <a:bodyPr/>
          <a:lstStyle/>
          <a:p>
            <a:endParaRPr lang="en-US"/>
          </a:p>
        </p:txBody>
      </p:sp>
      <p:sp>
        <p:nvSpPr>
          <p:cNvPr id="138244" name="Rectangle 4"/>
          <p:cNvSpPr>
            <a:spLocks noGrp="1" noChangeArrowheads="1"/>
          </p:cNvSpPr>
          <p:nvPr>
            <p:ph type="title"/>
          </p:nvPr>
        </p:nvSpPr>
        <p:spPr/>
        <p:txBody>
          <a:bodyPr/>
          <a:lstStyle/>
          <a:p>
            <a:pPr eaLnBrk="1" hangingPunct="1">
              <a:defRPr/>
            </a:pPr>
            <a:r>
              <a:rPr lang="en-US" smtClean="0"/>
              <a:t>Cut Selection Algorithm</a:t>
            </a:r>
          </a:p>
        </p:txBody>
      </p:sp>
      <p:sp>
        <p:nvSpPr>
          <p:cNvPr id="32774" name="Line 5"/>
          <p:cNvSpPr>
            <a:spLocks noChangeShapeType="1"/>
          </p:cNvSpPr>
          <p:nvPr/>
        </p:nvSpPr>
        <p:spPr bwMode="auto">
          <a:xfrm flipH="1">
            <a:off x="5233988" y="3917950"/>
            <a:ext cx="622300" cy="623888"/>
          </a:xfrm>
          <a:prstGeom prst="line">
            <a:avLst/>
          </a:prstGeom>
          <a:noFill/>
          <a:ln w="28575">
            <a:solidFill>
              <a:schemeClr val="tx1"/>
            </a:solidFill>
            <a:round/>
            <a:headEnd/>
            <a:tailEnd/>
          </a:ln>
        </p:spPr>
        <p:txBody>
          <a:bodyPr/>
          <a:lstStyle/>
          <a:p>
            <a:endParaRPr lang="en-US"/>
          </a:p>
        </p:txBody>
      </p:sp>
      <p:sp>
        <p:nvSpPr>
          <p:cNvPr id="32775" name="Line 6"/>
          <p:cNvSpPr>
            <a:spLocks noChangeShapeType="1"/>
          </p:cNvSpPr>
          <p:nvPr/>
        </p:nvSpPr>
        <p:spPr bwMode="auto">
          <a:xfrm flipH="1">
            <a:off x="4878388" y="4541838"/>
            <a:ext cx="355600" cy="712787"/>
          </a:xfrm>
          <a:prstGeom prst="line">
            <a:avLst/>
          </a:prstGeom>
          <a:noFill/>
          <a:ln w="28575">
            <a:solidFill>
              <a:schemeClr val="tx1"/>
            </a:solidFill>
            <a:round/>
            <a:headEnd/>
            <a:tailEnd/>
          </a:ln>
        </p:spPr>
        <p:txBody>
          <a:bodyPr/>
          <a:lstStyle/>
          <a:p>
            <a:endParaRPr lang="en-US"/>
          </a:p>
        </p:txBody>
      </p:sp>
      <p:sp>
        <p:nvSpPr>
          <p:cNvPr id="32776" name="Line 7"/>
          <p:cNvSpPr>
            <a:spLocks noChangeShapeType="1"/>
          </p:cNvSpPr>
          <p:nvPr/>
        </p:nvSpPr>
        <p:spPr bwMode="auto">
          <a:xfrm>
            <a:off x="5233988" y="4541838"/>
            <a:ext cx="265112" cy="712787"/>
          </a:xfrm>
          <a:prstGeom prst="line">
            <a:avLst/>
          </a:prstGeom>
          <a:noFill/>
          <a:ln w="28575">
            <a:solidFill>
              <a:schemeClr val="tx1"/>
            </a:solidFill>
            <a:round/>
            <a:headEnd/>
            <a:tailEnd/>
          </a:ln>
        </p:spPr>
        <p:txBody>
          <a:bodyPr/>
          <a:lstStyle/>
          <a:p>
            <a:endParaRPr lang="en-US"/>
          </a:p>
        </p:txBody>
      </p:sp>
      <p:sp>
        <p:nvSpPr>
          <p:cNvPr id="32777" name="Line 8"/>
          <p:cNvSpPr>
            <a:spLocks noChangeShapeType="1"/>
          </p:cNvSpPr>
          <p:nvPr/>
        </p:nvSpPr>
        <p:spPr bwMode="auto">
          <a:xfrm>
            <a:off x="5856288" y="3917950"/>
            <a:ext cx="620712" cy="623888"/>
          </a:xfrm>
          <a:prstGeom prst="line">
            <a:avLst/>
          </a:prstGeom>
          <a:noFill/>
          <a:ln w="28575">
            <a:solidFill>
              <a:schemeClr val="tx1"/>
            </a:solidFill>
            <a:round/>
            <a:headEnd/>
            <a:tailEnd/>
          </a:ln>
        </p:spPr>
        <p:txBody>
          <a:bodyPr/>
          <a:lstStyle/>
          <a:p>
            <a:endParaRPr lang="en-US"/>
          </a:p>
        </p:txBody>
      </p:sp>
      <p:sp>
        <p:nvSpPr>
          <p:cNvPr id="32778" name="Line 9"/>
          <p:cNvSpPr>
            <a:spLocks noChangeShapeType="1"/>
          </p:cNvSpPr>
          <p:nvPr/>
        </p:nvSpPr>
        <p:spPr bwMode="auto">
          <a:xfrm flipH="1">
            <a:off x="6210300" y="4541838"/>
            <a:ext cx="266700" cy="712787"/>
          </a:xfrm>
          <a:prstGeom prst="line">
            <a:avLst/>
          </a:prstGeom>
          <a:noFill/>
          <a:ln w="28575">
            <a:solidFill>
              <a:schemeClr val="tx1"/>
            </a:solidFill>
            <a:round/>
            <a:headEnd/>
            <a:tailEnd/>
          </a:ln>
        </p:spPr>
        <p:txBody>
          <a:bodyPr/>
          <a:lstStyle/>
          <a:p>
            <a:endParaRPr lang="en-US"/>
          </a:p>
        </p:txBody>
      </p:sp>
      <p:sp>
        <p:nvSpPr>
          <p:cNvPr id="32779" name="Line 10"/>
          <p:cNvSpPr>
            <a:spLocks noChangeShapeType="1"/>
          </p:cNvSpPr>
          <p:nvPr/>
        </p:nvSpPr>
        <p:spPr bwMode="auto">
          <a:xfrm>
            <a:off x="6477000" y="4541838"/>
            <a:ext cx="354013" cy="712787"/>
          </a:xfrm>
          <a:prstGeom prst="line">
            <a:avLst/>
          </a:prstGeom>
          <a:noFill/>
          <a:ln w="28575">
            <a:solidFill>
              <a:schemeClr val="tx1"/>
            </a:solidFill>
            <a:round/>
            <a:headEnd/>
            <a:tailEnd/>
          </a:ln>
        </p:spPr>
        <p:txBody>
          <a:bodyPr/>
          <a:lstStyle/>
          <a:p>
            <a:endParaRPr lang="en-US"/>
          </a:p>
        </p:txBody>
      </p:sp>
      <p:sp>
        <p:nvSpPr>
          <p:cNvPr id="32780" name="Freeform 11"/>
          <p:cNvSpPr>
            <a:spLocks/>
          </p:cNvSpPr>
          <p:nvPr/>
        </p:nvSpPr>
        <p:spPr bwMode="auto">
          <a:xfrm>
            <a:off x="470217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2781" name="Freeform 12"/>
          <p:cNvSpPr>
            <a:spLocks/>
          </p:cNvSpPr>
          <p:nvPr/>
        </p:nvSpPr>
        <p:spPr bwMode="auto">
          <a:xfrm>
            <a:off x="5322888"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2782" name="Freeform 13"/>
          <p:cNvSpPr>
            <a:spLocks/>
          </p:cNvSpPr>
          <p:nvPr/>
        </p:nvSpPr>
        <p:spPr bwMode="auto">
          <a:xfrm>
            <a:off x="6032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2783" name="Freeform 14"/>
          <p:cNvSpPr>
            <a:spLocks/>
          </p:cNvSpPr>
          <p:nvPr/>
        </p:nvSpPr>
        <p:spPr bwMode="auto">
          <a:xfrm>
            <a:off x="66548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2784" name="Freeform 15"/>
          <p:cNvSpPr>
            <a:spLocks/>
          </p:cNvSpPr>
          <p:nvPr/>
        </p:nvSpPr>
        <p:spPr bwMode="auto">
          <a:xfrm>
            <a:off x="6300788"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2785" name="Freeform 16"/>
          <p:cNvSpPr>
            <a:spLocks/>
          </p:cNvSpPr>
          <p:nvPr/>
        </p:nvSpPr>
        <p:spPr bwMode="auto">
          <a:xfrm>
            <a:off x="5057775"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2786" name="Freeform 18"/>
          <p:cNvSpPr>
            <a:spLocks/>
          </p:cNvSpPr>
          <p:nvPr/>
        </p:nvSpPr>
        <p:spPr bwMode="auto">
          <a:xfrm>
            <a:off x="5678488"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2787" name="Line 20"/>
          <p:cNvSpPr>
            <a:spLocks noChangeShapeType="1"/>
          </p:cNvSpPr>
          <p:nvPr/>
        </p:nvSpPr>
        <p:spPr bwMode="auto">
          <a:xfrm flipH="1">
            <a:off x="2627313" y="3917950"/>
            <a:ext cx="622300" cy="623888"/>
          </a:xfrm>
          <a:prstGeom prst="line">
            <a:avLst/>
          </a:prstGeom>
          <a:noFill/>
          <a:ln w="28575">
            <a:solidFill>
              <a:schemeClr val="tx1"/>
            </a:solidFill>
            <a:round/>
            <a:headEnd/>
            <a:tailEnd/>
          </a:ln>
        </p:spPr>
        <p:txBody>
          <a:bodyPr/>
          <a:lstStyle/>
          <a:p>
            <a:endParaRPr lang="en-US"/>
          </a:p>
        </p:txBody>
      </p:sp>
      <p:sp>
        <p:nvSpPr>
          <p:cNvPr id="32788" name="Line 21"/>
          <p:cNvSpPr>
            <a:spLocks noChangeShapeType="1"/>
          </p:cNvSpPr>
          <p:nvPr/>
        </p:nvSpPr>
        <p:spPr bwMode="auto">
          <a:xfrm flipH="1">
            <a:off x="2271713" y="4541838"/>
            <a:ext cx="355600" cy="712787"/>
          </a:xfrm>
          <a:prstGeom prst="line">
            <a:avLst/>
          </a:prstGeom>
          <a:noFill/>
          <a:ln w="28575">
            <a:solidFill>
              <a:schemeClr val="tx1"/>
            </a:solidFill>
            <a:round/>
            <a:headEnd/>
            <a:tailEnd/>
          </a:ln>
        </p:spPr>
        <p:txBody>
          <a:bodyPr/>
          <a:lstStyle/>
          <a:p>
            <a:endParaRPr lang="en-US"/>
          </a:p>
        </p:txBody>
      </p:sp>
      <p:sp>
        <p:nvSpPr>
          <p:cNvPr id="32789" name="Line 22"/>
          <p:cNvSpPr>
            <a:spLocks noChangeShapeType="1"/>
          </p:cNvSpPr>
          <p:nvPr/>
        </p:nvSpPr>
        <p:spPr bwMode="auto">
          <a:xfrm>
            <a:off x="2627313" y="4541838"/>
            <a:ext cx="265112" cy="712787"/>
          </a:xfrm>
          <a:prstGeom prst="line">
            <a:avLst/>
          </a:prstGeom>
          <a:noFill/>
          <a:ln w="28575">
            <a:solidFill>
              <a:schemeClr val="tx1"/>
            </a:solidFill>
            <a:round/>
            <a:headEnd/>
            <a:tailEnd/>
          </a:ln>
        </p:spPr>
        <p:txBody>
          <a:bodyPr/>
          <a:lstStyle/>
          <a:p>
            <a:endParaRPr lang="en-US"/>
          </a:p>
        </p:txBody>
      </p:sp>
      <p:sp>
        <p:nvSpPr>
          <p:cNvPr id="32790" name="Line 23"/>
          <p:cNvSpPr>
            <a:spLocks noChangeShapeType="1"/>
          </p:cNvSpPr>
          <p:nvPr/>
        </p:nvSpPr>
        <p:spPr bwMode="auto">
          <a:xfrm>
            <a:off x="3249613" y="3917950"/>
            <a:ext cx="620712" cy="623888"/>
          </a:xfrm>
          <a:prstGeom prst="line">
            <a:avLst/>
          </a:prstGeom>
          <a:noFill/>
          <a:ln w="28575">
            <a:solidFill>
              <a:schemeClr val="tx1"/>
            </a:solidFill>
            <a:round/>
            <a:headEnd/>
            <a:tailEnd/>
          </a:ln>
        </p:spPr>
        <p:txBody>
          <a:bodyPr/>
          <a:lstStyle/>
          <a:p>
            <a:endParaRPr lang="en-US"/>
          </a:p>
        </p:txBody>
      </p:sp>
      <p:sp>
        <p:nvSpPr>
          <p:cNvPr id="32791" name="Line 24"/>
          <p:cNvSpPr>
            <a:spLocks noChangeShapeType="1"/>
          </p:cNvSpPr>
          <p:nvPr/>
        </p:nvSpPr>
        <p:spPr bwMode="auto">
          <a:xfrm flipH="1">
            <a:off x="3603625" y="4541838"/>
            <a:ext cx="266700" cy="712787"/>
          </a:xfrm>
          <a:prstGeom prst="line">
            <a:avLst/>
          </a:prstGeom>
          <a:noFill/>
          <a:ln w="28575">
            <a:solidFill>
              <a:schemeClr val="tx1"/>
            </a:solidFill>
            <a:round/>
            <a:headEnd/>
            <a:tailEnd/>
          </a:ln>
        </p:spPr>
        <p:txBody>
          <a:bodyPr/>
          <a:lstStyle/>
          <a:p>
            <a:endParaRPr lang="en-US"/>
          </a:p>
        </p:txBody>
      </p:sp>
      <p:sp>
        <p:nvSpPr>
          <p:cNvPr id="32792" name="Line 25"/>
          <p:cNvSpPr>
            <a:spLocks noChangeShapeType="1"/>
          </p:cNvSpPr>
          <p:nvPr/>
        </p:nvSpPr>
        <p:spPr bwMode="auto">
          <a:xfrm>
            <a:off x="3870325" y="4541838"/>
            <a:ext cx="354013" cy="712787"/>
          </a:xfrm>
          <a:prstGeom prst="line">
            <a:avLst/>
          </a:prstGeom>
          <a:noFill/>
          <a:ln w="28575">
            <a:solidFill>
              <a:schemeClr val="tx1"/>
            </a:solidFill>
            <a:round/>
            <a:headEnd/>
            <a:tailEnd/>
          </a:ln>
        </p:spPr>
        <p:txBody>
          <a:bodyPr/>
          <a:lstStyle/>
          <a:p>
            <a:endParaRPr lang="en-US"/>
          </a:p>
        </p:txBody>
      </p:sp>
      <p:sp>
        <p:nvSpPr>
          <p:cNvPr id="32793" name="Freeform 26"/>
          <p:cNvSpPr>
            <a:spLocks/>
          </p:cNvSpPr>
          <p:nvPr/>
        </p:nvSpPr>
        <p:spPr bwMode="auto">
          <a:xfrm>
            <a:off x="2095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2794" name="Freeform 27"/>
          <p:cNvSpPr>
            <a:spLocks/>
          </p:cNvSpPr>
          <p:nvPr/>
        </p:nvSpPr>
        <p:spPr bwMode="auto">
          <a:xfrm>
            <a:off x="2716213"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2795" name="Freeform 28"/>
          <p:cNvSpPr>
            <a:spLocks/>
          </p:cNvSpPr>
          <p:nvPr/>
        </p:nvSpPr>
        <p:spPr bwMode="auto">
          <a:xfrm>
            <a:off x="34258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2796" name="Freeform 29"/>
          <p:cNvSpPr>
            <a:spLocks/>
          </p:cNvSpPr>
          <p:nvPr/>
        </p:nvSpPr>
        <p:spPr bwMode="auto">
          <a:xfrm>
            <a:off x="40481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2797" name="Freeform 30"/>
          <p:cNvSpPr>
            <a:spLocks/>
          </p:cNvSpPr>
          <p:nvPr/>
        </p:nvSpPr>
        <p:spPr bwMode="auto">
          <a:xfrm>
            <a:off x="3694113"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2798" name="Freeform 31"/>
          <p:cNvSpPr>
            <a:spLocks/>
          </p:cNvSpPr>
          <p:nvPr/>
        </p:nvSpPr>
        <p:spPr bwMode="auto">
          <a:xfrm>
            <a:off x="2451100"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2799" name="Freeform 33"/>
          <p:cNvSpPr>
            <a:spLocks/>
          </p:cNvSpPr>
          <p:nvPr/>
        </p:nvSpPr>
        <p:spPr bwMode="auto">
          <a:xfrm>
            <a:off x="3071813"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2800" name="Freeform 35"/>
          <p:cNvSpPr>
            <a:spLocks/>
          </p:cNvSpPr>
          <p:nvPr/>
        </p:nvSpPr>
        <p:spPr bwMode="auto">
          <a:xfrm>
            <a:off x="4400550" y="289560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2801" name="Text Box 37"/>
          <p:cNvSpPr txBox="1">
            <a:spLocks noChangeArrowheads="1"/>
          </p:cNvSpPr>
          <p:nvPr/>
        </p:nvSpPr>
        <p:spPr bwMode="auto">
          <a:xfrm>
            <a:off x="7553325" y="3646488"/>
            <a:ext cx="658813" cy="457200"/>
          </a:xfrm>
          <a:prstGeom prst="rect">
            <a:avLst/>
          </a:prstGeom>
          <a:noFill/>
          <a:ln w="9525">
            <a:noFill/>
            <a:miter lim="800000"/>
            <a:headEnd/>
            <a:tailEnd/>
          </a:ln>
        </p:spPr>
        <p:txBody>
          <a:bodyPr wrap="none">
            <a:spAutoFit/>
          </a:bodyPr>
          <a:lstStyle/>
          <a:p>
            <a:r>
              <a:rPr lang="en-US" sz="2400">
                <a:solidFill>
                  <a:schemeClr val="accent1"/>
                </a:solidFill>
              </a:rPr>
              <a:t>Cut</a:t>
            </a:r>
          </a:p>
        </p:txBody>
      </p:sp>
      <p:sp>
        <p:nvSpPr>
          <p:cNvPr id="32802" name="Rectangle 39"/>
          <p:cNvSpPr>
            <a:spLocks noGrp="1" noChangeArrowheads="1"/>
          </p:cNvSpPr>
          <p:nvPr>
            <p:ph type="body" idx="1"/>
          </p:nvPr>
        </p:nvSpPr>
        <p:spPr>
          <a:noFill/>
        </p:spPr>
        <p:txBody>
          <a:bodyPr/>
          <a:lstStyle/>
          <a:p>
            <a:pPr eaLnBrk="1" hangingPunct="1"/>
            <a:r>
              <a:rPr lang="en-US" smtClean="0"/>
              <a:t>Refine if error bound &gt; 2% of total</a:t>
            </a:r>
          </a:p>
          <a:p>
            <a:pPr eaLnBrk="1" hangingPunct="1">
              <a:buFontTx/>
              <a:buNone/>
            </a:pPr>
            <a:endParaRPr lang="en-US" smtClean="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p:cNvSpPr>
            <a:spLocks noChangeShapeType="1"/>
          </p:cNvSpPr>
          <p:nvPr/>
        </p:nvSpPr>
        <p:spPr bwMode="auto">
          <a:xfrm>
            <a:off x="1600200" y="3895725"/>
            <a:ext cx="5943600" cy="0"/>
          </a:xfrm>
          <a:prstGeom prst="line">
            <a:avLst/>
          </a:prstGeom>
          <a:noFill/>
          <a:ln w="57150">
            <a:solidFill>
              <a:schemeClr val="accent1"/>
            </a:solidFill>
            <a:round/>
            <a:headEnd/>
            <a:tailEnd/>
          </a:ln>
        </p:spPr>
        <p:txBody>
          <a:bodyPr/>
          <a:lstStyle/>
          <a:p>
            <a:endParaRPr lang="en-US"/>
          </a:p>
        </p:txBody>
      </p:sp>
      <p:sp>
        <p:nvSpPr>
          <p:cNvPr id="33795" name="Line 3"/>
          <p:cNvSpPr>
            <a:spLocks noChangeShapeType="1"/>
          </p:cNvSpPr>
          <p:nvPr/>
        </p:nvSpPr>
        <p:spPr bwMode="auto">
          <a:xfrm flipH="1">
            <a:off x="3257550" y="3101975"/>
            <a:ext cx="1320800" cy="784225"/>
          </a:xfrm>
          <a:prstGeom prst="line">
            <a:avLst/>
          </a:prstGeom>
          <a:noFill/>
          <a:ln w="28575">
            <a:solidFill>
              <a:schemeClr val="tx1"/>
            </a:solidFill>
            <a:round/>
            <a:headEnd/>
            <a:tailEnd/>
          </a:ln>
        </p:spPr>
        <p:txBody>
          <a:bodyPr/>
          <a:lstStyle/>
          <a:p>
            <a:endParaRPr lang="en-US"/>
          </a:p>
        </p:txBody>
      </p:sp>
      <p:sp>
        <p:nvSpPr>
          <p:cNvPr id="33796" name="Line 4"/>
          <p:cNvSpPr>
            <a:spLocks noChangeShapeType="1"/>
          </p:cNvSpPr>
          <p:nvPr/>
        </p:nvSpPr>
        <p:spPr bwMode="auto">
          <a:xfrm>
            <a:off x="4578350" y="3101975"/>
            <a:ext cx="1270000" cy="784225"/>
          </a:xfrm>
          <a:prstGeom prst="line">
            <a:avLst/>
          </a:prstGeom>
          <a:noFill/>
          <a:ln w="28575">
            <a:solidFill>
              <a:schemeClr val="tx1"/>
            </a:solidFill>
            <a:round/>
            <a:headEnd/>
            <a:tailEnd/>
          </a:ln>
        </p:spPr>
        <p:txBody>
          <a:bodyPr/>
          <a:lstStyle/>
          <a:p>
            <a:endParaRPr lang="en-US"/>
          </a:p>
        </p:txBody>
      </p:sp>
      <p:sp>
        <p:nvSpPr>
          <p:cNvPr id="149509" name="Rectangle 5"/>
          <p:cNvSpPr>
            <a:spLocks noGrp="1" noChangeArrowheads="1"/>
          </p:cNvSpPr>
          <p:nvPr>
            <p:ph type="title"/>
          </p:nvPr>
        </p:nvSpPr>
        <p:spPr/>
        <p:txBody>
          <a:bodyPr/>
          <a:lstStyle/>
          <a:p>
            <a:pPr eaLnBrk="1" hangingPunct="1">
              <a:defRPr/>
            </a:pPr>
            <a:r>
              <a:rPr lang="en-US" smtClean="0"/>
              <a:t>Cut Selection Algorithm</a:t>
            </a:r>
          </a:p>
        </p:txBody>
      </p:sp>
      <p:sp>
        <p:nvSpPr>
          <p:cNvPr id="33798" name="Line 6"/>
          <p:cNvSpPr>
            <a:spLocks noChangeShapeType="1"/>
          </p:cNvSpPr>
          <p:nvPr/>
        </p:nvSpPr>
        <p:spPr bwMode="auto">
          <a:xfrm flipH="1">
            <a:off x="5233988" y="3917950"/>
            <a:ext cx="622300" cy="623888"/>
          </a:xfrm>
          <a:prstGeom prst="line">
            <a:avLst/>
          </a:prstGeom>
          <a:noFill/>
          <a:ln w="28575">
            <a:solidFill>
              <a:schemeClr val="tx1"/>
            </a:solidFill>
            <a:round/>
            <a:headEnd/>
            <a:tailEnd/>
          </a:ln>
        </p:spPr>
        <p:txBody>
          <a:bodyPr/>
          <a:lstStyle/>
          <a:p>
            <a:endParaRPr lang="en-US"/>
          </a:p>
        </p:txBody>
      </p:sp>
      <p:sp>
        <p:nvSpPr>
          <p:cNvPr id="33799" name="Line 7"/>
          <p:cNvSpPr>
            <a:spLocks noChangeShapeType="1"/>
          </p:cNvSpPr>
          <p:nvPr/>
        </p:nvSpPr>
        <p:spPr bwMode="auto">
          <a:xfrm flipH="1">
            <a:off x="4878388" y="4541838"/>
            <a:ext cx="355600" cy="712787"/>
          </a:xfrm>
          <a:prstGeom prst="line">
            <a:avLst/>
          </a:prstGeom>
          <a:noFill/>
          <a:ln w="28575">
            <a:solidFill>
              <a:schemeClr val="tx1"/>
            </a:solidFill>
            <a:round/>
            <a:headEnd/>
            <a:tailEnd/>
          </a:ln>
        </p:spPr>
        <p:txBody>
          <a:bodyPr/>
          <a:lstStyle/>
          <a:p>
            <a:endParaRPr lang="en-US"/>
          </a:p>
        </p:txBody>
      </p:sp>
      <p:sp>
        <p:nvSpPr>
          <p:cNvPr id="33800" name="Line 8"/>
          <p:cNvSpPr>
            <a:spLocks noChangeShapeType="1"/>
          </p:cNvSpPr>
          <p:nvPr/>
        </p:nvSpPr>
        <p:spPr bwMode="auto">
          <a:xfrm>
            <a:off x="5233988" y="4541838"/>
            <a:ext cx="265112" cy="712787"/>
          </a:xfrm>
          <a:prstGeom prst="line">
            <a:avLst/>
          </a:prstGeom>
          <a:noFill/>
          <a:ln w="28575">
            <a:solidFill>
              <a:schemeClr val="tx1"/>
            </a:solidFill>
            <a:round/>
            <a:headEnd/>
            <a:tailEnd/>
          </a:ln>
        </p:spPr>
        <p:txBody>
          <a:bodyPr/>
          <a:lstStyle/>
          <a:p>
            <a:endParaRPr lang="en-US"/>
          </a:p>
        </p:txBody>
      </p:sp>
      <p:sp>
        <p:nvSpPr>
          <p:cNvPr id="33801" name="Line 9"/>
          <p:cNvSpPr>
            <a:spLocks noChangeShapeType="1"/>
          </p:cNvSpPr>
          <p:nvPr/>
        </p:nvSpPr>
        <p:spPr bwMode="auto">
          <a:xfrm>
            <a:off x="5856288" y="3917950"/>
            <a:ext cx="620712" cy="623888"/>
          </a:xfrm>
          <a:prstGeom prst="line">
            <a:avLst/>
          </a:prstGeom>
          <a:noFill/>
          <a:ln w="28575">
            <a:solidFill>
              <a:schemeClr val="tx1"/>
            </a:solidFill>
            <a:round/>
            <a:headEnd/>
            <a:tailEnd/>
          </a:ln>
        </p:spPr>
        <p:txBody>
          <a:bodyPr/>
          <a:lstStyle/>
          <a:p>
            <a:endParaRPr lang="en-US"/>
          </a:p>
        </p:txBody>
      </p:sp>
      <p:sp>
        <p:nvSpPr>
          <p:cNvPr id="33802" name="Line 10"/>
          <p:cNvSpPr>
            <a:spLocks noChangeShapeType="1"/>
          </p:cNvSpPr>
          <p:nvPr/>
        </p:nvSpPr>
        <p:spPr bwMode="auto">
          <a:xfrm flipH="1">
            <a:off x="6210300" y="4541838"/>
            <a:ext cx="266700" cy="712787"/>
          </a:xfrm>
          <a:prstGeom prst="line">
            <a:avLst/>
          </a:prstGeom>
          <a:noFill/>
          <a:ln w="28575">
            <a:solidFill>
              <a:schemeClr val="tx1"/>
            </a:solidFill>
            <a:round/>
            <a:headEnd/>
            <a:tailEnd/>
          </a:ln>
        </p:spPr>
        <p:txBody>
          <a:bodyPr/>
          <a:lstStyle/>
          <a:p>
            <a:endParaRPr lang="en-US"/>
          </a:p>
        </p:txBody>
      </p:sp>
      <p:sp>
        <p:nvSpPr>
          <p:cNvPr id="33803" name="Line 11"/>
          <p:cNvSpPr>
            <a:spLocks noChangeShapeType="1"/>
          </p:cNvSpPr>
          <p:nvPr/>
        </p:nvSpPr>
        <p:spPr bwMode="auto">
          <a:xfrm>
            <a:off x="6477000" y="4541838"/>
            <a:ext cx="354013" cy="712787"/>
          </a:xfrm>
          <a:prstGeom prst="line">
            <a:avLst/>
          </a:prstGeom>
          <a:noFill/>
          <a:ln w="28575">
            <a:solidFill>
              <a:schemeClr val="tx1"/>
            </a:solidFill>
            <a:round/>
            <a:headEnd/>
            <a:tailEnd/>
          </a:ln>
        </p:spPr>
        <p:txBody>
          <a:bodyPr/>
          <a:lstStyle/>
          <a:p>
            <a:endParaRPr lang="en-US"/>
          </a:p>
        </p:txBody>
      </p:sp>
      <p:sp>
        <p:nvSpPr>
          <p:cNvPr id="33804" name="Freeform 12"/>
          <p:cNvSpPr>
            <a:spLocks/>
          </p:cNvSpPr>
          <p:nvPr/>
        </p:nvSpPr>
        <p:spPr bwMode="auto">
          <a:xfrm>
            <a:off x="470217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3805" name="Freeform 13"/>
          <p:cNvSpPr>
            <a:spLocks/>
          </p:cNvSpPr>
          <p:nvPr/>
        </p:nvSpPr>
        <p:spPr bwMode="auto">
          <a:xfrm>
            <a:off x="5322888"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3806" name="Freeform 14"/>
          <p:cNvSpPr>
            <a:spLocks/>
          </p:cNvSpPr>
          <p:nvPr/>
        </p:nvSpPr>
        <p:spPr bwMode="auto">
          <a:xfrm>
            <a:off x="6032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3807" name="Freeform 15"/>
          <p:cNvSpPr>
            <a:spLocks/>
          </p:cNvSpPr>
          <p:nvPr/>
        </p:nvSpPr>
        <p:spPr bwMode="auto">
          <a:xfrm>
            <a:off x="66548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3808" name="Freeform 16"/>
          <p:cNvSpPr>
            <a:spLocks/>
          </p:cNvSpPr>
          <p:nvPr/>
        </p:nvSpPr>
        <p:spPr bwMode="auto">
          <a:xfrm>
            <a:off x="6300788"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3809" name="Freeform 17"/>
          <p:cNvSpPr>
            <a:spLocks/>
          </p:cNvSpPr>
          <p:nvPr/>
        </p:nvSpPr>
        <p:spPr bwMode="auto">
          <a:xfrm>
            <a:off x="5057775"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3810" name="Freeform 19"/>
          <p:cNvSpPr>
            <a:spLocks/>
          </p:cNvSpPr>
          <p:nvPr/>
        </p:nvSpPr>
        <p:spPr bwMode="auto">
          <a:xfrm>
            <a:off x="5678488"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3811" name="Line 20"/>
          <p:cNvSpPr>
            <a:spLocks noChangeShapeType="1"/>
          </p:cNvSpPr>
          <p:nvPr/>
        </p:nvSpPr>
        <p:spPr bwMode="auto">
          <a:xfrm flipH="1">
            <a:off x="2627313" y="3917950"/>
            <a:ext cx="622300" cy="623888"/>
          </a:xfrm>
          <a:prstGeom prst="line">
            <a:avLst/>
          </a:prstGeom>
          <a:noFill/>
          <a:ln w="28575">
            <a:solidFill>
              <a:schemeClr val="tx1"/>
            </a:solidFill>
            <a:round/>
            <a:headEnd/>
            <a:tailEnd/>
          </a:ln>
        </p:spPr>
        <p:txBody>
          <a:bodyPr/>
          <a:lstStyle/>
          <a:p>
            <a:endParaRPr lang="en-US"/>
          </a:p>
        </p:txBody>
      </p:sp>
      <p:sp>
        <p:nvSpPr>
          <p:cNvPr id="33812" name="Line 21"/>
          <p:cNvSpPr>
            <a:spLocks noChangeShapeType="1"/>
          </p:cNvSpPr>
          <p:nvPr/>
        </p:nvSpPr>
        <p:spPr bwMode="auto">
          <a:xfrm flipH="1">
            <a:off x="2271713" y="4541838"/>
            <a:ext cx="355600" cy="712787"/>
          </a:xfrm>
          <a:prstGeom prst="line">
            <a:avLst/>
          </a:prstGeom>
          <a:noFill/>
          <a:ln w="28575">
            <a:solidFill>
              <a:schemeClr val="tx1"/>
            </a:solidFill>
            <a:round/>
            <a:headEnd/>
            <a:tailEnd/>
          </a:ln>
        </p:spPr>
        <p:txBody>
          <a:bodyPr/>
          <a:lstStyle/>
          <a:p>
            <a:endParaRPr lang="en-US"/>
          </a:p>
        </p:txBody>
      </p:sp>
      <p:sp>
        <p:nvSpPr>
          <p:cNvPr id="33813" name="Line 22"/>
          <p:cNvSpPr>
            <a:spLocks noChangeShapeType="1"/>
          </p:cNvSpPr>
          <p:nvPr/>
        </p:nvSpPr>
        <p:spPr bwMode="auto">
          <a:xfrm>
            <a:off x="2627313" y="4541838"/>
            <a:ext cx="265112" cy="712787"/>
          </a:xfrm>
          <a:prstGeom prst="line">
            <a:avLst/>
          </a:prstGeom>
          <a:noFill/>
          <a:ln w="28575">
            <a:solidFill>
              <a:schemeClr val="tx1"/>
            </a:solidFill>
            <a:round/>
            <a:headEnd/>
            <a:tailEnd/>
          </a:ln>
        </p:spPr>
        <p:txBody>
          <a:bodyPr/>
          <a:lstStyle/>
          <a:p>
            <a:endParaRPr lang="en-US"/>
          </a:p>
        </p:txBody>
      </p:sp>
      <p:sp>
        <p:nvSpPr>
          <p:cNvPr id="33814" name="Line 23"/>
          <p:cNvSpPr>
            <a:spLocks noChangeShapeType="1"/>
          </p:cNvSpPr>
          <p:nvPr/>
        </p:nvSpPr>
        <p:spPr bwMode="auto">
          <a:xfrm>
            <a:off x="3249613" y="3917950"/>
            <a:ext cx="620712" cy="623888"/>
          </a:xfrm>
          <a:prstGeom prst="line">
            <a:avLst/>
          </a:prstGeom>
          <a:noFill/>
          <a:ln w="28575">
            <a:solidFill>
              <a:schemeClr val="tx1"/>
            </a:solidFill>
            <a:round/>
            <a:headEnd/>
            <a:tailEnd/>
          </a:ln>
        </p:spPr>
        <p:txBody>
          <a:bodyPr/>
          <a:lstStyle/>
          <a:p>
            <a:endParaRPr lang="en-US"/>
          </a:p>
        </p:txBody>
      </p:sp>
      <p:sp>
        <p:nvSpPr>
          <p:cNvPr id="33815" name="Line 24"/>
          <p:cNvSpPr>
            <a:spLocks noChangeShapeType="1"/>
          </p:cNvSpPr>
          <p:nvPr/>
        </p:nvSpPr>
        <p:spPr bwMode="auto">
          <a:xfrm flipH="1">
            <a:off x="3603625" y="4541838"/>
            <a:ext cx="266700" cy="712787"/>
          </a:xfrm>
          <a:prstGeom prst="line">
            <a:avLst/>
          </a:prstGeom>
          <a:noFill/>
          <a:ln w="28575">
            <a:solidFill>
              <a:schemeClr val="tx1"/>
            </a:solidFill>
            <a:round/>
            <a:headEnd/>
            <a:tailEnd/>
          </a:ln>
        </p:spPr>
        <p:txBody>
          <a:bodyPr/>
          <a:lstStyle/>
          <a:p>
            <a:endParaRPr lang="en-US"/>
          </a:p>
        </p:txBody>
      </p:sp>
      <p:sp>
        <p:nvSpPr>
          <p:cNvPr id="33816" name="Line 25"/>
          <p:cNvSpPr>
            <a:spLocks noChangeShapeType="1"/>
          </p:cNvSpPr>
          <p:nvPr/>
        </p:nvSpPr>
        <p:spPr bwMode="auto">
          <a:xfrm>
            <a:off x="3870325" y="4541838"/>
            <a:ext cx="354013" cy="712787"/>
          </a:xfrm>
          <a:prstGeom prst="line">
            <a:avLst/>
          </a:prstGeom>
          <a:noFill/>
          <a:ln w="28575">
            <a:solidFill>
              <a:schemeClr val="tx1"/>
            </a:solidFill>
            <a:round/>
            <a:headEnd/>
            <a:tailEnd/>
          </a:ln>
        </p:spPr>
        <p:txBody>
          <a:bodyPr/>
          <a:lstStyle/>
          <a:p>
            <a:endParaRPr lang="en-US"/>
          </a:p>
        </p:txBody>
      </p:sp>
      <p:sp>
        <p:nvSpPr>
          <p:cNvPr id="33817" name="Freeform 26"/>
          <p:cNvSpPr>
            <a:spLocks/>
          </p:cNvSpPr>
          <p:nvPr/>
        </p:nvSpPr>
        <p:spPr bwMode="auto">
          <a:xfrm>
            <a:off x="2095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3818" name="Freeform 27"/>
          <p:cNvSpPr>
            <a:spLocks/>
          </p:cNvSpPr>
          <p:nvPr/>
        </p:nvSpPr>
        <p:spPr bwMode="auto">
          <a:xfrm>
            <a:off x="2716213"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3819" name="Freeform 28"/>
          <p:cNvSpPr>
            <a:spLocks/>
          </p:cNvSpPr>
          <p:nvPr/>
        </p:nvSpPr>
        <p:spPr bwMode="auto">
          <a:xfrm>
            <a:off x="34258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3820" name="Freeform 29"/>
          <p:cNvSpPr>
            <a:spLocks/>
          </p:cNvSpPr>
          <p:nvPr/>
        </p:nvSpPr>
        <p:spPr bwMode="auto">
          <a:xfrm>
            <a:off x="40481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3821" name="Freeform 30"/>
          <p:cNvSpPr>
            <a:spLocks/>
          </p:cNvSpPr>
          <p:nvPr/>
        </p:nvSpPr>
        <p:spPr bwMode="auto">
          <a:xfrm>
            <a:off x="3694113"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3822" name="Freeform 31"/>
          <p:cNvSpPr>
            <a:spLocks/>
          </p:cNvSpPr>
          <p:nvPr/>
        </p:nvSpPr>
        <p:spPr bwMode="auto">
          <a:xfrm>
            <a:off x="2451100"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3823" name="Freeform 33"/>
          <p:cNvSpPr>
            <a:spLocks/>
          </p:cNvSpPr>
          <p:nvPr/>
        </p:nvSpPr>
        <p:spPr bwMode="auto">
          <a:xfrm>
            <a:off x="3071813"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3824" name="Freeform 35"/>
          <p:cNvSpPr>
            <a:spLocks/>
          </p:cNvSpPr>
          <p:nvPr/>
        </p:nvSpPr>
        <p:spPr bwMode="auto">
          <a:xfrm>
            <a:off x="4400550" y="289560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3825" name="Text Box 36"/>
          <p:cNvSpPr txBox="1">
            <a:spLocks noChangeArrowheads="1"/>
          </p:cNvSpPr>
          <p:nvPr/>
        </p:nvSpPr>
        <p:spPr bwMode="auto">
          <a:xfrm>
            <a:off x="7553325" y="3646488"/>
            <a:ext cx="658813" cy="457200"/>
          </a:xfrm>
          <a:prstGeom prst="rect">
            <a:avLst/>
          </a:prstGeom>
          <a:noFill/>
          <a:ln w="9525">
            <a:noFill/>
            <a:miter lim="800000"/>
            <a:headEnd/>
            <a:tailEnd/>
          </a:ln>
        </p:spPr>
        <p:txBody>
          <a:bodyPr wrap="none">
            <a:spAutoFit/>
          </a:bodyPr>
          <a:lstStyle/>
          <a:p>
            <a:r>
              <a:rPr lang="en-US" sz="2400">
                <a:solidFill>
                  <a:schemeClr val="accent1"/>
                </a:solidFill>
              </a:rPr>
              <a:t>Cut</a:t>
            </a:r>
          </a:p>
        </p:txBody>
      </p:sp>
      <p:sp>
        <p:nvSpPr>
          <p:cNvPr id="33826" name="Line 38"/>
          <p:cNvSpPr>
            <a:spLocks noChangeShapeType="1"/>
          </p:cNvSpPr>
          <p:nvPr/>
        </p:nvSpPr>
        <p:spPr bwMode="auto">
          <a:xfrm rot="-5400000" flipH="1" flipV="1">
            <a:off x="6034881" y="3291682"/>
            <a:ext cx="354013" cy="355600"/>
          </a:xfrm>
          <a:prstGeom prst="line">
            <a:avLst/>
          </a:prstGeom>
          <a:noFill/>
          <a:ln w="38100">
            <a:solidFill>
              <a:srgbClr val="FF010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Line 40"/>
          <p:cNvSpPr>
            <a:spLocks noChangeShapeType="1"/>
          </p:cNvSpPr>
          <p:nvPr/>
        </p:nvSpPr>
        <p:spPr bwMode="auto">
          <a:xfrm>
            <a:off x="5233988" y="4541838"/>
            <a:ext cx="2319337" cy="0"/>
          </a:xfrm>
          <a:prstGeom prst="line">
            <a:avLst/>
          </a:prstGeom>
          <a:noFill/>
          <a:ln w="57150">
            <a:solidFill>
              <a:schemeClr val="accent1"/>
            </a:solidFill>
            <a:round/>
            <a:headEnd/>
            <a:tailEnd/>
          </a:ln>
        </p:spPr>
        <p:txBody>
          <a:bodyPr/>
          <a:lstStyle/>
          <a:p>
            <a:endParaRPr lang="en-US"/>
          </a:p>
        </p:txBody>
      </p:sp>
      <p:sp>
        <p:nvSpPr>
          <p:cNvPr id="34819" name="Line 2"/>
          <p:cNvSpPr>
            <a:spLocks noChangeShapeType="1"/>
          </p:cNvSpPr>
          <p:nvPr/>
        </p:nvSpPr>
        <p:spPr bwMode="auto">
          <a:xfrm>
            <a:off x="1600200" y="3895725"/>
            <a:ext cx="1649413" cy="0"/>
          </a:xfrm>
          <a:prstGeom prst="line">
            <a:avLst/>
          </a:prstGeom>
          <a:noFill/>
          <a:ln w="57150">
            <a:solidFill>
              <a:schemeClr val="accent1"/>
            </a:solidFill>
            <a:round/>
            <a:headEnd/>
            <a:tailEnd/>
          </a:ln>
        </p:spPr>
        <p:txBody>
          <a:bodyPr/>
          <a:lstStyle/>
          <a:p>
            <a:endParaRPr lang="en-US"/>
          </a:p>
        </p:txBody>
      </p:sp>
      <p:sp>
        <p:nvSpPr>
          <p:cNvPr id="34820" name="Line 3"/>
          <p:cNvSpPr>
            <a:spLocks noChangeShapeType="1"/>
          </p:cNvSpPr>
          <p:nvPr/>
        </p:nvSpPr>
        <p:spPr bwMode="auto">
          <a:xfrm flipH="1">
            <a:off x="3257550" y="3101975"/>
            <a:ext cx="1320800" cy="784225"/>
          </a:xfrm>
          <a:prstGeom prst="line">
            <a:avLst/>
          </a:prstGeom>
          <a:noFill/>
          <a:ln w="28575">
            <a:solidFill>
              <a:schemeClr val="tx1"/>
            </a:solidFill>
            <a:round/>
            <a:headEnd/>
            <a:tailEnd/>
          </a:ln>
        </p:spPr>
        <p:txBody>
          <a:bodyPr/>
          <a:lstStyle/>
          <a:p>
            <a:endParaRPr lang="en-US"/>
          </a:p>
        </p:txBody>
      </p:sp>
      <p:sp>
        <p:nvSpPr>
          <p:cNvPr id="34821" name="Line 4"/>
          <p:cNvSpPr>
            <a:spLocks noChangeShapeType="1"/>
          </p:cNvSpPr>
          <p:nvPr/>
        </p:nvSpPr>
        <p:spPr bwMode="auto">
          <a:xfrm>
            <a:off x="4578350" y="3101975"/>
            <a:ext cx="1270000" cy="784225"/>
          </a:xfrm>
          <a:prstGeom prst="line">
            <a:avLst/>
          </a:prstGeom>
          <a:noFill/>
          <a:ln w="28575">
            <a:solidFill>
              <a:schemeClr val="tx1"/>
            </a:solidFill>
            <a:round/>
            <a:headEnd/>
            <a:tailEnd/>
          </a:ln>
        </p:spPr>
        <p:txBody>
          <a:bodyPr/>
          <a:lstStyle/>
          <a:p>
            <a:endParaRPr lang="en-US"/>
          </a:p>
        </p:txBody>
      </p:sp>
      <p:sp>
        <p:nvSpPr>
          <p:cNvPr id="145413" name="Rectangle 5"/>
          <p:cNvSpPr>
            <a:spLocks noGrp="1" noChangeArrowheads="1"/>
          </p:cNvSpPr>
          <p:nvPr>
            <p:ph type="title"/>
          </p:nvPr>
        </p:nvSpPr>
        <p:spPr/>
        <p:txBody>
          <a:bodyPr/>
          <a:lstStyle/>
          <a:p>
            <a:pPr eaLnBrk="1" hangingPunct="1">
              <a:defRPr/>
            </a:pPr>
            <a:r>
              <a:rPr lang="en-US" smtClean="0"/>
              <a:t>Cut Selection Algorithm</a:t>
            </a:r>
          </a:p>
        </p:txBody>
      </p:sp>
      <p:sp>
        <p:nvSpPr>
          <p:cNvPr id="34823" name="Line 6"/>
          <p:cNvSpPr>
            <a:spLocks noChangeShapeType="1"/>
          </p:cNvSpPr>
          <p:nvPr/>
        </p:nvSpPr>
        <p:spPr bwMode="auto">
          <a:xfrm flipH="1">
            <a:off x="5233988" y="3917950"/>
            <a:ext cx="622300" cy="623888"/>
          </a:xfrm>
          <a:prstGeom prst="line">
            <a:avLst/>
          </a:prstGeom>
          <a:noFill/>
          <a:ln w="28575">
            <a:solidFill>
              <a:schemeClr val="tx1"/>
            </a:solidFill>
            <a:round/>
            <a:headEnd/>
            <a:tailEnd/>
          </a:ln>
        </p:spPr>
        <p:txBody>
          <a:bodyPr/>
          <a:lstStyle/>
          <a:p>
            <a:endParaRPr lang="en-US"/>
          </a:p>
        </p:txBody>
      </p:sp>
      <p:sp>
        <p:nvSpPr>
          <p:cNvPr id="34824" name="Line 7"/>
          <p:cNvSpPr>
            <a:spLocks noChangeShapeType="1"/>
          </p:cNvSpPr>
          <p:nvPr/>
        </p:nvSpPr>
        <p:spPr bwMode="auto">
          <a:xfrm flipH="1">
            <a:off x="4878388" y="4541838"/>
            <a:ext cx="355600" cy="712787"/>
          </a:xfrm>
          <a:prstGeom prst="line">
            <a:avLst/>
          </a:prstGeom>
          <a:noFill/>
          <a:ln w="28575">
            <a:solidFill>
              <a:schemeClr val="tx1"/>
            </a:solidFill>
            <a:round/>
            <a:headEnd/>
            <a:tailEnd/>
          </a:ln>
        </p:spPr>
        <p:txBody>
          <a:bodyPr/>
          <a:lstStyle/>
          <a:p>
            <a:endParaRPr lang="en-US"/>
          </a:p>
        </p:txBody>
      </p:sp>
      <p:sp>
        <p:nvSpPr>
          <p:cNvPr id="34825" name="Line 8"/>
          <p:cNvSpPr>
            <a:spLocks noChangeShapeType="1"/>
          </p:cNvSpPr>
          <p:nvPr/>
        </p:nvSpPr>
        <p:spPr bwMode="auto">
          <a:xfrm>
            <a:off x="5233988" y="4541838"/>
            <a:ext cx="265112" cy="712787"/>
          </a:xfrm>
          <a:prstGeom prst="line">
            <a:avLst/>
          </a:prstGeom>
          <a:noFill/>
          <a:ln w="28575">
            <a:solidFill>
              <a:schemeClr val="tx1"/>
            </a:solidFill>
            <a:round/>
            <a:headEnd/>
            <a:tailEnd/>
          </a:ln>
        </p:spPr>
        <p:txBody>
          <a:bodyPr/>
          <a:lstStyle/>
          <a:p>
            <a:endParaRPr lang="en-US"/>
          </a:p>
        </p:txBody>
      </p:sp>
      <p:sp>
        <p:nvSpPr>
          <p:cNvPr id="34826" name="Line 9"/>
          <p:cNvSpPr>
            <a:spLocks noChangeShapeType="1"/>
          </p:cNvSpPr>
          <p:nvPr/>
        </p:nvSpPr>
        <p:spPr bwMode="auto">
          <a:xfrm>
            <a:off x="5856288" y="3917950"/>
            <a:ext cx="620712" cy="623888"/>
          </a:xfrm>
          <a:prstGeom prst="line">
            <a:avLst/>
          </a:prstGeom>
          <a:noFill/>
          <a:ln w="28575">
            <a:solidFill>
              <a:schemeClr val="tx1"/>
            </a:solidFill>
            <a:round/>
            <a:headEnd/>
            <a:tailEnd/>
          </a:ln>
        </p:spPr>
        <p:txBody>
          <a:bodyPr/>
          <a:lstStyle/>
          <a:p>
            <a:endParaRPr lang="en-US"/>
          </a:p>
        </p:txBody>
      </p:sp>
      <p:sp>
        <p:nvSpPr>
          <p:cNvPr id="34827" name="Line 10"/>
          <p:cNvSpPr>
            <a:spLocks noChangeShapeType="1"/>
          </p:cNvSpPr>
          <p:nvPr/>
        </p:nvSpPr>
        <p:spPr bwMode="auto">
          <a:xfrm flipH="1">
            <a:off x="6210300" y="4541838"/>
            <a:ext cx="266700" cy="712787"/>
          </a:xfrm>
          <a:prstGeom prst="line">
            <a:avLst/>
          </a:prstGeom>
          <a:noFill/>
          <a:ln w="28575">
            <a:solidFill>
              <a:schemeClr val="tx1"/>
            </a:solidFill>
            <a:round/>
            <a:headEnd/>
            <a:tailEnd/>
          </a:ln>
        </p:spPr>
        <p:txBody>
          <a:bodyPr/>
          <a:lstStyle/>
          <a:p>
            <a:endParaRPr lang="en-US"/>
          </a:p>
        </p:txBody>
      </p:sp>
      <p:sp>
        <p:nvSpPr>
          <p:cNvPr id="34828" name="Line 11"/>
          <p:cNvSpPr>
            <a:spLocks noChangeShapeType="1"/>
          </p:cNvSpPr>
          <p:nvPr/>
        </p:nvSpPr>
        <p:spPr bwMode="auto">
          <a:xfrm>
            <a:off x="6477000" y="4541838"/>
            <a:ext cx="354013" cy="712787"/>
          </a:xfrm>
          <a:prstGeom prst="line">
            <a:avLst/>
          </a:prstGeom>
          <a:noFill/>
          <a:ln w="28575">
            <a:solidFill>
              <a:schemeClr val="tx1"/>
            </a:solidFill>
            <a:round/>
            <a:headEnd/>
            <a:tailEnd/>
          </a:ln>
        </p:spPr>
        <p:txBody>
          <a:bodyPr/>
          <a:lstStyle/>
          <a:p>
            <a:endParaRPr lang="en-US"/>
          </a:p>
        </p:txBody>
      </p:sp>
      <p:sp>
        <p:nvSpPr>
          <p:cNvPr id="34829" name="Freeform 12"/>
          <p:cNvSpPr>
            <a:spLocks/>
          </p:cNvSpPr>
          <p:nvPr/>
        </p:nvSpPr>
        <p:spPr bwMode="auto">
          <a:xfrm>
            <a:off x="470217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4830" name="Freeform 13"/>
          <p:cNvSpPr>
            <a:spLocks/>
          </p:cNvSpPr>
          <p:nvPr/>
        </p:nvSpPr>
        <p:spPr bwMode="auto">
          <a:xfrm>
            <a:off x="5322888"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4831" name="Freeform 14"/>
          <p:cNvSpPr>
            <a:spLocks/>
          </p:cNvSpPr>
          <p:nvPr/>
        </p:nvSpPr>
        <p:spPr bwMode="auto">
          <a:xfrm>
            <a:off x="6032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4832" name="Freeform 15"/>
          <p:cNvSpPr>
            <a:spLocks/>
          </p:cNvSpPr>
          <p:nvPr/>
        </p:nvSpPr>
        <p:spPr bwMode="auto">
          <a:xfrm>
            <a:off x="66548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4833" name="Freeform 16"/>
          <p:cNvSpPr>
            <a:spLocks/>
          </p:cNvSpPr>
          <p:nvPr/>
        </p:nvSpPr>
        <p:spPr bwMode="auto">
          <a:xfrm>
            <a:off x="6300788"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4834" name="Freeform 17"/>
          <p:cNvSpPr>
            <a:spLocks/>
          </p:cNvSpPr>
          <p:nvPr/>
        </p:nvSpPr>
        <p:spPr bwMode="auto">
          <a:xfrm>
            <a:off x="5057775"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4835" name="Freeform 19"/>
          <p:cNvSpPr>
            <a:spLocks/>
          </p:cNvSpPr>
          <p:nvPr/>
        </p:nvSpPr>
        <p:spPr bwMode="auto">
          <a:xfrm>
            <a:off x="5678488"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4836" name="Line 20"/>
          <p:cNvSpPr>
            <a:spLocks noChangeShapeType="1"/>
          </p:cNvSpPr>
          <p:nvPr/>
        </p:nvSpPr>
        <p:spPr bwMode="auto">
          <a:xfrm flipH="1">
            <a:off x="2627313" y="3917950"/>
            <a:ext cx="622300" cy="623888"/>
          </a:xfrm>
          <a:prstGeom prst="line">
            <a:avLst/>
          </a:prstGeom>
          <a:noFill/>
          <a:ln w="28575">
            <a:solidFill>
              <a:schemeClr val="tx1"/>
            </a:solidFill>
            <a:round/>
            <a:headEnd/>
            <a:tailEnd/>
          </a:ln>
        </p:spPr>
        <p:txBody>
          <a:bodyPr/>
          <a:lstStyle/>
          <a:p>
            <a:endParaRPr lang="en-US"/>
          </a:p>
        </p:txBody>
      </p:sp>
      <p:sp>
        <p:nvSpPr>
          <p:cNvPr id="34837" name="Line 21"/>
          <p:cNvSpPr>
            <a:spLocks noChangeShapeType="1"/>
          </p:cNvSpPr>
          <p:nvPr/>
        </p:nvSpPr>
        <p:spPr bwMode="auto">
          <a:xfrm flipH="1">
            <a:off x="2271713" y="4541838"/>
            <a:ext cx="355600" cy="712787"/>
          </a:xfrm>
          <a:prstGeom prst="line">
            <a:avLst/>
          </a:prstGeom>
          <a:noFill/>
          <a:ln w="28575">
            <a:solidFill>
              <a:schemeClr val="tx1"/>
            </a:solidFill>
            <a:round/>
            <a:headEnd/>
            <a:tailEnd/>
          </a:ln>
        </p:spPr>
        <p:txBody>
          <a:bodyPr/>
          <a:lstStyle/>
          <a:p>
            <a:endParaRPr lang="en-US"/>
          </a:p>
        </p:txBody>
      </p:sp>
      <p:sp>
        <p:nvSpPr>
          <p:cNvPr id="34838" name="Line 22"/>
          <p:cNvSpPr>
            <a:spLocks noChangeShapeType="1"/>
          </p:cNvSpPr>
          <p:nvPr/>
        </p:nvSpPr>
        <p:spPr bwMode="auto">
          <a:xfrm>
            <a:off x="2627313" y="4541838"/>
            <a:ext cx="265112" cy="712787"/>
          </a:xfrm>
          <a:prstGeom prst="line">
            <a:avLst/>
          </a:prstGeom>
          <a:noFill/>
          <a:ln w="28575">
            <a:solidFill>
              <a:schemeClr val="tx1"/>
            </a:solidFill>
            <a:round/>
            <a:headEnd/>
            <a:tailEnd/>
          </a:ln>
        </p:spPr>
        <p:txBody>
          <a:bodyPr/>
          <a:lstStyle/>
          <a:p>
            <a:endParaRPr lang="en-US"/>
          </a:p>
        </p:txBody>
      </p:sp>
      <p:sp>
        <p:nvSpPr>
          <p:cNvPr id="34839" name="Line 23"/>
          <p:cNvSpPr>
            <a:spLocks noChangeShapeType="1"/>
          </p:cNvSpPr>
          <p:nvPr/>
        </p:nvSpPr>
        <p:spPr bwMode="auto">
          <a:xfrm>
            <a:off x="3249613" y="3917950"/>
            <a:ext cx="620712" cy="623888"/>
          </a:xfrm>
          <a:prstGeom prst="line">
            <a:avLst/>
          </a:prstGeom>
          <a:noFill/>
          <a:ln w="28575">
            <a:solidFill>
              <a:schemeClr val="tx1"/>
            </a:solidFill>
            <a:round/>
            <a:headEnd/>
            <a:tailEnd/>
          </a:ln>
        </p:spPr>
        <p:txBody>
          <a:bodyPr/>
          <a:lstStyle/>
          <a:p>
            <a:endParaRPr lang="en-US"/>
          </a:p>
        </p:txBody>
      </p:sp>
      <p:sp>
        <p:nvSpPr>
          <p:cNvPr id="34840" name="Line 24"/>
          <p:cNvSpPr>
            <a:spLocks noChangeShapeType="1"/>
          </p:cNvSpPr>
          <p:nvPr/>
        </p:nvSpPr>
        <p:spPr bwMode="auto">
          <a:xfrm flipH="1">
            <a:off x="3603625" y="4541838"/>
            <a:ext cx="266700" cy="712787"/>
          </a:xfrm>
          <a:prstGeom prst="line">
            <a:avLst/>
          </a:prstGeom>
          <a:noFill/>
          <a:ln w="28575">
            <a:solidFill>
              <a:schemeClr val="tx1"/>
            </a:solidFill>
            <a:round/>
            <a:headEnd/>
            <a:tailEnd/>
          </a:ln>
        </p:spPr>
        <p:txBody>
          <a:bodyPr/>
          <a:lstStyle/>
          <a:p>
            <a:endParaRPr lang="en-US"/>
          </a:p>
        </p:txBody>
      </p:sp>
      <p:sp>
        <p:nvSpPr>
          <p:cNvPr id="34841" name="Line 25"/>
          <p:cNvSpPr>
            <a:spLocks noChangeShapeType="1"/>
          </p:cNvSpPr>
          <p:nvPr/>
        </p:nvSpPr>
        <p:spPr bwMode="auto">
          <a:xfrm>
            <a:off x="3870325" y="4541838"/>
            <a:ext cx="354013" cy="712787"/>
          </a:xfrm>
          <a:prstGeom prst="line">
            <a:avLst/>
          </a:prstGeom>
          <a:noFill/>
          <a:ln w="28575">
            <a:solidFill>
              <a:schemeClr val="tx1"/>
            </a:solidFill>
            <a:round/>
            <a:headEnd/>
            <a:tailEnd/>
          </a:ln>
        </p:spPr>
        <p:txBody>
          <a:bodyPr/>
          <a:lstStyle/>
          <a:p>
            <a:endParaRPr lang="en-US"/>
          </a:p>
        </p:txBody>
      </p:sp>
      <p:sp>
        <p:nvSpPr>
          <p:cNvPr id="34842" name="Freeform 26"/>
          <p:cNvSpPr>
            <a:spLocks/>
          </p:cNvSpPr>
          <p:nvPr/>
        </p:nvSpPr>
        <p:spPr bwMode="auto">
          <a:xfrm>
            <a:off x="2095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4843" name="Freeform 27"/>
          <p:cNvSpPr>
            <a:spLocks/>
          </p:cNvSpPr>
          <p:nvPr/>
        </p:nvSpPr>
        <p:spPr bwMode="auto">
          <a:xfrm>
            <a:off x="2716213"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4844" name="Freeform 28"/>
          <p:cNvSpPr>
            <a:spLocks/>
          </p:cNvSpPr>
          <p:nvPr/>
        </p:nvSpPr>
        <p:spPr bwMode="auto">
          <a:xfrm>
            <a:off x="34258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4845" name="Freeform 29"/>
          <p:cNvSpPr>
            <a:spLocks/>
          </p:cNvSpPr>
          <p:nvPr/>
        </p:nvSpPr>
        <p:spPr bwMode="auto">
          <a:xfrm>
            <a:off x="40481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4846" name="Freeform 30"/>
          <p:cNvSpPr>
            <a:spLocks/>
          </p:cNvSpPr>
          <p:nvPr/>
        </p:nvSpPr>
        <p:spPr bwMode="auto">
          <a:xfrm>
            <a:off x="3694113"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4847" name="Freeform 31"/>
          <p:cNvSpPr>
            <a:spLocks/>
          </p:cNvSpPr>
          <p:nvPr/>
        </p:nvSpPr>
        <p:spPr bwMode="auto">
          <a:xfrm>
            <a:off x="2451100"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4848" name="Freeform 33"/>
          <p:cNvSpPr>
            <a:spLocks/>
          </p:cNvSpPr>
          <p:nvPr/>
        </p:nvSpPr>
        <p:spPr bwMode="auto">
          <a:xfrm>
            <a:off x="3071813"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4849" name="Freeform 35"/>
          <p:cNvSpPr>
            <a:spLocks/>
          </p:cNvSpPr>
          <p:nvPr/>
        </p:nvSpPr>
        <p:spPr bwMode="auto">
          <a:xfrm>
            <a:off x="4400550" y="289560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cxnSp>
        <p:nvCxnSpPr>
          <p:cNvPr id="34850" name="AutoShape 41"/>
          <p:cNvCxnSpPr>
            <a:cxnSpLocks noChangeShapeType="1"/>
            <a:stCxn id="34848" idx="37"/>
            <a:endCxn id="34834" idx="19"/>
          </p:cNvCxnSpPr>
          <p:nvPr/>
        </p:nvCxnSpPr>
        <p:spPr bwMode="auto">
          <a:xfrm>
            <a:off x="3444875" y="3890963"/>
            <a:ext cx="1593850" cy="650875"/>
          </a:xfrm>
          <a:prstGeom prst="curvedConnector3">
            <a:avLst>
              <a:gd name="adj1" fmla="val 50000"/>
            </a:avLst>
          </a:prstGeom>
          <a:noFill/>
          <a:ln w="57150">
            <a:solidFill>
              <a:schemeClr val="accent1"/>
            </a:solidFill>
            <a:round/>
            <a:headEnd/>
            <a:tailEnd/>
          </a:ln>
        </p:spPr>
      </p:cxnSp>
      <p:sp>
        <p:nvSpPr>
          <p:cNvPr id="34851" name="Text Box 42"/>
          <p:cNvSpPr txBox="1">
            <a:spLocks noChangeArrowheads="1"/>
          </p:cNvSpPr>
          <p:nvPr/>
        </p:nvSpPr>
        <p:spPr bwMode="auto">
          <a:xfrm>
            <a:off x="7553325" y="4303713"/>
            <a:ext cx="658813" cy="457200"/>
          </a:xfrm>
          <a:prstGeom prst="rect">
            <a:avLst/>
          </a:prstGeom>
          <a:noFill/>
          <a:ln w="9525">
            <a:noFill/>
            <a:miter lim="800000"/>
            <a:headEnd/>
            <a:tailEnd/>
          </a:ln>
        </p:spPr>
        <p:txBody>
          <a:bodyPr wrap="none">
            <a:spAutoFit/>
          </a:bodyPr>
          <a:lstStyle/>
          <a:p>
            <a:r>
              <a:rPr lang="en-US" sz="2400">
                <a:solidFill>
                  <a:schemeClr val="accent1"/>
                </a:solidFill>
              </a:rPr>
              <a:t>Cut</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2"/>
          <p:cNvSpPr>
            <a:spLocks noChangeShapeType="1"/>
          </p:cNvSpPr>
          <p:nvPr/>
        </p:nvSpPr>
        <p:spPr bwMode="auto">
          <a:xfrm>
            <a:off x="5233988" y="4541838"/>
            <a:ext cx="2319337" cy="0"/>
          </a:xfrm>
          <a:prstGeom prst="line">
            <a:avLst/>
          </a:prstGeom>
          <a:noFill/>
          <a:ln w="57150">
            <a:solidFill>
              <a:schemeClr val="accent1"/>
            </a:solidFill>
            <a:round/>
            <a:headEnd/>
            <a:tailEnd/>
          </a:ln>
        </p:spPr>
        <p:txBody>
          <a:bodyPr/>
          <a:lstStyle/>
          <a:p>
            <a:endParaRPr lang="en-US"/>
          </a:p>
        </p:txBody>
      </p:sp>
      <p:sp>
        <p:nvSpPr>
          <p:cNvPr id="35843" name="Line 3"/>
          <p:cNvSpPr>
            <a:spLocks noChangeShapeType="1"/>
          </p:cNvSpPr>
          <p:nvPr/>
        </p:nvSpPr>
        <p:spPr bwMode="auto">
          <a:xfrm>
            <a:off x="1600200" y="3895725"/>
            <a:ext cx="1649413" cy="0"/>
          </a:xfrm>
          <a:prstGeom prst="line">
            <a:avLst/>
          </a:prstGeom>
          <a:noFill/>
          <a:ln w="57150">
            <a:solidFill>
              <a:schemeClr val="accent1"/>
            </a:solidFill>
            <a:round/>
            <a:headEnd/>
            <a:tailEnd/>
          </a:ln>
        </p:spPr>
        <p:txBody>
          <a:bodyPr/>
          <a:lstStyle/>
          <a:p>
            <a:endParaRPr lang="en-US"/>
          </a:p>
        </p:txBody>
      </p:sp>
      <p:sp>
        <p:nvSpPr>
          <p:cNvPr id="35844" name="Line 4"/>
          <p:cNvSpPr>
            <a:spLocks noChangeShapeType="1"/>
          </p:cNvSpPr>
          <p:nvPr/>
        </p:nvSpPr>
        <p:spPr bwMode="auto">
          <a:xfrm flipH="1">
            <a:off x="3257550" y="3101975"/>
            <a:ext cx="1320800" cy="784225"/>
          </a:xfrm>
          <a:prstGeom prst="line">
            <a:avLst/>
          </a:prstGeom>
          <a:noFill/>
          <a:ln w="28575">
            <a:solidFill>
              <a:schemeClr val="tx1"/>
            </a:solidFill>
            <a:round/>
            <a:headEnd/>
            <a:tailEnd/>
          </a:ln>
        </p:spPr>
        <p:txBody>
          <a:bodyPr/>
          <a:lstStyle/>
          <a:p>
            <a:endParaRPr lang="en-US"/>
          </a:p>
        </p:txBody>
      </p:sp>
      <p:sp>
        <p:nvSpPr>
          <p:cNvPr id="35845" name="Line 5"/>
          <p:cNvSpPr>
            <a:spLocks noChangeShapeType="1"/>
          </p:cNvSpPr>
          <p:nvPr/>
        </p:nvSpPr>
        <p:spPr bwMode="auto">
          <a:xfrm>
            <a:off x="4578350" y="3101975"/>
            <a:ext cx="1270000" cy="784225"/>
          </a:xfrm>
          <a:prstGeom prst="line">
            <a:avLst/>
          </a:prstGeom>
          <a:noFill/>
          <a:ln w="28575">
            <a:solidFill>
              <a:schemeClr val="tx1"/>
            </a:solidFill>
            <a:round/>
            <a:headEnd/>
            <a:tailEnd/>
          </a:ln>
        </p:spPr>
        <p:txBody>
          <a:bodyPr/>
          <a:lstStyle/>
          <a:p>
            <a:endParaRPr lang="en-US"/>
          </a:p>
        </p:txBody>
      </p:sp>
      <p:sp>
        <p:nvSpPr>
          <p:cNvPr id="150534" name="Rectangle 6"/>
          <p:cNvSpPr>
            <a:spLocks noGrp="1" noChangeArrowheads="1"/>
          </p:cNvSpPr>
          <p:nvPr>
            <p:ph type="title"/>
          </p:nvPr>
        </p:nvSpPr>
        <p:spPr/>
        <p:txBody>
          <a:bodyPr/>
          <a:lstStyle/>
          <a:p>
            <a:pPr eaLnBrk="1" hangingPunct="1">
              <a:defRPr/>
            </a:pPr>
            <a:r>
              <a:rPr lang="en-US" smtClean="0"/>
              <a:t>Cut Selection Algorithm</a:t>
            </a:r>
          </a:p>
        </p:txBody>
      </p:sp>
      <p:sp>
        <p:nvSpPr>
          <p:cNvPr id="35847" name="Line 7"/>
          <p:cNvSpPr>
            <a:spLocks noChangeShapeType="1"/>
          </p:cNvSpPr>
          <p:nvPr/>
        </p:nvSpPr>
        <p:spPr bwMode="auto">
          <a:xfrm flipH="1">
            <a:off x="5233988" y="3917950"/>
            <a:ext cx="622300" cy="623888"/>
          </a:xfrm>
          <a:prstGeom prst="line">
            <a:avLst/>
          </a:prstGeom>
          <a:noFill/>
          <a:ln w="28575">
            <a:solidFill>
              <a:schemeClr val="tx1"/>
            </a:solidFill>
            <a:round/>
            <a:headEnd/>
            <a:tailEnd/>
          </a:ln>
        </p:spPr>
        <p:txBody>
          <a:bodyPr/>
          <a:lstStyle/>
          <a:p>
            <a:endParaRPr lang="en-US"/>
          </a:p>
        </p:txBody>
      </p:sp>
      <p:sp>
        <p:nvSpPr>
          <p:cNvPr id="35848" name="Line 8"/>
          <p:cNvSpPr>
            <a:spLocks noChangeShapeType="1"/>
          </p:cNvSpPr>
          <p:nvPr/>
        </p:nvSpPr>
        <p:spPr bwMode="auto">
          <a:xfrm flipH="1">
            <a:off x="4878388" y="4541838"/>
            <a:ext cx="355600" cy="712787"/>
          </a:xfrm>
          <a:prstGeom prst="line">
            <a:avLst/>
          </a:prstGeom>
          <a:noFill/>
          <a:ln w="28575">
            <a:solidFill>
              <a:schemeClr val="tx1"/>
            </a:solidFill>
            <a:round/>
            <a:headEnd/>
            <a:tailEnd/>
          </a:ln>
        </p:spPr>
        <p:txBody>
          <a:bodyPr/>
          <a:lstStyle/>
          <a:p>
            <a:endParaRPr lang="en-US"/>
          </a:p>
        </p:txBody>
      </p:sp>
      <p:sp>
        <p:nvSpPr>
          <p:cNvPr id="35849" name="Line 9"/>
          <p:cNvSpPr>
            <a:spLocks noChangeShapeType="1"/>
          </p:cNvSpPr>
          <p:nvPr/>
        </p:nvSpPr>
        <p:spPr bwMode="auto">
          <a:xfrm>
            <a:off x="5233988" y="4541838"/>
            <a:ext cx="265112" cy="712787"/>
          </a:xfrm>
          <a:prstGeom prst="line">
            <a:avLst/>
          </a:prstGeom>
          <a:noFill/>
          <a:ln w="28575">
            <a:solidFill>
              <a:schemeClr val="tx1"/>
            </a:solidFill>
            <a:round/>
            <a:headEnd/>
            <a:tailEnd/>
          </a:ln>
        </p:spPr>
        <p:txBody>
          <a:bodyPr/>
          <a:lstStyle/>
          <a:p>
            <a:endParaRPr lang="en-US"/>
          </a:p>
        </p:txBody>
      </p:sp>
      <p:sp>
        <p:nvSpPr>
          <p:cNvPr id="35850" name="Line 10"/>
          <p:cNvSpPr>
            <a:spLocks noChangeShapeType="1"/>
          </p:cNvSpPr>
          <p:nvPr/>
        </p:nvSpPr>
        <p:spPr bwMode="auto">
          <a:xfrm>
            <a:off x="5856288" y="3917950"/>
            <a:ext cx="620712" cy="623888"/>
          </a:xfrm>
          <a:prstGeom prst="line">
            <a:avLst/>
          </a:prstGeom>
          <a:noFill/>
          <a:ln w="28575">
            <a:solidFill>
              <a:schemeClr val="tx1"/>
            </a:solidFill>
            <a:round/>
            <a:headEnd/>
            <a:tailEnd/>
          </a:ln>
        </p:spPr>
        <p:txBody>
          <a:bodyPr/>
          <a:lstStyle/>
          <a:p>
            <a:endParaRPr lang="en-US"/>
          </a:p>
        </p:txBody>
      </p:sp>
      <p:sp>
        <p:nvSpPr>
          <p:cNvPr id="35851" name="Line 11"/>
          <p:cNvSpPr>
            <a:spLocks noChangeShapeType="1"/>
          </p:cNvSpPr>
          <p:nvPr/>
        </p:nvSpPr>
        <p:spPr bwMode="auto">
          <a:xfrm flipH="1">
            <a:off x="6210300" y="4541838"/>
            <a:ext cx="266700" cy="712787"/>
          </a:xfrm>
          <a:prstGeom prst="line">
            <a:avLst/>
          </a:prstGeom>
          <a:noFill/>
          <a:ln w="28575">
            <a:solidFill>
              <a:schemeClr val="tx1"/>
            </a:solidFill>
            <a:round/>
            <a:headEnd/>
            <a:tailEnd/>
          </a:ln>
        </p:spPr>
        <p:txBody>
          <a:bodyPr/>
          <a:lstStyle/>
          <a:p>
            <a:endParaRPr lang="en-US"/>
          </a:p>
        </p:txBody>
      </p:sp>
      <p:sp>
        <p:nvSpPr>
          <p:cNvPr id="35852" name="Line 12"/>
          <p:cNvSpPr>
            <a:spLocks noChangeShapeType="1"/>
          </p:cNvSpPr>
          <p:nvPr/>
        </p:nvSpPr>
        <p:spPr bwMode="auto">
          <a:xfrm>
            <a:off x="6477000" y="4541838"/>
            <a:ext cx="354013" cy="712787"/>
          </a:xfrm>
          <a:prstGeom prst="line">
            <a:avLst/>
          </a:prstGeom>
          <a:noFill/>
          <a:ln w="28575">
            <a:solidFill>
              <a:schemeClr val="tx1"/>
            </a:solidFill>
            <a:round/>
            <a:headEnd/>
            <a:tailEnd/>
          </a:ln>
        </p:spPr>
        <p:txBody>
          <a:bodyPr/>
          <a:lstStyle/>
          <a:p>
            <a:endParaRPr lang="en-US"/>
          </a:p>
        </p:txBody>
      </p:sp>
      <p:sp>
        <p:nvSpPr>
          <p:cNvPr id="35853" name="Freeform 13"/>
          <p:cNvSpPr>
            <a:spLocks/>
          </p:cNvSpPr>
          <p:nvPr/>
        </p:nvSpPr>
        <p:spPr bwMode="auto">
          <a:xfrm>
            <a:off x="470217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5854" name="Freeform 14"/>
          <p:cNvSpPr>
            <a:spLocks/>
          </p:cNvSpPr>
          <p:nvPr/>
        </p:nvSpPr>
        <p:spPr bwMode="auto">
          <a:xfrm>
            <a:off x="5322888"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5855" name="Freeform 15"/>
          <p:cNvSpPr>
            <a:spLocks/>
          </p:cNvSpPr>
          <p:nvPr/>
        </p:nvSpPr>
        <p:spPr bwMode="auto">
          <a:xfrm>
            <a:off x="6032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5856" name="Freeform 16"/>
          <p:cNvSpPr>
            <a:spLocks/>
          </p:cNvSpPr>
          <p:nvPr/>
        </p:nvSpPr>
        <p:spPr bwMode="auto">
          <a:xfrm>
            <a:off x="66548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5857" name="Freeform 17"/>
          <p:cNvSpPr>
            <a:spLocks/>
          </p:cNvSpPr>
          <p:nvPr/>
        </p:nvSpPr>
        <p:spPr bwMode="auto">
          <a:xfrm>
            <a:off x="6300788"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5858" name="Freeform 18"/>
          <p:cNvSpPr>
            <a:spLocks/>
          </p:cNvSpPr>
          <p:nvPr/>
        </p:nvSpPr>
        <p:spPr bwMode="auto">
          <a:xfrm>
            <a:off x="5057775"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5859" name="Freeform 20"/>
          <p:cNvSpPr>
            <a:spLocks/>
          </p:cNvSpPr>
          <p:nvPr/>
        </p:nvSpPr>
        <p:spPr bwMode="auto">
          <a:xfrm>
            <a:off x="5678488"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5860" name="Line 21"/>
          <p:cNvSpPr>
            <a:spLocks noChangeShapeType="1"/>
          </p:cNvSpPr>
          <p:nvPr/>
        </p:nvSpPr>
        <p:spPr bwMode="auto">
          <a:xfrm flipH="1">
            <a:off x="2627313" y="3917950"/>
            <a:ext cx="622300" cy="623888"/>
          </a:xfrm>
          <a:prstGeom prst="line">
            <a:avLst/>
          </a:prstGeom>
          <a:noFill/>
          <a:ln w="28575">
            <a:solidFill>
              <a:schemeClr val="tx1"/>
            </a:solidFill>
            <a:round/>
            <a:headEnd/>
            <a:tailEnd/>
          </a:ln>
        </p:spPr>
        <p:txBody>
          <a:bodyPr/>
          <a:lstStyle/>
          <a:p>
            <a:endParaRPr lang="en-US"/>
          </a:p>
        </p:txBody>
      </p:sp>
      <p:sp>
        <p:nvSpPr>
          <p:cNvPr id="35861" name="Line 22"/>
          <p:cNvSpPr>
            <a:spLocks noChangeShapeType="1"/>
          </p:cNvSpPr>
          <p:nvPr/>
        </p:nvSpPr>
        <p:spPr bwMode="auto">
          <a:xfrm flipH="1">
            <a:off x="2271713" y="4541838"/>
            <a:ext cx="355600" cy="712787"/>
          </a:xfrm>
          <a:prstGeom prst="line">
            <a:avLst/>
          </a:prstGeom>
          <a:noFill/>
          <a:ln w="28575">
            <a:solidFill>
              <a:schemeClr val="tx1"/>
            </a:solidFill>
            <a:round/>
            <a:headEnd/>
            <a:tailEnd/>
          </a:ln>
        </p:spPr>
        <p:txBody>
          <a:bodyPr/>
          <a:lstStyle/>
          <a:p>
            <a:endParaRPr lang="en-US"/>
          </a:p>
        </p:txBody>
      </p:sp>
      <p:sp>
        <p:nvSpPr>
          <p:cNvPr id="35862" name="Line 23"/>
          <p:cNvSpPr>
            <a:spLocks noChangeShapeType="1"/>
          </p:cNvSpPr>
          <p:nvPr/>
        </p:nvSpPr>
        <p:spPr bwMode="auto">
          <a:xfrm>
            <a:off x="2627313" y="4541838"/>
            <a:ext cx="265112" cy="712787"/>
          </a:xfrm>
          <a:prstGeom prst="line">
            <a:avLst/>
          </a:prstGeom>
          <a:noFill/>
          <a:ln w="28575">
            <a:solidFill>
              <a:schemeClr val="tx1"/>
            </a:solidFill>
            <a:round/>
            <a:headEnd/>
            <a:tailEnd/>
          </a:ln>
        </p:spPr>
        <p:txBody>
          <a:bodyPr/>
          <a:lstStyle/>
          <a:p>
            <a:endParaRPr lang="en-US"/>
          </a:p>
        </p:txBody>
      </p:sp>
      <p:sp>
        <p:nvSpPr>
          <p:cNvPr id="35863" name="Line 24"/>
          <p:cNvSpPr>
            <a:spLocks noChangeShapeType="1"/>
          </p:cNvSpPr>
          <p:nvPr/>
        </p:nvSpPr>
        <p:spPr bwMode="auto">
          <a:xfrm>
            <a:off x="3249613" y="3917950"/>
            <a:ext cx="620712" cy="623888"/>
          </a:xfrm>
          <a:prstGeom prst="line">
            <a:avLst/>
          </a:prstGeom>
          <a:noFill/>
          <a:ln w="28575">
            <a:solidFill>
              <a:schemeClr val="tx1"/>
            </a:solidFill>
            <a:round/>
            <a:headEnd/>
            <a:tailEnd/>
          </a:ln>
        </p:spPr>
        <p:txBody>
          <a:bodyPr/>
          <a:lstStyle/>
          <a:p>
            <a:endParaRPr lang="en-US"/>
          </a:p>
        </p:txBody>
      </p:sp>
      <p:sp>
        <p:nvSpPr>
          <p:cNvPr id="35864" name="Line 25"/>
          <p:cNvSpPr>
            <a:spLocks noChangeShapeType="1"/>
          </p:cNvSpPr>
          <p:nvPr/>
        </p:nvSpPr>
        <p:spPr bwMode="auto">
          <a:xfrm flipH="1">
            <a:off x="3603625" y="4541838"/>
            <a:ext cx="266700" cy="712787"/>
          </a:xfrm>
          <a:prstGeom prst="line">
            <a:avLst/>
          </a:prstGeom>
          <a:noFill/>
          <a:ln w="28575">
            <a:solidFill>
              <a:schemeClr val="tx1"/>
            </a:solidFill>
            <a:round/>
            <a:headEnd/>
            <a:tailEnd/>
          </a:ln>
        </p:spPr>
        <p:txBody>
          <a:bodyPr/>
          <a:lstStyle/>
          <a:p>
            <a:endParaRPr lang="en-US"/>
          </a:p>
        </p:txBody>
      </p:sp>
      <p:sp>
        <p:nvSpPr>
          <p:cNvPr id="35865" name="Line 26"/>
          <p:cNvSpPr>
            <a:spLocks noChangeShapeType="1"/>
          </p:cNvSpPr>
          <p:nvPr/>
        </p:nvSpPr>
        <p:spPr bwMode="auto">
          <a:xfrm>
            <a:off x="3870325" y="4541838"/>
            <a:ext cx="354013" cy="712787"/>
          </a:xfrm>
          <a:prstGeom prst="line">
            <a:avLst/>
          </a:prstGeom>
          <a:noFill/>
          <a:ln w="28575">
            <a:solidFill>
              <a:schemeClr val="tx1"/>
            </a:solidFill>
            <a:round/>
            <a:headEnd/>
            <a:tailEnd/>
          </a:ln>
        </p:spPr>
        <p:txBody>
          <a:bodyPr/>
          <a:lstStyle/>
          <a:p>
            <a:endParaRPr lang="en-US"/>
          </a:p>
        </p:txBody>
      </p:sp>
      <p:sp>
        <p:nvSpPr>
          <p:cNvPr id="35866" name="Freeform 27"/>
          <p:cNvSpPr>
            <a:spLocks/>
          </p:cNvSpPr>
          <p:nvPr/>
        </p:nvSpPr>
        <p:spPr bwMode="auto">
          <a:xfrm>
            <a:off x="2095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5867" name="Freeform 28"/>
          <p:cNvSpPr>
            <a:spLocks/>
          </p:cNvSpPr>
          <p:nvPr/>
        </p:nvSpPr>
        <p:spPr bwMode="auto">
          <a:xfrm>
            <a:off x="2716213"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5868" name="Freeform 29"/>
          <p:cNvSpPr>
            <a:spLocks/>
          </p:cNvSpPr>
          <p:nvPr/>
        </p:nvSpPr>
        <p:spPr bwMode="auto">
          <a:xfrm>
            <a:off x="34258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5869" name="Freeform 30"/>
          <p:cNvSpPr>
            <a:spLocks/>
          </p:cNvSpPr>
          <p:nvPr/>
        </p:nvSpPr>
        <p:spPr bwMode="auto">
          <a:xfrm>
            <a:off x="40481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5870" name="Freeform 31"/>
          <p:cNvSpPr>
            <a:spLocks/>
          </p:cNvSpPr>
          <p:nvPr/>
        </p:nvSpPr>
        <p:spPr bwMode="auto">
          <a:xfrm>
            <a:off x="3694113"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5871" name="Freeform 32"/>
          <p:cNvSpPr>
            <a:spLocks/>
          </p:cNvSpPr>
          <p:nvPr/>
        </p:nvSpPr>
        <p:spPr bwMode="auto">
          <a:xfrm>
            <a:off x="2451100"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5872" name="Freeform 34"/>
          <p:cNvSpPr>
            <a:spLocks/>
          </p:cNvSpPr>
          <p:nvPr/>
        </p:nvSpPr>
        <p:spPr bwMode="auto">
          <a:xfrm>
            <a:off x="3071813"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5873" name="Freeform 36"/>
          <p:cNvSpPr>
            <a:spLocks/>
          </p:cNvSpPr>
          <p:nvPr/>
        </p:nvSpPr>
        <p:spPr bwMode="auto">
          <a:xfrm>
            <a:off x="4400550" y="289560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cxnSp>
        <p:nvCxnSpPr>
          <p:cNvPr id="35874" name="AutoShape 37"/>
          <p:cNvCxnSpPr>
            <a:cxnSpLocks noChangeShapeType="1"/>
            <a:stCxn id="35872" idx="37"/>
            <a:endCxn id="35858" idx="19"/>
          </p:cNvCxnSpPr>
          <p:nvPr/>
        </p:nvCxnSpPr>
        <p:spPr bwMode="auto">
          <a:xfrm>
            <a:off x="3444875" y="3890963"/>
            <a:ext cx="1593850" cy="650875"/>
          </a:xfrm>
          <a:prstGeom prst="curvedConnector3">
            <a:avLst>
              <a:gd name="adj1" fmla="val 50000"/>
            </a:avLst>
          </a:prstGeom>
          <a:noFill/>
          <a:ln w="57150">
            <a:solidFill>
              <a:schemeClr val="accent1"/>
            </a:solidFill>
            <a:round/>
            <a:headEnd/>
            <a:tailEnd/>
          </a:ln>
        </p:spPr>
      </p:cxnSp>
      <p:sp>
        <p:nvSpPr>
          <p:cNvPr id="35875" name="Text Box 38"/>
          <p:cNvSpPr txBox="1">
            <a:spLocks noChangeArrowheads="1"/>
          </p:cNvSpPr>
          <p:nvPr/>
        </p:nvSpPr>
        <p:spPr bwMode="auto">
          <a:xfrm>
            <a:off x="7553325" y="4303713"/>
            <a:ext cx="658813" cy="457200"/>
          </a:xfrm>
          <a:prstGeom prst="rect">
            <a:avLst/>
          </a:prstGeom>
          <a:noFill/>
          <a:ln w="9525">
            <a:noFill/>
            <a:miter lim="800000"/>
            <a:headEnd/>
            <a:tailEnd/>
          </a:ln>
        </p:spPr>
        <p:txBody>
          <a:bodyPr wrap="none">
            <a:spAutoFit/>
          </a:bodyPr>
          <a:lstStyle/>
          <a:p>
            <a:r>
              <a:rPr lang="en-US" sz="2400">
                <a:solidFill>
                  <a:schemeClr val="accent1"/>
                </a:solidFill>
              </a:rPr>
              <a:t>Cut</a:t>
            </a:r>
          </a:p>
        </p:txBody>
      </p:sp>
      <p:sp>
        <p:nvSpPr>
          <p:cNvPr id="35876" name="Line 39"/>
          <p:cNvSpPr>
            <a:spLocks noChangeShapeType="1"/>
          </p:cNvSpPr>
          <p:nvPr/>
        </p:nvSpPr>
        <p:spPr bwMode="auto">
          <a:xfrm rot="10800000" flipH="1" flipV="1">
            <a:off x="4684713" y="3948113"/>
            <a:ext cx="354012" cy="355600"/>
          </a:xfrm>
          <a:prstGeom prst="line">
            <a:avLst/>
          </a:prstGeom>
          <a:noFill/>
          <a:ln w="38100">
            <a:solidFill>
              <a:srgbClr val="FF010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38"/>
          <p:cNvSpPr>
            <a:spLocks noChangeShapeType="1"/>
          </p:cNvSpPr>
          <p:nvPr/>
        </p:nvSpPr>
        <p:spPr bwMode="auto">
          <a:xfrm>
            <a:off x="4754563" y="5272088"/>
            <a:ext cx="809625" cy="0"/>
          </a:xfrm>
          <a:prstGeom prst="line">
            <a:avLst/>
          </a:prstGeom>
          <a:noFill/>
          <a:ln w="57150">
            <a:solidFill>
              <a:schemeClr val="accent1"/>
            </a:solidFill>
            <a:round/>
            <a:headEnd/>
            <a:tailEnd/>
          </a:ln>
        </p:spPr>
        <p:txBody>
          <a:bodyPr/>
          <a:lstStyle/>
          <a:p>
            <a:endParaRPr lang="en-US"/>
          </a:p>
        </p:txBody>
      </p:sp>
      <p:sp>
        <p:nvSpPr>
          <p:cNvPr id="36867" name="Line 2"/>
          <p:cNvSpPr>
            <a:spLocks noChangeShapeType="1"/>
          </p:cNvSpPr>
          <p:nvPr/>
        </p:nvSpPr>
        <p:spPr bwMode="auto">
          <a:xfrm>
            <a:off x="6477000" y="4541838"/>
            <a:ext cx="1076325" cy="0"/>
          </a:xfrm>
          <a:prstGeom prst="line">
            <a:avLst/>
          </a:prstGeom>
          <a:noFill/>
          <a:ln w="57150">
            <a:solidFill>
              <a:schemeClr val="accent1"/>
            </a:solidFill>
            <a:round/>
            <a:headEnd/>
            <a:tailEnd/>
          </a:ln>
        </p:spPr>
        <p:txBody>
          <a:bodyPr/>
          <a:lstStyle/>
          <a:p>
            <a:endParaRPr lang="en-US"/>
          </a:p>
        </p:txBody>
      </p:sp>
      <p:sp>
        <p:nvSpPr>
          <p:cNvPr id="36868" name="Line 3"/>
          <p:cNvSpPr>
            <a:spLocks noChangeShapeType="1"/>
          </p:cNvSpPr>
          <p:nvPr/>
        </p:nvSpPr>
        <p:spPr bwMode="auto">
          <a:xfrm>
            <a:off x="1600200" y="3895725"/>
            <a:ext cx="1649413" cy="0"/>
          </a:xfrm>
          <a:prstGeom prst="line">
            <a:avLst/>
          </a:prstGeom>
          <a:noFill/>
          <a:ln w="57150">
            <a:solidFill>
              <a:schemeClr val="accent1"/>
            </a:solidFill>
            <a:round/>
            <a:headEnd/>
            <a:tailEnd/>
          </a:ln>
        </p:spPr>
        <p:txBody>
          <a:bodyPr/>
          <a:lstStyle/>
          <a:p>
            <a:endParaRPr lang="en-US"/>
          </a:p>
        </p:txBody>
      </p:sp>
      <p:sp>
        <p:nvSpPr>
          <p:cNvPr id="36869" name="Line 4"/>
          <p:cNvSpPr>
            <a:spLocks noChangeShapeType="1"/>
          </p:cNvSpPr>
          <p:nvPr/>
        </p:nvSpPr>
        <p:spPr bwMode="auto">
          <a:xfrm flipH="1">
            <a:off x="3257550" y="3101975"/>
            <a:ext cx="1320800" cy="784225"/>
          </a:xfrm>
          <a:prstGeom prst="line">
            <a:avLst/>
          </a:prstGeom>
          <a:noFill/>
          <a:ln w="28575">
            <a:solidFill>
              <a:schemeClr val="tx1"/>
            </a:solidFill>
            <a:round/>
            <a:headEnd/>
            <a:tailEnd/>
          </a:ln>
        </p:spPr>
        <p:txBody>
          <a:bodyPr/>
          <a:lstStyle/>
          <a:p>
            <a:endParaRPr lang="en-US"/>
          </a:p>
        </p:txBody>
      </p:sp>
      <p:sp>
        <p:nvSpPr>
          <p:cNvPr id="36870" name="Line 5"/>
          <p:cNvSpPr>
            <a:spLocks noChangeShapeType="1"/>
          </p:cNvSpPr>
          <p:nvPr/>
        </p:nvSpPr>
        <p:spPr bwMode="auto">
          <a:xfrm>
            <a:off x="4578350" y="3101975"/>
            <a:ext cx="1270000" cy="784225"/>
          </a:xfrm>
          <a:prstGeom prst="line">
            <a:avLst/>
          </a:prstGeom>
          <a:noFill/>
          <a:ln w="28575">
            <a:solidFill>
              <a:schemeClr val="tx1"/>
            </a:solidFill>
            <a:round/>
            <a:headEnd/>
            <a:tailEnd/>
          </a:ln>
        </p:spPr>
        <p:txBody>
          <a:bodyPr/>
          <a:lstStyle/>
          <a:p>
            <a:endParaRPr lang="en-US"/>
          </a:p>
        </p:txBody>
      </p:sp>
      <p:sp>
        <p:nvSpPr>
          <p:cNvPr id="147462" name="Rectangle 6"/>
          <p:cNvSpPr>
            <a:spLocks noGrp="1" noChangeArrowheads="1"/>
          </p:cNvSpPr>
          <p:nvPr>
            <p:ph type="title"/>
          </p:nvPr>
        </p:nvSpPr>
        <p:spPr/>
        <p:txBody>
          <a:bodyPr/>
          <a:lstStyle/>
          <a:p>
            <a:pPr eaLnBrk="1" hangingPunct="1">
              <a:defRPr/>
            </a:pPr>
            <a:r>
              <a:rPr lang="en-US" smtClean="0"/>
              <a:t>Cut Selection Algorithm</a:t>
            </a:r>
          </a:p>
        </p:txBody>
      </p:sp>
      <p:sp>
        <p:nvSpPr>
          <p:cNvPr id="36872" name="Line 7"/>
          <p:cNvSpPr>
            <a:spLocks noChangeShapeType="1"/>
          </p:cNvSpPr>
          <p:nvPr/>
        </p:nvSpPr>
        <p:spPr bwMode="auto">
          <a:xfrm flipH="1">
            <a:off x="5233988" y="3917950"/>
            <a:ext cx="622300" cy="623888"/>
          </a:xfrm>
          <a:prstGeom prst="line">
            <a:avLst/>
          </a:prstGeom>
          <a:noFill/>
          <a:ln w="28575">
            <a:solidFill>
              <a:schemeClr val="tx1"/>
            </a:solidFill>
            <a:round/>
            <a:headEnd/>
            <a:tailEnd/>
          </a:ln>
        </p:spPr>
        <p:txBody>
          <a:bodyPr/>
          <a:lstStyle/>
          <a:p>
            <a:endParaRPr lang="en-US"/>
          </a:p>
        </p:txBody>
      </p:sp>
      <p:sp>
        <p:nvSpPr>
          <p:cNvPr id="36873" name="Line 8"/>
          <p:cNvSpPr>
            <a:spLocks noChangeShapeType="1"/>
          </p:cNvSpPr>
          <p:nvPr/>
        </p:nvSpPr>
        <p:spPr bwMode="auto">
          <a:xfrm flipH="1">
            <a:off x="4878388" y="4541838"/>
            <a:ext cx="355600" cy="712787"/>
          </a:xfrm>
          <a:prstGeom prst="line">
            <a:avLst/>
          </a:prstGeom>
          <a:noFill/>
          <a:ln w="28575">
            <a:solidFill>
              <a:schemeClr val="tx1"/>
            </a:solidFill>
            <a:round/>
            <a:headEnd/>
            <a:tailEnd/>
          </a:ln>
        </p:spPr>
        <p:txBody>
          <a:bodyPr/>
          <a:lstStyle/>
          <a:p>
            <a:endParaRPr lang="en-US"/>
          </a:p>
        </p:txBody>
      </p:sp>
      <p:sp>
        <p:nvSpPr>
          <p:cNvPr id="36874" name="Line 9"/>
          <p:cNvSpPr>
            <a:spLocks noChangeShapeType="1"/>
          </p:cNvSpPr>
          <p:nvPr/>
        </p:nvSpPr>
        <p:spPr bwMode="auto">
          <a:xfrm>
            <a:off x="5233988" y="4541838"/>
            <a:ext cx="265112" cy="712787"/>
          </a:xfrm>
          <a:prstGeom prst="line">
            <a:avLst/>
          </a:prstGeom>
          <a:noFill/>
          <a:ln w="28575">
            <a:solidFill>
              <a:schemeClr val="tx1"/>
            </a:solidFill>
            <a:round/>
            <a:headEnd/>
            <a:tailEnd/>
          </a:ln>
        </p:spPr>
        <p:txBody>
          <a:bodyPr/>
          <a:lstStyle/>
          <a:p>
            <a:endParaRPr lang="en-US"/>
          </a:p>
        </p:txBody>
      </p:sp>
      <p:sp>
        <p:nvSpPr>
          <p:cNvPr id="36875" name="Line 10"/>
          <p:cNvSpPr>
            <a:spLocks noChangeShapeType="1"/>
          </p:cNvSpPr>
          <p:nvPr/>
        </p:nvSpPr>
        <p:spPr bwMode="auto">
          <a:xfrm>
            <a:off x="5856288" y="3917950"/>
            <a:ext cx="620712" cy="623888"/>
          </a:xfrm>
          <a:prstGeom prst="line">
            <a:avLst/>
          </a:prstGeom>
          <a:noFill/>
          <a:ln w="28575">
            <a:solidFill>
              <a:schemeClr val="tx1"/>
            </a:solidFill>
            <a:round/>
            <a:headEnd/>
            <a:tailEnd/>
          </a:ln>
        </p:spPr>
        <p:txBody>
          <a:bodyPr/>
          <a:lstStyle/>
          <a:p>
            <a:endParaRPr lang="en-US"/>
          </a:p>
        </p:txBody>
      </p:sp>
      <p:sp>
        <p:nvSpPr>
          <p:cNvPr id="36876" name="Line 11"/>
          <p:cNvSpPr>
            <a:spLocks noChangeShapeType="1"/>
          </p:cNvSpPr>
          <p:nvPr/>
        </p:nvSpPr>
        <p:spPr bwMode="auto">
          <a:xfrm flipH="1">
            <a:off x="6210300" y="4541838"/>
            <a:ext cx="266700" cy="712787"/>
          </a:xfrm>
          <a:prstGeom prst="line">
            <a:avLst/>
          </a:prstGeom>
          <a:noFill/>
          <a:ln w="28575">
            <a:solidFill>
              <a:schemeClr val="tx1"/>
            </a:solidFill>
            <a:round/>
            <a:headEnd/>
            <a:tailEnd/>
          </a:ln>
        </p:spPr>
        <p:txBody>
          <a:bodyPr/>
          <a:lstStyle/>
          <a:p>
            <a:endParaRPr lang="en-US"/>
          </a:p>
        </p:txBody>
      </p:sp>
      <p:sp>
        <p:nvSpPr>
          <p:cNvPr id="36877" name="Line 12"/>
          <p:cNvSpPr>
            <a:spLocks noChangeShapeType="1"/>
          </p:cNvSpPr>
          <p:nvPr/>
        </p:nvSpPr>
        <p:spPr bwMode="auto">
          <a:xfrm>
            <a:off x="6477000" y="4541838"/>
            <a:ext cx="354013" cy="712787"/>
          </a:xfrm>
          <a:prstGeom prst="line">
            <a:avLst/>
          </a:prstGeom>
          <a:noFill/>
          <a:ln w="28575">
            <a:solidFill>
              <a:schemeClr val="tx1"/>
            </a:solidFill>
            <a:round/>
            <a:headEnd/>
            <a:tailEnd/>
          </a:ln>
        </p:spPr>
        <p:txBody>
          <a:bodyPr/>
          <a:lstStyle/>
          <a:p>
            <a:endParaRPr lang="en-US"/>
          </a:p>
        </p:txBody>
      </p:sp>
      <p:sp>
        <p:nvSpPr>
          <p:cNvPr id="36878" name="Freeform 13"/>
          <p:cNvSpPr>
            <a:spLocks/>
          </p:cNvSpPr>
          <p:nvPr/>
        </p:nvSpPr>
        <p:spPr bwMode="auto">
          <a:xfrm>
            <a:off x="470217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6879" name="Freeform 14"/>
          <p:cNvSpPr>
            <a:spLocks/>
          </p:cNvSpPr>
          <p:nvPr/>
        </p:nvSpPr>
        <p:spPr bwMode="auto">
          <a:xfrm>
            <a:off x="5322888"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6880" name="Freeform 15"/>
          <p:cNvSpPr>
            <a:spLocks/>
          </p:cNvSpPr>
          <p:nvPr/>
        </p:nvSpPr>
        <p:spPr bwMode="auto">
          <a:xfrm>
            <a:off x="6032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6881" name="Freeform 16"/>
          <p:cNvSpPr>
            <a:spLocks/>
          </p:cNvSpPr>
          <p:nvPr/>
        </p:nvSpPr>
        <p:spPr bwMode="auto">
          <a:xfrm>
            <a:off x="66548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6882" name="Freeform 17"/>
          <p:cNvSpPr>
            <a:spLocks/>
          </p:cNvSpPr>
          <p:nvPr/>
        </p:nvSpPr>
        <p:spPr bwMode="auto">
          <a:xfrm>
            <a:off x="6300788"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6883" name="Freeform 18"/>
          <p:cNvSpPr>
            <a:spLocks/>
          </p:cNvSpPr>
          <p:nvPr/>
        </p:nvSpPr>
        <p:spPr bwMode="auto">
          <a:xfrm>
            <a:off x="5057775"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6884" name="Freeform 20"/>
          <p:cNvSpPr>
            <a:spLocks/>
          </p:cNvSpPr>
          <p:nvPr/>
        </p:nvSpPr>
        <p:spPr bwMode="auto">
          <a:xfrm>
            <a:off x="5678488"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6885" name="Line 21"/>
          <p:cNvSpPr>
            <a:spLocks noChangeShapeType="1"/>
          </p:cNvSpPr>
          <p:nvPr/>
        </p:nvSpPr>
        <p:spPr bwMode="auto">
          <a:xfrm flipH="1">
            <a:off x="2627313" y="3917950"/>
            <a:ext cx="622300" cy="623888"/>
          </a:xfrm>
          <a:prstGeom prst="line">
            <a:avLst/>
          </a:prstGeom>
          <a:noFill/>
          <a:ln w="28575">
            <a:solidFill>
              <a:schemeClr val="tx1"/>
            </a:solidFill>
            <a:round/>
            <a:headEnd/>
            <a:tailEnd/>
          </a:ln>
        </p:spPr>
        <p:txBody>
          <a:bodyPr/>
          <a:lstStyle/>
          <a:p>
            <a:endParaRPr lang="en-US"/>
          </a:p>
        </p:txBody>
      </p:sp>
      <p:sp>
        <p:nvSpPr>
          <p:cNvPr id="36886" name="Line 22"/>
          <p:cNvSpPr>
            <a:spLocks noChangeShapeType="1"/>
          </p:cNvSpPr>
          <p:nvPr/>
        </p:nvSpPr>
        <p:spPr bwMode="auto">
          <a:xfrm flipH="1">
            <a:off x="2271713" y="4541838"/>
            <a:ext cx="355600" cy="712787"/>
          </a:xfrm>
          <a:prstGeom prst="line">
            <a:avLst/>
          </a:prstGeom>
          <a:noFill/>
          <a:ln w="28575">
            <a:solidFill>
              <a:schemeClr val="tx1"/>
            </a:solidFill>
            <a:round/>
            <a:headEnd/>
            <a:tailEnd/>
          </a:ln>
        </p:spPr>
        <p:txBody>
          <a:bodyPr/>
          <a:lstStyle/>
          <a:p>
            <a:endParaRPr lang="en-US"/>
          </a:p>
        </p:txBody>
      </p:sp>
      <p:sp>
        <p:nvSpPr>
          <p:cNvPr id="36887" name="Line 23"/>
          <p:cNvSpPr>
            <a:spLocks noChangeShapeType="1"/>
          </p:cNvSpPr>
          <p:nvPr/>
        </p:nvSpPr>
        <p:spPr bwMode="auto">
          <a:xfrm>
            <a:off x="2627313" y="4541838"/>
            <a:ext cx="265112" cy="712787"/>
          </a:xfrm>
          <a:prstGeom prst="line">
            <a:avLst/>
          </a:prstGeom>
          <a:noFill/>
          <a:ln w="28575">
            <a:solidFill>
              <a:schemeClr val="tx1"/>
            </a:solidFill>
            <a:round/>
            <a:headEnd/>
            <a:tailEnd/>
          </a:ln>
        </p:spPr>
        <p:txBody>
          <a:bodyPr/>
          <a:lstStyle/>
          <a:p>
            <a:endParaRPr lang="en-US"/>
          </a:p>
        </p:txBody>
      </p:sp>
      <p:sp>
        <p:nvSpPr>
          <p:cNvPr id="36888" name="Line 24"/>
          <p:cNvSpPr>
            <a:spLocks noChangeShapeType="1"/>
          </p:cNvSpPr>
          <p:nvPr/>
        </p:nvSpPr>
        <p:spPr bwMode="auto">
          <a:xfrm>
            <a:off x="3249613" y="3917950"/>
            <a:ext cx="620712" cy="623888"/>
          </a:xfrm>
          <a:prstGeom prst="line">
            <a:avLst/>
          </a:prstGeom>
          <a:noFill/>
          <a:ln w="28575">
            <a:solidFill>
              <a:schemeClr val="tx1"/>
            </a:solidFill>
            <a:round/>
            <a:headEnd/>
            <a:tailEnd/>
          </a:ln>
        </p:spPr>
        <p:txBody>
          <a:bodyPr/>
          <a:lstStyle/>
          <a:p>
            <a:endParaRPr lang="en-US"/>
          </a:p>
        </p:txBody>
      </p:sp>
      <p:sp>
        <p:nvSpPr>
          <p:cNvPr id="36889" name="Line 25"/>
          <p:cNvSpPr>
            <a:spLocks noChangeShapeType="1"/>
          </p:cNvSpPr>
          <p:nvPr/>
        </p:nvSpPr>
        <p:spPr bwMode="auto">
          <a:xfrm flipH="1">
            <a:off x="3603625" y="4541838"/>
            <a:ext cx="266700" cy="712787"/>
          </a:xfrm>
          <a:prstGeom prst="line">
            <a:avLst/>
          </a:prstGeom>
          <a:noFill/>
          <a:ln w="28575">
            <a:solidFill>
              <a:schemeClr val="tx1"/>
            </a:solidFill>
            <a:round/>
            <a:headEnd/>
            <a:tailEnd/>
          </a:ln>
        </p:spPr>
        <p:txBody>
          <a:bodyPr/>
          <a:lstStyle/>
          <a:p>
            <a:endParaRPr lang="en-US"/>
          </a:p>
        </p:txBody>
      </p:sp>
      <p:sp>
        <p:nvSpPr>
          <p:cNvPr id="36890" name="Line 26"/>
          <p:cNvSpPr>
            <a:spLocks noChangeShapeType="1"/>
          </p:cNvSpPr>
          <p:nvPr/>
        </p:nvSpPr>
        <p:spPr bwMode="auto">
          <a:xfrm>
            <a:off x="3870325" y="4541838"/>
            <a:ext cx="354013" cy="712787"/>
          </a:xfrm>
          <a:prstGeom prst="line">
            <a:avLst/>
          </a:prstGeom>
          <a:noFill/>
          <a:ln w="28575">
            <a:solidFill>
              <a:schemeClr val="tx1"/>
            </a:solidFill>
            <a:round/>
            <a:headEnd/>
            <a:tailEnd/>
          </a:ln>
        </p:spPr>
        <p:txBody>
          <a:bodyPr/>
          <a:lstStyle/>
          <a:p>
            <a:endParaRPr lang="en-US"/>
          </a:p>
        </p:txBody>
      </p:sp>
      <p:sp>
        <p:nvSpPr>
          <p:cNvPr id="36891" name="Freeform 27"/>
          <p:cNvSpPr>
            <a:spLocks/>
          </p:cNvSpPr>
          <p:nvPr/>
        </p:nvSpPr>
        <p:spPr bwMode="auto">
          <a:xfrm>
            <a:off x="2095500"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6892" name="Freeform 28"/>
          <p:cNvSpPr>
            <a:spLocks/>
          </p:cNvSpPr>
          <p:nvPr/>
        </p:nvSpPr>
        <p:spPr bwMode="auto">
          <a:xfrm>
            <a:off x="2716213"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3" y="0"/>
                </a:lnTo>
                <a:lnTo>
                  <a:pt x="109" y="5"/>
                </a:lnTo>
                <a:lnTo>
                  <a:pt x="122" y="13"/>
                </a:lnTo>
                <a:lnTo>
                  <a:pt x="133" y="22"/>
                </a:lnTo>
                <a:lnTo>
                  <a:pt x="143"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6893" name="Freeform 29"/>
          <p:cNvSpPr>
            <a:spLocks/>
          </p:cNvSpPr>
          <p:nvPr/>
        </p:nvSpPr>
        <p:spPr bwMode="auto">
          <a:xfrm>
            <a:off x="34258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6894" name="Freeform 30"/>
          <p:cNvSpPr>
            <a:spLocks/>
          </p:cNvSpPr>
          <p:nvPr/>
        </p:nvSpPr>
        <p:spPr bwMode="auto">
          <a:xfrm>
            <a:off x="4048125" y="50752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57"/>
              <a:gd name="T116" fmla="*/ 157 w 157"/>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63" y="155"/>
                </a:lnTo>
                <a:lnTo>
                  <a:pt x="48" y="151"/>
                </a:lnTo>
                <a:lnTo>
                  <a:pt x="35" y="142"/>
                </a:lnTo>
                <a:lnTo>
                  <a:pt x="24" y="133"/>
                </a:lnTo>
                <a:lnTo>
                  <a:pt x="13" y="122"/>
                </a:lnTo>
                <a:lnTo>
                  <a:pt x="7" y="109"/>
                </a:lnTo>
                <a:lnTo>
                  <a:pt x="2" y="94"/>
                </a:lnTo>
                <a:lnTo>
                  <a:pt x="0" y="79"/>
                </a:lnTo>
                <a:lnTo>
                  <a:pt x="2" y="61"/>
                </a:lnTo>
                <a:lnTo>
                  <a:pt x="7" y="48"/>
                </a:lnTo>
                <a:lnTo>
                  <a:pt x="13" y="35"/>
                </a:lnTo>
                <a:lnTo>
                  <a:pt x="24" y="22"/>
                </a:lnTo>
                <a:lnTo>
                  <a:pt x="35" y="13"/>
                </a:lnTo>
                <a:lnTo>
                  <a:pt x="48" y="5"/>
                </a:lnTo>
                <a:lnTo>
                  <a:pt x="63" y="0"/>
                </a:lnTo>
                <a:lnTo>
                  <a:pt x="78" y="0"/>
                </a:lnTo>
                <a:lnTo>
                  <a:pt x="94" y="0"/>
                </a:lnTo>
                <a:lnTo>
                  <a:pt x="109" y="5"/>
                </a:lnTo>
                <a:lnTo>
                  <a:pt x="122" y="13"/>
                </a:lnTo>
                <a:lnTo>
                  <a:pt x="133" y="22"/>
                </a:lnTo>
                <a:lnTo>
                  <a:pt x="144" y="35"/>
                </a:lnTo>
                <a:lnTo>
                  <a:pt x="150" y="48"/>
                </a:lnTo>
                <a:lnTo>
                  <a:pt x="154" y="61"/>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36895" name="Freeform 31"/>
          <p:cNvSpPr>
            <a:spLocks/>
          </p:cNvSpPr>
          <p:nvPr/>
        </p:nvSpPr>
        <p:spPr bwMode="auto">
          <a:xfrm>
            <a:off x="3694113" y="43624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6896" name="Freeform 32"/>
          <p:cNvSpPr>
            <a:spLocks/>
          </p:cNvSpPr>
          <p:nvPr/>
        </p:nvSpPr>
        <p:spPr bwMode="auto">
          <a:xfrm>
            <a:off x="2451100" y="43624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36897" name="Freeform 34"/>
          <p:cNvSpPr>
            <a:spLocks/>
          </p:cNvSpPr>
          <p:nvPr/>
        </p:nvSpPr>
        <p:spPr bwMode="auto">
          <a:xfrm>
            <a:off x="3071813" y="37115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36898" name="Freeform 36"/>
          <p:cNvSpPr>
            <a:spLocks/>
          </p:cNvSpPr>
          <p:nvPr/>
        </p:nvSpPr>
        <p:spPr bwMode="auto">
          <a:xfrm>
            <a:off x="4400550" y="289560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6"/>
              <a:gd name="T115" fmla="*/ 0 h 157"/>
              <a:gd name="T116" fmla="*/ 156 w 156"/>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63" y="155"/>
                </a:lnTo>
                <a:lnTo>
                  <a:pt x="47" y="151"/>
                </a:lnTo>
                <a:lnTo>
                  <a:pt x="34" y="142"/>
                </a:lnTo>
                <a:lnTo>
                  <a:pt x="23" y="133"/>
                </a:lnTo>
                <a:lnTo>
                  <a:pt x="13" y="122"/>
                </a:lnTo>
                <a:lnTo>
                  <a:pt x="6" y="109"/>
                </a:lnTo>
                <a:lnTo>
                  <a:pt x="2" y="94"/>
                </a:lnTo>
                <a:lnTo>
                  <a:pt x="0" y="79"/>
                </a:lnTo>
                <a:lnTo>
                  <a:pt x="2" y="61"/>
                </a:lnTo>
                <a:lnTo>
                  <a:pt x="6" y="48"/>
                </a:lnTo>
                <a:lnTo>
                  <a:pt x="13" y="35"/>
                </a:lnTo>
                <a:lnTo>
                  <a:pt x="23" y="22"/>
                </a:lnTo>
                <a:lnTo>
                  <a:pt x="34" y="13"/>
                </a:lnTo>
                <a:lnTo>
                  <a:pt x="47" y="4"/>
                </a:lnTo>
                <a:lnTo>
                  <a:pt x="63" y="0"/>
                </a:lnTo>
                <a:lnTo>
                  <a:pt x="78" y="0"/>
                </a:lnTo>
                <a:lnTo>
                  <a:pt x="93" y="0"/>
                </a:lnTo>
                <a:lnTo>
                  <a:pt x="108" y="4"/>
                </a:lnTo>
                <a:lnTo>
                  <a:pt x="121" y="13"/>
                </a:lnTo>
                <a:lnTo>
                  <a:pt x="132" y="22"/>
                </a:lnTo>
                <a:lnTo>
                  <a:pt x="143" y="35"/>
                </a:lnTo>
                <a:lnTo>
                  <a:pt x="150" y="48"/>
                </a:lnTo>
                <a:lnTo>
                  <a:pt x="154" y="61"/>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cxnSp>
        <p:nvCxnSpPr>
          <p:cNvPr id="36899" name="AutoShape 37"/>
          <p:cNvCxnSpPr>
            <a:cxnSpLocks noChangeShapeType="1"/>
            <a:stCxn id="36897" idx="37"/>
            <a:endCxn id="36878" idx="19"/>
          </p:cNvCxnSpPr>
          <p:nvPr/>
        </p:nvCxnSpPr>
        <p:spPr bwMode="auto">
          <a:xfrm>
            <a:off x="3444875" y="3890963"/>
            <a:ext cx="1238250" cy="1363662"/>
          </a:xfrm>
          <a:prstGeom prst="curvedConnector3">
            <a:avLst>
              <a:gd name="adj1" fmla="val 70769"/>
            </a:avLst>
          </a:prstGeom>
          <a:noFill/>
          <a:ln w="57150">
            <a:solidFill>
              <a:schemeClr val="accent1"/>
            </a:solidFill>
            <a:round/>
            <a:headEnd/>
            <a:tailEnd/>
          </a:ln>
        </p:spPr>
      </p:cxnSp>
      <p:cxnSp>
        <p:nvCxnSpPr>
          <p:cNvPr id="36900" name="AutoShape 39"/>
          <p:cNvCxnSpPr>
            <a:cxnSpLocks noChangeShapeType="1"/>
            <a:stCxn id="36879" idx="37"/>
            <a:endCxn id="36882" idx="19"/>
          </p:cNvCxnSpPr>
          <p:nvPr/>
        </p:nvCxnSpPr>
        <p:spPr bwMode="auto">
          <a:xfrm flipV="1">
            <a:off x="5697538" y="4541838"/>
            <a:ext cx="584200" cy="712787"/>
          </a:xfrm>
          <a:prstGeom prst="curvedConnector3">
            <a:avLst>
              <a:gd name="adj1" fmla="val 50000"/>
            </a:avLst>
          </a:prstGeom>
          <a:noFill/>
          <a:ln w="57150">
            <a:solidFill>
              <a:schemeClr val="accent1"/>
            </a:solidFill>
            <a:round/>
            <a:headEnd/>
            <a:tailEnd/>
          </a:ln>
        </p:spPr>
      </p:cxnSp>
      <p:sp>
        <p:nvSpPr>
          <p:cNvPr id="36901" name="Text Box 40"/>
          <p:cNvSpPr txBox="1">
            <a:spLocks noChangeArrowheads="1"/>
          </p:cNvSpPr>
          <p:nvPr/>
        </p:nvSpPr>
        <p:spPr bwMode="auto">
          <a:xfrm>
            <a:off x="7553325" y="4303713"/>
            <a:ext cx="658813" cy="457200"/>
          </a:xfrm>
          <a:prstGeom prst="rect">
            <a:avLst/>
          </a:prstGeom>
          <a:noFill/>
          <a:ln w="9525">
            <a:noFill/>
            <a:miter lim="800000"/>
            <a:headEnd/>
            <a:tailEnd/>
          </a:ln>
        </p:spPr>
        <p:txBody>
          <a:bodyPr wrap="none">
            <a:spAutoFit/>
          </a:bodyPr>
          <a:lstStyle/>
          <a:p>
            <a:r>
              <a:rPr lang="en-US" sz="2400">
                <a:solidFill>
                  <a:schemeClr val="accent1"/>
                </a:solidFill>
              </a:rPr>
              <a:t>Cut</a:t>
            </a:r>
          </a:p>
        </p:txBody>
      </p:sp>
      <p:sp>
        <p:nvSpPr>
          <p:cNvPr id="36902" name="Rectangle 41"/>
          <p:cNvSpPr>
            <a:spLocks noGrp="1" noChangeArrowheads="1"/>
          </p:cNvSpPr>
          <p:nvPr>
            <p:ph type="body" idx="1"/>
          </p:nvPr>
        </p:nvSpPr>
        <p:spPr>
          <a:noFill/>
        </p:spPr>
        <p:txBody>
          <a:bodyPr/>
          <a:lstStyle/>
          <a:p>
            <a:pPr eaLnBrk="1" hangingPunct="1"/>
            <a:r>
              <a:rPr lang="en-US" smtClean="0"/>
              <a:t>Repeat until cut obeys 2% threshold</a:t>
            </a:r>
          </a:p>
          <a:p>
            <a:pPr eaLnBrk="1" hangingPunct="1">
              <a:buFontTx/>
              <a:buNone/>
            </a:pPr>
            <a:endParaRPr lang="en-US" smtClean="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JavaProjects\lightcuts05\figures\LCkitchenNaive_d.jpg"/>
          <p:cNvPicPr>
            <a:picLocks noChangeAspect="1" noChangeArrowheads="1"/>
          </p:cNvPicPr>
          <p:nvPr/>
        </p:nvPicPr>
        <p:blipFill>
          <a:blip r:embed="rId3" cstate="print"/>
          <a:srcRect/>
          <a:stretch>
            <a:fillRect/>
          </a:stretch>
        </p:blipFill>
        <p:spPr bwMode="auto">
          <a:xfrm>
            <a:off x="4675188" y="192088"/>
            <a:ext cx="4067175" cy="3051175"/>
          </a:xfrm>
          <a:prstGeom prst="rect">
            <a:avLst/>
          </a:prstGeom>
          <a:noFill/>
          <a:ln w="9525">
            <a:solidFill>
              <a:srgbClr val="787878"/>
            </a:solidFill>
            <a:miter lim="800000"/>
            <a:headEnd/>
            <a:tailEnd/>
          </a:ln>
        </p:spPr>
      </p:pic>
      <p:pic>
        <p:nvPicPr>
          <p:cNvPr id="38915" name="Picture 3" descr="C:\JavaProjects\lightcuts05\figures\LCkitchenColor_d.jpg"/>
          <p:cNvPicPr>
            <a:picLocks noChangeAspect="1" noChangeArrowheads="1"/>
          </p:cNvPicPr>
          <p:nvPr/>
        </p:nvPicPr>
        <p:blipFill>
          <a:blip r:embed="rId4" cstate="print"/>
          <a:srcRect/>
          <a:stretch>
            <a:fillRect/>
          </a:stretch>
        </p:blipFill>
        <p:spPr bwMode="auto">
          <a:xfrm>
            <a:off x="441325" y="192088"/>
            <a:ext cx="4067175" cy="3051175"/>
          </a:xfrm>
          <a:prstGeom prst="rect">
            <a:avLst/>
          </a:prstGeom>
          <a:noFill/>
          <a:ln w="9525">
            <a:solidFill>
              <a:srgbClr val="787878"/>
            </a:solidFill>
            <a:miter lim="800000"/>
            <a:headEnd/>
            <a:tailEnd/>
          </a:ln>
        </p:spPr>
      </p:pic>
      <p:pic>
        <p:nvPicPr>
          <p:cNvPr id="38916" name="Picture 4" descr="C:\JavaProjects\lightcuts05\figures\LCkitchenError_d.jpg"/>
          <p:cNvPicPr>
            <a:picLocks noChangeAspect="1" noChangeArrowheads="1"/>
          </p:cNvPicPr>
          <p:nvPr/>
        </p:nvPicPr>
        <p:blipFill>
          <a:blip r:embed="rId5" cstate="print"/>
          <a:srcRect/>
          <a:stretch>
            <a:fillRect/>
          </a:stretch>
        </p:blipFill>
        <p:spPr bwMode="auto">
          <a:xfrm>
            <a:off x="441325" y="3414713"/>
            <a:ext cx="4067175" cy="3051175"/>
          </a:xfrm>
          <a:prstGeom prst="rect">
            <a:avLst/>
          </a:prstGeom>
          <a:noFill/>
          <a:ln w="9525">
            <a:solidFill>
              <a:srgbClr val="787878"/>
            </a:solidFill>
            <a:miter lim="800000"/>
            <a:headEnd/>
            <a:tailEnd/>
          </a:ln>
        </p:spPr>
      </p:pic>
      <p:pic>
        <p:nvPicPr>
          <p:cNvPr id="38917" name="Picture 5" descr="C:\JavaProjects\lightcuts05\figures\LCkitchenErrorX16_d.jpg"/>
          <p:cNvPicPr>
            <a:picLocks noChangeAspect="1" noChangeArrowheads="1"/>
          </p:cNvPicPr>
          <p:nvPr/>
        </p:nvPicPr>
        <p:blipFill>
          <a:blip r:embed="rId6" cstate="print"/>
          <a:srcRect/>
          <a:stretch>
            <a:fillRect/>
          </a:stretch>
        </p:blipFill>
        <p:spPr bwMode="auto">
          <a:xfrm>
            <a:off x="4675188" y="3403600"/>
            <a:ext cx="4067175" cy="3051175"/>
          </a:xfrm>
          <a:prstGeom prst="rect">
            <a:avLst/>
          </a:prstGeom>
          <a:noFill/>
          <a:ln w="9525">
            <a:solidFill>
              <a:srgbClr val="787878"/>
            </a:solidFill>
            <a:miter lim="800000"/>
            <a:headEnd/>
            <a:tailEnd/>
          </a:ln>
        </p:spPr>
      </p:pic>
      <p:sp>
        <p:nvSpPr>
          <p:cNvPr id="38918" name="Text Box 6"/>
          <p:cNvSpPr txBox="1">
            <a:spLocks noChangeArrowheads="1"/>
          </p:cNvSpPr>
          <p:nvPr/>
        </p:nvSpPr>
        <p:spPr bwMode="auto">
          <a:xfrm>
            <a:off x="381000" y="2895600"/>
            <a:ext cx="1989138" cy="396875"/>
          </a:xfrm>
          <a:prstGeom prst="rect">
            <a:avLst/>
          </a:prstGeom>
          <a:noFill/>
          <a:ln w="9525">
            <a:noFill/>
            <a:miter lim="800000"/>
            <a:headEnd/>
            <a:tailEnd/>
          </a:ln>
        </p:spPr>
        <p:txBody>
          <a:bodyPr wrap="none">
            <a:spAutoFit/>
          </a:bodyPr>
          <a:lstStyle/>
          <a:p>
            <a:r>
              <a:rPr lang="en-US" sz="2000"/>
              <a:t>Lightcuts (128s)</a:t>
            </a:r>
          </a:p>
        </p:txBody>
      </p:sp>
      <p:sp>
        <p:nvSpPr>
          <p:cNvPr id="38919" name="Text Box 7"/>
          <p:cNvSpPr txBox="1">
            <a:spLocks noChangeArrowheads="1"/>
          </p:cNvSpPr>
          <p:nvPr/>
        </p:nvSpPr>
        <p:spPr bwMode="auto">
          <a:xfrm>
            <a:off x="4619625" y="2895600"/>
            <a:ext cx="2286000" cy="396875"/>
          </a:xfrm>
          <a:prstGeom prst="rect">
            <a:avLst/>
          </a:prstGeom>
          <a:noFill/>
          <a:ln w="9525">
            <a:noFill/>
            <a:miter lim="800000"/>
            <a:headEnd/>
            <a:tailEnd/>
          </a:ln>
        </p:spPr>
        <p:txBody>
          <a:bodyPr wrap="none">
            <a:spAutoFit/>
          </a:bodyPr>
          <a:lstStyle/>
          <a:p>
            <a:r>
              <a:rPr lang="en-US" sz="2000"/>
              <a:t>Reference (1096s)</a:t>
            </a:r>
          </a:p>
        </p:txBody>
      </p:sp>
      <p:sp>
        <p:nvSpPr>
          <p:cNvPr id="38920" name="Text Box 8"/>
          <p:cNvSpPr txBox="1">
            <a:spLocks noChangeArrowheads="1"/>
          </p:cNvSpPr>
          <p:nvPr/>
        </p:nvSpPr>
        <p:spPr bwMode="auto">
          <a:xfrm>
            <a:off x="381000" y="3352800"/>
            <a:ext cx="747713" cy="396875"/>
          </a:xfrm>
          <a:prstGeom prst="rect">
            <a:avLst/>
          </a:prstGeom>
          <a:noFill/>
          <a:ln w="9525">
            <a:noFill/>
            <a:miter lim="800000"/>
            <a:headEnd/>
            <a:tailEnd/>
          </a:ln>
        </p:spPr>
        <p:txBody>
          <a:bodyPr wrap="none">
            <a:spAutoFit/>
          </a:bodyPr>
          <a:lstStyle/>
          <a:p>
            <a:r>
              <a:rPr lang="en-US" sz="2000"/>
              <a:t>Error</a:t>
            </a:r>
          </a:p>
        </p:txBody>
      </p:sp>
      <p:sp>
        <p:nvSpPr>
          <p:cNvPr id="38921" name="Text Box 9"/>
          <p:cNvSpPr txBox="1">
            <a:spLocks noChangeArrowheads="1"/>
          </p:cNvSpPr>
          <p:nvPr/>
        </p:nvSpPr>
        <p:spPr bwMode="auto">
          <a:xfrm>
            <a:off x="4619625" y="3352800"/>
            <a:ext cx="1227138" cy="396875"/>
          </a:xfrm>
          <a:prstGeom prst="rect">
            <a:avLst/>
          </a:prstGeom>
          <a:noFill/>
          <a:ln w="9525">
            <a:noFill/>
            <a:miter lim="800000"/>
            <a:headEnd/>
            <a:tailEnd/>
          </a:ln>
        </p:spPr>
        <p:txBody>
          <a:bodyPr wrap="none">
            <a:spAutoFit/>
          </a:bodyPr>
          <a:lstStyle/>
          <a:p>
            <a:r>
              <a:rPr lang="en-US" sz="2000"/>
              <a:t>Error x16</a:t>
            </a:r>
          </a:p>
        </p:txBody>
      </p:sp>
      <p:sp>
        <p:nvSpPr>
          <p:cNvPr id="38922" name="Text Box 11"/>
          <p:cNvSpPr txBox="1">
            <a:spLocks noChangeArrowheads="1"/>
          </p:cNvSpPr>
          <p:nvPr/>
        </p:nvSpPr>
        <p:spPr bwMode="auto">
          <a:xfrm>
            <a:off x="457200" y="6400800"/>
            <a:ext cx="6553200" cy="396875"/>
          </a:xfrm>
          <a:prstGeom prst="rect">
            <a:avLst/>
          </a:prstGeom>
          <a:noFill/>
          <a:ln w="9525">
            <a:noFill/>
            <a:miter lim="800000"/>
            <a:headEnd/>
            <a:tailEnd/>
          </a:ln>
        </p:spPr>
        <p:txBody>
          <a:bodyPr>
            <a:spAutoFit/>
          </a:bodyPr>
          <a:lstStyle/>
          <a:p>
            <a:pPr>
              <a:spcBef>
                <a:spcPct val="50000"/>
              </a:spcBef>
            </a:pPr>
            <a:r>
              <a:rPr lang="en-US" sz="2000"/>
              <a:t>Kitchen, 388K polygons, 4608 lights (72 area sources)</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defRPr/>
            </a:pPr>
            <a:r>
              <a:rPr lang="en-US" smtClean="0"/>
              <a:t>Combined Illumination</a:t>
            </a:r>
          </a:p>
        </p:txBody>
      </p:sp>
      <p:pic>
        <p:nvPicPr>
          <p:cNvPr id="40963" name="Picture 3" descr="C:\JavaProjects\lightcuts05\figures\LCkitchenColor_dei.jpg"/>
          <p:cNvPicPr>
            <a:picLocks noChangeAspect="1" noChangeArrowheads="1"/>
          </p:cNvPicPr>
          <p:nvPr/>
        </p:nvPicPr>
        <p:blipFill>
          <a:blip r:embed="rId3" cstate="print"/>
          <a:srcRect/>
          <a:stretch>
            <a:fillRect/>
          </a:stretch>
        </p:blipFill>
        <p:spPr bwMode="auto">
          <a:xfrm>
            <a:off x="4695825" y="1752600"/>
            <a:ext cx="4067175" cy="3051175"/>
          </a:xfrm>
          <a:prstGeom prst="rect">
            <a:avLst/>
          </a:prstGeom>
          <a:noFill/>
          <a:ln w="9525">
            <a:noFill/>
            <a:miter lim="800000"/>
            <a:headEnd/>
            <a:tailEnd/>
          </a:ln>
        </p:spPr>
      </p:pic>
      <p:pic>
        <p:nvPicPr>
          <p:cNvPr id="40964" name="Picture 4" descr="C:\JavaProjects\lightcuts05\figures\LCkitchenColor_d.jpg"/>
          <p:cNvPicPr>
            <a:picLocks noChangeAspect="1" noChangeArrowheads="1"/>
          </p:cNvPicPr>
          <p:nvPr/>
        </p:nvPicPr>
        <p:blipFill>
          <a:blip r:embed="rId4" cstate="print"/>
          <a:srcRect/>
          <a:stretch>
            <a:fillRect/>
          </a:stretch>
        </p:blipFill>
        <p:spPr bwMode="auto">
          <a:xfrm>
            <a:off x="381000" y="1752600"/>
            <a:ext cx="4067175" cy="3051175"/>
          </a:xfrm>
          <a:prstGeom prst="rect">
            <a:avLst/>
          </a:prstGeom>
          <a:noFill/>
          <a:ln w="9525">
            <a:noFill/>
            <a:miter lim="800000"/>
            <a:headEnd/>
            <a:tailEnd/>
          </a:ln>
        </p:spPr>
      </p:pic>
      <p:sp>
        <p:nvSpPr>
          <p:cNvPr id="40965" name="Text Box 5"/>
          <p:cNvSpPr txBox="1">
            <a:spLocks noChangeArrowheads="1"/>
          </p:cNvSpPr>
          <p:nvPr/>
        </p:nvSpPr>
        <p:spPr bwMode="auto">
          <a:xfrm>
            <a:off x="593725" y="4800600"/>
            <a:ext cx="3414713" cy="1555750"/>
          </a:xfrm>
          <a:prstGeom prst="rect">
            <a:avLst/>
          </a:prstGeom>
          <a:noFill/>
          <a:ln w="9525">
            <a:noFill/>
            <a:miter lim="800000"/>
            <a:headEnd/>
            <a:tailEnd/>
          </a:ln>
        </p:spPr>
        <p:txBody>
          <a:bodyPr wrap="none">
            <a:spAutoFit/>
          </a:bodyPr>
          <a:lstStyle/>
          <a:p>
            <a:r>
              <a:rPr lang="en-US" sz="2000"/>
              <a:t>Lightcuts 128s</a:t>
            </a:r>
          </a:p>
          <a:p>
            <a:r>
              <a:rPr lang="en-US" sz="800"/>
              <a:t> </a:t>
            </a:r>
          </a:p>
          <a:p>
            <a:r>
              <a:rPr lang="en-US" sz="2000"/>
              <a:t>4 608 Lights</a:t>
            </a:r>
          </a:p>
          <a:p>
            <a:r>
              <a:rPr lang="en-US" sz="2000"/>
              <a:t>(Area lights only)</a:t>
            </a:r>
          </a:p>
          <a:p>
            <a:r>
              <a:rPr lang="en-US" sz="800"/>
              <a:t> </a:t>
            </a:r>
          </a:p>
          <a:p>
            <a:r>
              <a:rPr lang="en-US" sz="2000"/>
              <a:t>Avg. 259 shadow rays / pixel</a:t>
            </a:r>
          </a:p>
        </p:txBody>
      </p:sp>
      <p:sp>
        <p:nvSpPr>
          <p:cNvPr id="40966" name="Text Box 6"/>
          <p:cNvSpPr txBox="1">
            <a:spLocks noChangeArrowheads="1"/>
          </p:cNvSpPr>
          <p:nvPr/>
        </p:nvSpPr>
        <p:spPr bwMode="auto">
          <a:xfrm>
            <a:off x="4937125" y="4800600"/>
            <a:ext cx="3414713" cy="1860550"/>
          </a:xfrm>
          <a:prstGeom prst="rect">
            <a:avLst/>
          </a:prstGeom>
          <a:noFill/>
          <a:ln w="9525">
            <a:noFill/>
            <a:miter lim="800000"/>
            <a:headEnd/>
            <a:tailEnd/>
          </a:ln>
        </p:spPr>
        <p:txBody>
          <a:bodyPr wrap="none">
            <a:spAutoFit/>
          </a:bodyPr>
          <a:lstStyle/>
          <a:p>
            <a:r>
              <a:rPr lang="en-US" sz="2000"/>
              <a:t>Lightcuts 290s</a:t>
            </a:r>
          </a:p>
          <a:p>
            <a:r>
              <a:rPr lang="en-US" sz="800"/>
              <a:t> </a:t>
            </a:r>
          </a:p>
          <a:p>
            <a:r>
              <a:rPr lang="en-US" sz="2000"/>
              <a:t>59 672 Lights</a:t>
            </a:r>
          </a:p>
          <a:p>
            <a:r>
              <a:rPr lang="en-US" sz="2000"/>
              <a:t>(Area + Sun/sky + Indirect)</a:t>
            </a:r>
          </a:p>
          <a:p>
            <a:r>
              <a:rPr lang="en-US" sz="800"/>
              <a:t> </a:t>
            </a:r>
          </a:p>
          <a:p>
            <a:r>
              <a:rPr lang="en-US" sz="2000"/>
              <a:t>Avg. 478 shadow rays / pixel</a:t>
            </a:r>
          </a:p>
          <a:p>
            <a:r>
              <a:rPr lang="en-US" sz="2000"/>
              <a:t>(only 54 to area lights)</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JavaProjects\lightcuts05\figures\LCtableauColor_e.jpg"/>
          <p:cNvPicPr>
            <a:picLocks noChangeAspect="1" noChangeArrowheads="1"/>
          </p:cNvPicPr>
          <p:nvPr/>
        </p:nvPicPr>
        <p:blipFill>
          <a:blip r:embed="rId2" cstate="print"/>
          <a:srcRect/>
          <a:stretch>
            <a:fillRect/>
          </a:stretch>
        </p:blipFill>
        <p:spPr bwMode="auto">
          <a:xfrm>
            <a:off x="441325" y="381000"/>
            <a:ext cx="4067175" cy="3051175"/>
          </a:xfrm>
          <a:prstGeom prst="rect">
            <a:avLst/>
          </a:prstGeom>
          <a:noFill/>
          <a:ln w="9525">
            <a:noFill/>
            <a:miter lim="800000"/>
            <a:headEnd/>
            <a:tailEnd/>
          </a:ln>
        </p:spPr>
      </p:pic>
      <p:pic>
        <p:nvPicPr>
          <p:cNvPr id="41987" name="Picture 3" descr="C:\JavaProjects\lightcuts05\figures\LCtableauNaive_e.jpg"/>
          <p:cNvPicPr>
            <a:picLocks noChangeAspect="1" noChangeArrowheads="1"/>
          </p:cNvPicPr>
          <p:nvPr/>
        </p:nvPicPr>
        <p:blipFill>
          <a:blip r:embed="rId3" cstate="print"/>
          <a:srcRect/>
          <a:stretch>
            <a:fillRect/>
          </a:stretch>
        </p:blipFill>
        <p:spPr bwMode="auto">
          <a:xfrm>
            <a:off x="4676775" y="381000"/>
            <a:ext cx="4067175" cy="3051175"/>
          </a:xfrm>
          <a:prstGeom prst="rect">
            <a:avLst/>
          </a:prstGeom>
          <a:noFill/>
          <a:ln w="9525">
            <a:noFill/>
            <a:miter lim="800000"/>
            <a:headEnd/>
            <a:tailEnd/>
          </a:ln>
        </p:spPr>
      </p:pic>
      <p:sp>
        <p:nvSpPr>
          <p:cNvPr id="41988" name="Text Box 4"/>
          <p:cNvSpPr txBox="1">
            <a:spLocks noChangeArrowheads="1"/>
          </p:cNvSpPr>
          <p:nvPr/>
        </p:nvSpPr>
        <p:spPr bwMode="auto">
          <a:xfrm>
            <a:off x="427038" y="306388"/>
            <a:ext cx="1333500" cy="457200"/>
          </a:xfrm>
          <a:prstGeom prst="rect">
            <a:avLst/>
          </a:prstGeom>
          <a:noFill/>
          <a:ln w="9525">
            <a:noFill/>
            <a:miter lim="800000"/>
            <a:headEnd/>
            <a:tailEnd/>
          </a:ln>
        </p:spPr>
        <p:txBody>
          <a:bodyPr wrap="none">
            <a:spAutoFit/>
          </a:bodyPr>
          <a:lstStyle/>
          <a:p>
            <a:r>
              <a:rPr lang="en-US" sz="2400">
                <a:solidFill>
                  <a:schemeClr val="bg2"/>
                </a:solidFill>
                <a:latin typeface="Times New Roman" pitchFamily="18" charset="0"/>
              </a:rPr>
              <a:t>Lightcuts</a:t>
            </a:r>
          </a:p>
        </p:txBody>
      </p:sp>
      <p:sp>
        <p:nvSpPr>
          <p:cNvPr id="41989" name="Text Box 5"/>
          <p:cNvSpPr txBox="1">
            <a:spLocks noChangeArrowheads="1"/>
          </p:cNvSpPr>
          <p:nvPr/>
        </p:nvSpPr>
        <p:spPr bwMode="auto">
          <a:xfrm>
            <a:off x="4629150" y="296863"/>
            <a:ext cx="1417638" cy="457200"/>
          </a:xfrm>
          <a:prstGeom prst="rect">
            <a:avLst/>
          </a:prstGeom>
          <a:noFill/>
          <a:ln w="9525">
            <a:noFill/>
            <a:miter lim="800000"/>
            <a:headEnd/>
            <a:tailEnd/>
          </a:ln>
        </p:spPr>
        <p:txBody>
          <a:bodyPr wrap="none">
            <a:spAutoFit/>
          </a:bodyPr>
          <a:lstStyle/>
          <a:p>
            <a:r>
              <a:rPr lang="en-US" sz="2400">
                <a:solidFill>
                  <a:schemeClr val="bg2"/>
                </a:solidFill>
                <a:latin typeface="Times New Roman" pitchFamily="18" charset="0"/>
              </a:rPr>
              <a:t>Reference</a:t>
            </a:r>
          </a:p>
        </p:txBody>
      </p:sp>
      <p:pic>
        <p:nvPicPr>
          <p:cNvPr id="41990" name="Picture 6" descr="C:\JavaProjects\lightcuts05\figures\LCtableauErrorX16_e.jpg"/>
          <p:cNvPicPr>
            <a:picLocks noChangeAspect="1" noChangeArrowheads="1"/>
          </p:cNvPicPr>
          <p:nvPr/>
        </p:nvPicPr>
        <p:blipFill>
          <a:blip r:embed="rId4" cstate="print"/>
          <a:srcRect/>
          <a:stretch>
            <a:fillRect/>
          </a:stretch>
        </p:blipFill>
        <p:spPr bwMode="auto">
          <a:xfrm>
            <a:off x="4675188" y="3581400"/>
            <a:ext cx="4067175" cy="3051175"/>
          </a:xfrm>
          <a:prstGeom prst="rect">
            <a:avLst/>
          </a:prstGeom>
          <a:noFill/>
          <a:ln w="9525">
            <a:noFill/>
            <a:miter lim="800000"/>
            <a:headEnd/>
            <a:tailEnd/>
          </a:ln>
        </p:spPr>
      </p:pic>
      <p:sp>
        <p:nvSpPr>
          <p:cNvPr id="41991" name="Text Box 7"/>
          <p:cNvSpPr txBox="1">
            <a:spLocks noChangeArrowheads="1"/>
          </p:cNvSpPr>
          <p:nvPr/>
        </p:nvSpPr>
        <p:spPr bwMode="auto">
          <a:xfrm>
            <a:off x="4637088" y="3521075"/>
            <a:ext cx="1436687" cy="457200"/>
          </a:xfrm>
          <a:prstGeom prst="rect">
            <a:avLst/>
          </a:prstGeom>
          <a:noFill/>
          <a:ln w="9525">
            <a:noFill/>
            <a:miter lim="800000"/>
            <a:headEnd/>
            <a:tailEnd/>
          </a:ln>
        </p:spPr>
        <p:txBody>
          <a:bodyPr wrap="none">
            <a:spAutoFit/>
          </a:bodyPr>
          <a:lstStyle/>
          <a:p>
            <a:r>
              <a:rPr lang="en-US" sz="2400">
                <a:latin typeface="Times New Roman" pitchFamily="18" charset="0"/>
              </a:rPr>
              <a:t>Error x 16</a:t>
            </a:r>
          </a:p>
        </p:txBody>
      </p:sp>
      <p:pic>
        <p:nvPicPr>
          <p:cNvPr id="41992" name="Picture 8" descr="C:\JavaProjects\lightcuts05\figures\LCtableauCutSizeFC_e.jpg"/>
          <p:cNvPicPr>
            <a:picLocks noChangeAspect="1" noChangeArrowheads="1"/>
          </p:cNvPicPr>
          <p:nvPr/>
        </p:nvPicPr>
        <p:blipFill>
          <a:blip r:embed="rId5" cstate="print"/>
          <a:srcRect/>
          <a:stretch>
            <a:fillRect/>
          </a:stretch>
        </p:blipFill>
        <p:spPr bwMode="auto">
          <a:xfrm>
            <a:off x="430213" y="3592513"/>
            <a:ext cx="4067175" cy="3051175"/>
          </a:xfrm>
          <a:prstGeom prst="rect">
            <a:avLst/>
          </a:prstGeom>
          <a:noFill/>
          <a:ln w="9525">
            <a:noFill/>
            <a:miter lim="800000"/>
            <a:headEnd/>
            <a:tailEnd/>
          </a:ln>
        </p:spPr>
      </p:pic>
      <p:sp>
        <p:nvSpPr>
          <p:cNvPr id="41993" name="Text Box 9"/>
          <p:cNvSpPr txBox="1">
            <a:spLocks noChangeArrowheads="1"/>
          </p:cNvSpPr>
          <p:nvPr/>
        </p:nvSpPr>
        <p:spPr bwMode="auto">
          <a:xfrm>
            <a:off x="2451100" y="3529013"/>
            <a:ext cx="1173163" cy="457200"/>
          </a:xfrm>
          <a:prstGeom prst="rect">
            <a:avLst/>
          </a:prstGeom>
          <a:noFill/>
          <a:ln w="9525">
            <a:noFill/>
            <a:miter lim="800000"/>
            <a:headEnd/>
            <a:tailEnd/>
          </a:ln>
        </p:spPr>
        <p:txBody>
          <a:bodyPr wrap="none">
            <a:spAutoFit/>
          </a:bodyPr>
          <a:lstStyle/>
          <a:p>
            <a:r>
              <a:rPr lang="en-US" sz="2400">
                <a:solidFill>
                  <a:schemeClr val="bg2"/>
                </a:solidFill>
                <a:latin typeface="Times New Roman" pitchFamily="18" charset="0"/>
              </a:rPr>
              <a:t>Cut size</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endParaRPr lang="en-US" dirty="0" smtClean="0"/>
          </a:p>
          <a:p>
            <a:pPr marL="514350" indent="-514350">
              <a:buFont typeface="+mj-lt"/>
              <a:buAutoNum type="arabicPeriod"/>
            </a:pPr>
            <a:r>
              <a:rPr lang="en-US" dirty="0" smtClean="0"/>
              <a:t>Generate many, many VPLs</a:t>
            </a:r>
          </a:p>
          <a:p>
            <a:pPr marL="514350" indent="-514350">
              <a:buFont typeface="+mj-lt"/>
              <a:buAutoNum type="arabicPeriod"/>
            </a:pPr>
            <a:endParaRPr lang="en-US" dirty="0" smtClean="0"/>
          </a:p>
          <a:p>
            <a:pPr marL="514350" indent="-514350">
              <a:buFont typeface="+mj-lt"/>
              <a:buAutoNum type="arabicPeriod"/>
            </a:pPr>
            <a:r>
              <a:rPr lang="en-US" dirty="0" smtClean="0"/>
              <a:t>Pick only the most </a:t>
            </a:r>
            <a:r>
              <a:rPr lang="cs-CZ" dirty="0" smtClean="0"/>
              <a:t>relevant VPLs</a:t>
            </a:r>
            <a:r>
              <a:rPr lang="en-US" dirty="0" smtClean="0"/>
              <a:t> for rendering</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a:t>
            </a:fld>
            <a:endParaRPr lang="en-US" dirty="0">
              <a:solidFill>
                <a:srgbClr val="FFFFFF"/>
              </a:solidFill>
            </a:endParaRPr>
          </a:p>
        </p:txBody>
      </p:sp>
      <p:sp>
        <p:nvSpPr>
          <p:cNvPr id="4" name="Title 3"/>
          <p:cNvSpPr>
            <a:spLocks noGrp="1"/>
          </p:cNvSpPr>
          <p:nvPr>
            <p:ph type="title"/>
          </p:nvPr>
        </p:nvSpPr>
        <p:spPr>
          <a:xfrm>
            <a:off x="0" y="85725"/>
            <a:ext cx="9144000" cy="857250"/>
          </a:xfrm>
        </p:spPr>
        <p:txBody>
          <a:bodyPr/>
          <a:lstStyle/>
          <a:p>
            <a:r>
              <a:rPr lang="en-US" dirty="0" smtClean="0"/>
              <a:t>Scalable many-light methods</a:t>
            </a:r>
            <a:endParaRPr lang="en-US"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defRPr/>
            </a:pPr>
            <a:r>
              <a:rPr lang="en-US" smtClean="0"/>
              <a:t>Scalable</a:t>
            </a:r>
          </a:p>
        </p:txBody>
      </p:sp>
      <p:sp>
        <p:nvSpPr>
          <p:cNvPr id="4101" name="Rectangle 3"/>
          <p:cNvSpPr>
            <a:spLocks noGrp="1" noChangeArrowheads="1"/>
          </p:cNvSpPr>
          <p:nvPr>
            <p:ph type="body" idx="1"/>
          </p:nvPr>
        </p:nvSpPr>
        <p:spPr>
          <a:xfrm>
            <a:off x="347663" y="1524000"/>
            <a:ext cx="8415337" cy="1733550"/>
          </a:xfrm>
        </p:spPr>
        <p:txBody>
          <a:bodyPr/>
          <a:lstStyle/>
          <a:p>
            <a:pPr eaLnBrk="1" hangingPunct="1"/>
            <a:r>
              <a:rPr lang="en-US" smtClean="0"/>
              <a:t>Scalable solution for many point lights</a:t>
            </a:r>
          </a:p>
          <a:p>
            <a:pPr lvl="1" eaLnBrk="1" hangingPunct="1"/>
            <a:r>
              <a:rPr lang="en-US" smtClean="0"/>
              <a:t>Thousands to millions</a:t>
            </a:r>
          </a:p>
          <a:p>
            <a:pPr lvl="1" eaLnBrk="1" hangingPunct="1"/>
            <a:r>
              <a:rPr lang="en-US" smtClean="0"/>
              <a:t>Sub-linear cost</a:t>
            </a:r>
          </a:p>
        </p:txBody>
      </p:sp>
      <p:graphicFrame>
        <p:nvGraphicFramePr>
          <p:cNvPr id="4098" name="Object 4"/>
          <p:cNvGraphicFramePr>
            <a:graphicFrameLocks noChangeAspect="1"/>
          </p:cNvGraphicFramePr>
          <p:nvPr/>
        </p:nvGraphicFramePr>
        <p:xfrm>
          <a:off x="4487863" y="3611563"/>
          <a:ext cx="4579937" cy="3055937"/>
        </p:xfrm>
        <a:graphic>
          <a:graphicData uri="http://schemas.openxmlformats.org/presentationml/2006/ole">
            <p:oleObj spid="_x0000_s4098" name="Chart" r:id="rId3" imgW="6096075" imgH="4067089" progId="MSGraph.Chart.8">
              <p:embed followColorScheme="full"/>
            </p:oleObj>
          </a:graphicData>
        </a:graphic>
      </p:graphicFrame>
      <p:graphicFrame>
        <p:nvGraphicFramePr>
          <p:cNvPr id="4099" name="Object 5"/>
          <p:cNvGraphicFramePr>
            <a:graphicFrameLocks noChangeAspect="1"/>
          </p:cNvGraphicFramePr>
          <p:nvPr/>
        </p:nvGraphicFramePr>
        <p:xfrm>
          <a:off x="68263" y="3611563"/>
          <a:ext cx="4579937" cy="3055937"/>
        </p:xfrm>
        <a:graphic>
          <a:graphicData uri="http://schemas.openxmlformats.org/presentationml/2006/ole">
            <p:oleObj spid="_x0000_s4099" name="Chart" r:id="rId4" imgW="6096075" imgH="4067089" progId="MSGraph.Chart.8">
              <p:embed followColorScheme="full"/>
            </p:oleObj>
          </a:graphicData>
        </a:graphic>
      </p:graphicFrame>
      <p:sp>
        <p:nvSpPr>
          <p:cNvPr id="4102" name="Text Box 6"/>
          <p:cNvSpPr txBox="1">
            <a:spLocks noChangeArrowheads="1"/>
          </p:cNvSpPr>
          <p:nvPr/>
        </p:nvSpPr>
        <p:spPr bwMode="auto">
          <a:xfrm>
            <a:off x="717550" y="3549650"/>
            <a:ext cx="1720850" cy="366713"/>
          </a:xfrm>
          <a:prstGeom prst="rect">
            <a:avLst/>
          </a:prstGeom>
          <a:noFill/>
          <a:ln w="9525">
            <a:noFill/>
            <a:miter lim="800000"/>
            <a:headEnd/>
            <a:tailEnd/>
          </a:ln>
        </p:spPr>
        <p:txBody>
          <a:bodyPr wrap="none">
            <a:spAutoFit/>
          </a:bodyPr>
          <a:lstStyle/>
          <a:p>
            <a:r>
              <a:rPr lang="en-US"/>
              <a:t>Tableau Scene</a:t>
            </a:r>
          </a:p>
        </p:txBody>
      </p:sp>
      <p:sp>
        <p:nvSpPr>
          <p:cNvPr id="4103" name="Text Box 7"/>
          <p:cNvSpPr txBox="1">
            <a:spLocks noChangeArrowheads="1"/>
          </p:cNvSpPr>
          <p:nvPr/>
        </p:nvSpPr>
        <p:spPr bwMode="auto">
          <a:xfrm>
            <a:off x="5181600" y="3549650"/>
            <a:ext cx="1657350" cy="366713"/>
          </a:xfrm>
          <a:prstGeom prst="rect">
            <a:avLst/>
          </a:prstGeom>
          <a:noFill/>
          <a:ln w="9525">
            <a:noFill/>
            <a:miter lim="800000"/>
            <a:headEnd/>
            <a:tailEnd/>
          </a:ln>
        </p:spPr>
        <p:txBody>
          <a:bodyPr wrap="none">
            <a:spAutoFit/>
          </a:bodyPr>
          <a:lstStyle/>
          <a:p>
            <a:r>
              <a:rPr lang="en-US"/>
              <a:t>Kitchen Scene</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Data-driven stratification &amp; importance sampling</a:t>
            </a:r>
          </a:p>
          <a:p>
            <a:pPr lvl="1"/>
            <a:endParaRPr lang="en-US" dirty="0" smtClean="0"/>
          </a:p>
          <a:p>
            <a:r>
              <a:rPr lang="en-US" dirty="0" smtClean="0"/>
              <a:t>Stratification</a:t>
            </a:r>
          </a:p>
          <a:p>
            <a:pPr lvl="1"/>
            <a:r>
              <a:rPr lang="en-US" dirty="0" smtClean="0"/>
              <a:t>Clustering of similar lights in the light tree</a:t>
            </a:r>
          </a:p>
          <a:p>
            <a:endParaRPr lang="en-US" dirty="0" smtClean="0"/>
          </a:p>
          <a:p>
            <a:r>
              <a:rPr lang="en-US" dirty="0" smtClean="0"/>
              <a:t>Importance sampling</a:t>
            </a:r>
          </a:p>
          <a:p>
            <a:pPr lvl="1"/>
            <a:r>
              <a:rPr lang="en-US" dirty="0" smtClean="0"/>
              <a:t>Subdividing clusters with high contribution</a:t>
            </a:r>
          </a:p>
          <a:p>
            <a:pPr lvl="1"/>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41</a:t>
            </a:fld>
            <a:endParaRPr lang="en-US" dirty="0">
              <a:solidFill>
                <a:srgbClr val="FFFFFF"/>
              </a:solidFill>
            </a:endParaRPr>
          </a:p>
        </p:txBody>
      </p:sp>
      <p:sp>
        <p:nvSpPr>
          <p:cNvPr id="4" name="Title 3"/>
          <p:cNvSpPr>
            <a:spLocks noGrp="1"/>
          </p:cNvSpPr>
          <p:nvPr>
            <p:ph type="title"/>
          </p:nvPr>
        </p:nvSpPr>
        <p:spPr/>
        <p:txBody>
          <a:bodyPr/>
          <a:lstStyle/>
          <a:p>
            <a:r>
              <a:rPr lang="en-US" dirty="0" smtClean="0"/>
              <a:t>Why does it work so well?</a:t>
            </a:r>
            <a:endParaRPr lang="en-US"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419600"/>
            <a:ext cx="8229600" cy="2209799"/>
          </a:xfrm>
        </p:spPr>
        <p:txBody>
          <a:bodyPr/>
          <a:lstStyle/>
          <a:p>
            <a:endParaRPr lang="en-US" dirty="0" smtClean="0"/>
          </a:p>
          <a:p>
            <a:r>
              <a:rPr lang="en-US" dirty="0" smtClean="0"/>
              <a:t>Problem: Large cuts in dark areas</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42</a:t>
            </a:fld>
            <a:endParaRPr lang="en-US" dirty="0">
              <a:solidFill>
                <a:srgbClr val="FFFFFF"/>
              </a:solidFill>
            </a:endParaRPr>
          </a:p>
        </p:txBody>
      </p:sp>
      <p:sp>
        <p:nvSpPr>
          <p:cNvPr id="4" name="Title 3"/>
          <p:cNvSpPr>
            <a:spLocks noGrp="1"/>
          </p:cNvSpPr>
          <p:nvPr>
            <p:ph type="title"/>
          </p:nvPr>
        </p:nvSpPr>
        <p:spPr/>
        <p:txBody>
          <a:bodyPr/>
          <a:lstStyle/>
          <a:p>
            <a:r>
              <a:rPr lang="en-US" dirty="0" smtClean="0"/>
              <a:t>Main issue</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457200" y="1295400"/>
            <a:ext cx="8128426" cy="3352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defRPr/>
            </a:pPr>
            <a:r>
              <a:rPr lang="en-US" smtClean="0"/>
              <a:t>Lightcuts Recap</a:t>
            </a:r>
          </a:p>
        </p:txBody>
      </p:sp>
      <p:sp>
        <p:nvSpPr>
          <p:cNvPr id="46083" name="Rectangle 3"/>
          <p:cNvSpPr>
            <a:spLocks noGrp="1" noChangeArrowheads="1"/>
          </p:cNvSpPr>
          <p:nvPr>
            <p:ph type="body" idx="1"/>
          </p:nvPr>
        </p:nvSpPr>
        <p:spPr/>
        <p:txBody>
          <a:bodyPr/>
          <a:lstStyle/>
          <a:p>
            <a:pPr eaLnBrk="1" hangingPunct="1"/>
            <a:endParaRPr lang="en-US" dirty="0" smtClean="0"/>
          </a:p>
          <a:p>
            <a:pPr eaLnBrk="1" hangingPunct="1"/>
            <a:r>
              <a:rPr lang="en-US" b="1" dirty="0" smtClean="0"/>
              <a:t>Key ingredients</a:t>
            </a:r>
          </a:p>
          <a:p>
            <a:pPr lvl="1" eaLnBrk="1" hangingPunct="1"/>
            <a:endParaRPr lang="en-US" dirty="0" smtClean="0"/>
          </a:p>
          <a:p>
            <a:pPr lvl="1" eaLnBrk="1" hangingPunct="1"/>
            <a:r>
              <a:rPr lang="en-US" dirty="0" smtClean="0"/>
              <a:t>Upper bound on error</a:t>
            </a:r>
          </a:p>
          <a:p>
            <a:pPr lvl="1" eaLnBrk="1" hangingPunct="1"/>
            <a:endParaRPr lang="en-US" dirty="0" smtClean="0"/>
          </a:p>
          <a:p>
            <a:pPr lvl="1" eaLnBrk="1" hangingPunct="1"/>
            <a:r>
              <a:rPr lang="en-US" dirty="0" smtClean="0"/>
              <a:t>Refinement of the highest-error nodes first</a:t>
            </a: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381000" y="152400"/>
            <a:ext cx="7772400" cy="1143000"/>
          </a:xfrm>
        </p:spPr>
        <p:txBody>
          <a:bodyPr/>
          <a:lstStyle/>
          <a:p>
            <a:pPr algn="ctr"/>
            <a:r>
              <a:rPr lang="en-US" sz="4400" dirty="0"/>
              <a:t>Multidimensional </a:t>
            </a:r>
            <a:r>
              <a:rPr lang="en-US" sz="4400" dirty="0" err="1"/>
              <a:t>Lightcuts</a:t>
            </a:r>
            <a:endParaRPr lang="en-US" sz="4400" dirty="0"/>
          </a:p>
        </p:txBody>
      </p:sp>
      <p:pic>
        <p:nvPicPr>
          <p:cNvPr id="47110" name="Picture 6" descr="s06 black tiff                                                 00002B1BOverby's                       00000128:"/>
          <p:cNvPicPr>
            <a:picLocks noChangeAspect="1" noChangeArrowheads="1"/>
          </p:cNvPicPr>
          <p:nvPr/>
        </p:nvPicPr>
        <p:blipFill>
          <a:blip r:embed="rId2" cstate="print"/>
          <a:srcRect/>
          <a:stretch>
            <a:fillRect/>
          </a:stretch>
        </p:blipFill>
        <p:spPr bwMode="auto">
          <a:xfrm>
            <a:off x="7391400" y="390525"/>
            <a:ext cx="1371600" cy="828675"/>
          </a:xfrm>
          <a:prstGeom prst="rect">
            <a:avLst/>
          </a:prstGeom>
          <a:noFill/>
        </p:spPr>
      </p:pic>
      <p:pic>
        <p:nvPicPr>
          <p:cNvPr id="93185" name="Picture 1"/>
          <p:cNvPicPr>
            <a:picLocks noChangeAspect="1" noChangeArrowheads="1"/>
          </p:cNvPicPr>
          <p:nvPr/>
        </p:nvPicPr>
        <p:blipFill>
          <a:blip r:embed="rId3" cstate="print"/>
          <a:srcRect/>
          <a:stretch>
            <a:fillRect/>
          </a:stretch>
        </p:blipFill>
        <p:spPr bwMode="auto">
          <a:xfrm>
            <a:off x="152400" y="1371600"/>
            <a:ext cx="8799488" cy="4038600"/>
          </a:xfrm>
          <a:prstGeom prst="rect">
            <a:avLst/>
          </a:prstGeom>
          <a:noFill/>
          <a:ln w="9525">
            <a:noFill/>
            <a:miter lim="800000"/>
            <a:headEnd/>
            <a:tailEnd/>
          </a:ln>
        </p:spPr>
      </p:pic>
      <p:sp>
        <p:nvSpPr>
          <p:cNvPr id="7" name="Subtitle 6"/>
          <p:cNvSpPr>
            <a:spLocks noGrp="1"/>
          </p:cNvSpPr>
          <p:nvPr>
            <p:ph type="subTitle" idx="1"/>
          </p:nvPr>
        </p:nvSpPr>
        <p:spPr/>
        <p:txBody>
          <a:bodyPr/>
          <a:lstStyle/>
          <a:p>
            <a:endParaRPr lang="en-US"/>
          </a:p>
        </p:txBody>
      </p:sp>
      <p:sp>
        <p:nvSpPr>
          <p:cNvPr id="8" name="Rectangle 7"/>
          <p:cNvSpPr/>
          <p:nvPr/>
        </p:nvSpPr>
        <p:spPr>
          <a:xfrm>
            <a:off x="152400" y="5638800"/>
            <a:ext cx="8763000" cy="523220"/>
          </a:xfrm>
          <a:prstGeom prst="rect">
            <a:avLst/>
          </a:prstGeom>
        </p:spPr>
        <p:txBody>
          <a:bodyPr wrap="square">
            <a:spAutoFit/>
          </a:bodyPr>
          <a:lstStyle/>
          <a:p>
            <a:pPr lvl="0"/>
            <a:r>
              <a:rPr lang="en-US" sz="2800" dirty="0" smtClean="0">
                <a:hlinkClick r:id="rId4"/>
              </a:rPr>
              <a:t>http://www.graphics.cornell.edu/~bjw/papers.html</a:t>
            </a:r>
            <a:endParaRPr lang="en-US" sz="2800" dirty="0" smtClean="0"/>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54" name="Picture 1034" descr="MDLC_roulette_split.jpg                                        00032790X10_4                          BF8DBD63:"/>
          <p:cNvPicPr>
            <a:picLocks noChangeAspect="1" noChangeArrowheads="1"/>
          </p:cNvPicPr>
          <p:nvPr/>
        </p:nvPicPr>
        <p:blipFill>
          <a:blip r:embed="rId4" cstate="print"/>
          <a:srcRect/>
          <a:stretch>
            <a:fillRect/>
          </a:stretch>
        </p:blipFill>
        <p:spPr bwMode="auto">
          <a:xfrm>
            <a:off x="4448175" y="2057400"/>
            <a:ext cx="4543425" cy="3408363"/>
          </a:xfrm>
          <a:prstGeom prst="rect">
            <a:avLst/>
          </a:prstGeom>
          <a:noFill/>
        </p:spPr>
      </p:pic>
      <p:sp>
        <p:nvSpPr>
          <p:cNvPr id="134146" name="Rectangle 1026"/>
          <p:cNvSpPr>
            <a:spLocks noGrp="1" noChangeArrowheads="1"/>
          </p:cNvSpPr>
          <p:nvPr>
            <p:ph type="title"/>
          </p:nvPr>
        </p:nvSpPr>
        <p:spPr/>
        <p:txBody>
          <a:bodyPr/>
          <a:lstStyle/>
          <a:p>
            <a:r>
              <a:rPr lang="en-US"/>
              <a:t>Problem</a:t>
            </a:r>
          </a:p>
        </p:txBody>
      </p:sp>
      <p:sp>
        <p:nvSpPr>
          <p:cNvPr id="134147" name="Rectangle 1027"/>
          <p:cNvSpPr>
            <a:spLocks noGrp="1" noChangeArrowheads="1"/>
          </p:cNvSpPr>
          <p:nvPr>
            <p:ph type="body" idx="1"/>
          </p:nvPr>
        </p:nvSpPr>
        <p:spPr/>
        <p:txBody>
          <a:bodyPr/>
          <a:lstStyle/>
          <a:p>
            <a:r>
              <a:rPr lang="en-US" dirty="0"/>
              <a:t>Simulate complex, expensive phenomena </a:t>
            </a:r>
          </a:p>
          <a:p>
            <a:pPr lvl="1"/>
            <a:r>
              <a:rPr lang="en-US" dirty="0"/>
              <a:t>Complex illumination</a:t>
            </a:r>
          </a:p>
          <a:p>
            <a:pPr lvl="1"/>
            <a:r>
              <a:rPr lang="en-US" dirty="0"/>
              <a:t>Anti-aliasing</a:t>
            </a:r>
          </a:p>
          <a:p>
            <a:pPr lvl="1"/>
            <a:r>
              <a:rPr lang="en-US" dirty="0"/>
              <a:t>Motion blur</a:t>
            </a:r>
          </a:p>
          <a:p>
            <a:pPr lvl="1"/>
            <a:r>
              <a:rPr lang="en-US" dirty="0">
                <a:solidFill>
                  <a:schemeClr val="bg2"/>
                </a:solidFill>
              </a:rPr>
              <a:t>Participating media</a:t>
            </a:r>
          </a:p>
          <a:p>
            <a:pPr lvl="1"/>
            <a:r>
              <a:rPr lang="en-US" dirty="0">
                <a:solidFill>
                  <a:schemeClr val="bg2"/>
                </a:solidFill>
              </a:rPr>
              <a:t>Depth of field</a:t>
            </a:r>
          </a:p>
        </p:txBody>
      </p:sp>
      <p:graphicFrame>
        <p:nvGraphicFramePr>
          <p:cNvPr id="134153" name="Object 1033"/>
          <p:cNvGraphicFramePr>
            <a:graphicFrameLocks noChangeAspect="1"/>
          </p:cNvGraphicFramePr>
          <p:nvPr/>
        </p:nvGraphicFramePr>
        <p:xfrm>
          <a:off x="457200" y="5029200"/>
          <a:ext cx="2362200" cy="457200"/>
        </p:xfrm>
        <a:graphic>
          <a:graphicData uri="http://schemas.openxmlformats.org/presentationml/2006/ole">
            <p:oleObj spid="_x0000_s5122" name="Equation" r:id="rId5" imgW="2362200" imgH="457200" progId="Equation.3">
              <p:embed/>
            </p:oleObj>
          </a:graphicData>
        </a:graphic>
      </p:graphicFrame>
      <p:graphicFrame>
        <p:nvGraphicFramePr>
          <p:cNvPr id="134155" name="Object 1035"/>
          <p:cNvGraphicFramePr>
            <a:graphicFrameLocks noChangeAspect="1"/>
          </p:cNvGraphicFramePr>
          <p:nvPr/>
        </p:nvGraphicFramePr>
        <p:xfrm>
          <a:off x="2676525" y="5613400"/>
          <a:ext cx="3863975" cy="1092200"/>
        </p:xfrm>
        <a:graphic>
          <a:graphicData uri="http://schemas.openxmlformats.org/presentationml/2006/ole">
            <p:oleObj spid="_x0000_s5123" name="Equation" r:id="rId6" imgW="1778000" imgH="457200" progId="Equation.3">
              <p:embed/>
            </p:oleObj>
          </a:graphicData>
        </a:graphic>
      </p:graphicFrame>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7" name="Picture 7" descr="MLkitchen32col.jpg                                             0007816CX10_4                          BF8DBD63:"/>
          <p:cNvPicPr>
            <a:picLocks noChangeAspect="1" noChangeArrowheads="1"/>
          </p:cNvPicPr>
          <p:nvPr/>
        </p:nvPicPr>
        <p:blipFill>
          <a:blip r:embed="rId4" cstate="print"/>
          <a:srcRect/>
          <a:stretch>
            <a:fillRect/>
          </a:stretch>
        </p:blipFill>
        <p:spPr bwMode="auto">
          <a:xfrm>
            <a:off x="4495800" y="2057400"/>
            <a:ext cx="4495800" cy="3371850"/>
          </a:xfrm>
          <a:prstGeom prst="rect">
            <a:avLst/>
          </a:prstGeom>
          <a:noFill/>
        </p:spPr>
      </p:pic>
      <p:sp>
        <p:nvSpPr>
          <p:cNvPr id="133122" name="Rectangle 2"/>
          <p:cNvSpPr>
            <a:spLocks noGrp="1" noChangeArrowheads="1"/>
          </p:cNvSpPr>
          <p:nvPr>
            <p:ph type="title"/>
          </p:nvPr>
        </p:nvSpPr>
        <p:spPr/>
        <p:txBody>
          <a:bodyPr/>
          <a:lstStyle/>
          <a:p>
            <a:r>
              <a:rPr lang="en-US"/>
              <a:t>Problem</a:t>
            </a:r>
          </a:p>
        </p:txBody>
      </p:sp>
      <p:sp>
        <p:nvSpPr>
          <p:cNvPr id="133131" name="Rectangle 11"/>
          <p:cNvSpPr>
            <a:spLocks noGrp="1" noChangeArrowheads="1"/>
          </p:cNvSpPr>
          <p:nvPr>
            <p:ph type="body" idx="1"/>
          </p:nvPr>
        </p:nvSpPr>
        <p:spPr>
          <a:noFill/>
          <a:ln/>
        </p:spPr>
        <p:txBody>
          <a:bodyPr/>
          <a:lstStyle/>
          <a:p>
            <a:r>
              <a:rPr lang="en-US"/>
              <a:t>Simulate complex, expensive phenomena </a:t>
            </a:r>
          </a:p>
          <a:p>
            <a:pPr lvl="1"/>
            <a:r>
              <a:rPr lang="en-US"/>
              <a:t>Complex illumination</a:t>
            </a:r>
          </a:p>
          <a:p>
            <a:pPr lvl="1"/>
            <a:r>
              <a:rPr lang="en-US"/>
              <a:t>Anti-aliasing</a:t>
            </a:r>
          </a:p>
          <a:p>
            <a:pPr lvl="1"/>
            <a:r>
              <a:rPr lang="en-US"/>
              <a:t>Motion blur</a:t>
            </a:r>
          </a:p>
          <a:p>
            <a:pPr lvl="1"/>
            <a:r>
              <a:rPr lang="en-US"/>
              <a:t>Participating media</a:t>
            </a:r>
          </a:p>
          <a:p>
            <a:pPr lvl="1"/>
            <a:r>
              <a:rPr lang="en-US">
                <a:solidFill>
                  <a:schemeClr val="bg2"/>
                </a:solidFill>
              </a:rPr>
              <a:t>Depth of field</a:t>
            </a:r>
            <a:endParaRPr lang="en-US"/>
          </a:p>
        </p:txBody>
      </p:sp>
      <p:graphicFrame>
        <p:nvGraphicFramePr>
          <p:cNvPr id="133133" name="Object 13"/>
          <p:cNvGraphicFramePr>
            <a:graphicFrameLocks noChangeAspect="1"/>
          </p:cNvGraphicFramePr>
          <p:nvPr/>
        </p:nvGraphicFramePr>
        <p:xfrm>
          <a:off x="2290763" y="5613400"/>
          <a:ext cx="4635500" cy="1092200"/>
        </p:xfrm>
        <a:graphic>
          <a:graphicData uri="http://schemas.openxmlformats.org/presentationml/2006/ole">
            <p:oleObj spid="_x0000_s6146" name="Equation" r:id="rId5" imgW="2133600" imgH="457200" progId="Equation.3">
              <p:embed/>
            </p:oleObj>
          </a:graphicData>
        </a:graphic>
      </p:graphicFrame>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t>Problem</a:t>
            </a:r>
          </a:p>
        </p:txBody>
      </p:sp>
      <p:pic>
        <p:nvPicPr>
          <p:cNvPr id="132100" name="Picture 4" descr="MLtableau256col.jpg                                            0007816CX10_4                          BF8DBD63:"/>
          <p:cNvPicPr>
            <a:picLocks noChangeAspect="1" noChangeArrowheads="1"/>
          </p:cNvPicPr>
          <p:nvPr/>
        </p:nvPicPr>
        <p:blipFill>
          <a:blip r:embed="rId4" cstate="print"/>
          <a:srcRect/>
          <a:stretch>
            <a:fillRect/>
          </a:stretch>
        </p:blipFill>
        <p:spPr bwMode="auto">
          <a:xfrm>
            <a:off x="4521200" y="2057400"/>
            <a:ext cx="4470400" cy="3352800"/>
          </a:xfrm>
          <a:prstGeom prst="rect">
            <a:avLst/>
          </a:prstGeom>
          <a:noFill/>
          <a:ln w="9525">
            <a:noFill/>
            <a:miter lim="800000"/>
            <a:headEnd/>
            <a:tailEnd/>
          </a:ln>
        </p:spPr>
      </p:pic>
      <p:sp>
        <p:nvSpPr>
          <p:cNvPr id="132108" name="Rectangle 12"/>
          <p:cNvSpPr>
            <a:spLocks noGrp="1" noChangeArrowheads="1"/>
          </p:cNvSpPr>
          <p:nvPr>
            <p:ph type="body" idx="1"/>
          </p:nvPr>
        </p:nvSpPr>
        <p:spPr>
          <a:noFill/>
          <a:ln/>
        </p:spPr>
        <p:txBody>
          <a:bodyPr/>
          <a:lstStyle/>
          <a:p>
            <a:r>
              <a:rPr lang="en-US"/>
              <a:t>Simulate complex, expensive phenomena </a:t>
            </a:r>
          </a:p>
          <a:p>
            <a:pPr lvl="1"/>
            <a:r>
              <a:rPr lang="en-US"/>
              <a:t>Complex illumination</a:t>
            </a:r>
          </a:p>
          <a:p>
            <a:pPr lvl="1"/>
            <a:r>
              <a:rPr lang="en-US"/>
              <a:t>Anti-aliasing</a:t>
            </a:r>
          </a:p>
          <a:p>
            <a:pPr lvl="1"/>
            <a:r>
              <a:rPr lang="en-US"/>
              <a:t>Motion blur</a:t>
            </a:r>
          </a:p>
          <a:p>
            <a:pPr lvl="1"/>
            <a:r>
              <a:rPr lang="en-US"/>
              <a:t>Participating media</a:t>
            </a:r>
          </a:p>
          <a:p>
            <a:pPr lvl="1"/>
            <a:r>
              <a:rPr lang="en-US"/>
              <a:t>Depth of field</a:t>
            </a:r>
          </a:p>
        </p:txBody>
      </p:sp>
      <p:graphicFrame>
        <p:nvGraphicFramePr>
          <p:cNvPr id="132111" name="Object 15"/>
          <p:cNvGraphicFramePr>
            <a:graphicFrameLocks noChangeAspect="1"/>
          </p:cNvGraphicFramePr>
          <p:nvPr/>
        </p:nvGraphicFramePr>
        <p:xfrm>
          <a:off x="1905000" y="5613400"/>
          <a:ext cx="5408613" cy="1092200"/>
        </p:xfrm>
        <a:graphic>
          <a:graphicData uri="http://schemas.openxmlformats.org/presentationml/2006/ole">
            <p:oleObj spid="_x0000_s7170" name="Equation" r:id="rId5" imgW="2489200" imgH="457200" progId="Equation.3">
              <p:embed/>
            </p:oleObj>
          </a:graphicData>
        </a:graphic>
      </p:graphicFrame>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1" name="Rectangle 7"/>
          <p:cNvSpPr>
            <a:spLocks noChangeArrowheads="1"/>
          </p:cNvSpPr>
          <p:nvPr/>
        </p:nvSpPr>
        <p:spPr bwMode="auto">
          <a:xfrm>
            <a:off x="4694238" y="6038850"/>
            <a:ext cx="942975" cy="514350"/>
          </a:xfrm>
          <a:prstGeom prst="rect">
            <a:avLst/>
          </a:prstGeom>
          <a:solidFill>
            <a:srgbClr val="ACE5E4"/>
          </a:solidFill>
          <a:ln w="9525">
            <a:miter lim="800000"/>
            <a:headEnd/>
            <a:tailEnd/>
          </a:ln>
          <a:effectLst/>
          <a:scene3d>
            <a:camera prst="legacyPerspectiveFront">
              <a:rot lat="1500000" lon="1500000" rev="0"/>
            </a:camera>
            <a:lightRig rig="legacyFlat2" dir="b"/>
          </a:scene3d>
          <a:sp3d extrusionH="887400" prstMaterial="legacyMatte">
            <a:bevelT w="13500" h="13500" prst="angle"/>
            <a:bevelB w="13500" h="13500" prst="angle"/>
            <a:extrusionClr>
              <a:srgbClr val="ACE5E4"/>
            </a:extrusionClr>
          </a:sp3d>
        </p:spPr>
        <p:txBody>
          <a:bodyPr wrap="none" anchor="ctr">
            <a:flatTx/>
          </a:bodyPr>
          <a:lstStyle/>
          <a:p>
            <a:endParaRPr lang="en-US"/>
          </a:p>
        </p:txBody>
      </p:sp>
      <p:sp>
        <p:nvSpPr>
          <p:cNvPr id="129033" name="AutoShape 9"/>
          <p:cNvSpPr>
            <a:spLocks noChangeAspect="1" noChangeArrowheads="1"/>
          </p:cNvSpPr>
          <p:nvPr/>
        </p:nvSpPr>
        <p:spPr bwMode="auto">
          <a:xfrm>
            <a:off x="6473825" y="4084638"/>
            <a:ext cx="384175" cy="384175"/>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29034" name="AutoShape 10"/>
          <p:cNvSpPr>
            <a:spLocks noChangeAspect="1" noChangeArrowheads="1"/>
          </p:cNvSpPr>
          <p:nvPr/>
        </p:nvSpPr>
        <p:spPr bwMode="auto">
          <a:xfrm>
            <a:off x="4797425" y="4187825"/>
            <a:ext cx="384175" cy="384175"/>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29036" name="AutoShape 12"/>
          <p:cNvSpPr>
            <a:spLocks noChangeAspect="1" noChangeArrowheads="1"/>
          </p:cNvSpPr>
          <p:nvPr/>
        </p:nvSpPr>
        <p:spPr bwMode="auto">
          <a:xfrm>
            <a:off x="5907088" y="3768725"/>
            <a:ext cx="382587" cy="384175"/>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grpSp>
        <p:nvGrpSpPr>
          <p:cNvPr id="2" name="Group 14"/>
          <p:cNvGrpSpPr>
            <a:grpSpLocks/>
          </p:cNvGrpSpPr>
          <p:nvPr/>
        </p:nvGrpSpPr>
        <p:grpSpPr bwMode="auto">
          <a:xfrm rot="900000">
            <a:off x="3302000" y="4887913"/>
            <a:ext cx="457200" cy="133350"/>
            <a:chOff x="768" y="2901"/>
            <a:chExt cx="256" cy="75"/>
          </a:xfrm>
        </p:grpSpPr>
        <p:sp>
          <p:nvSpPr>
            <p:cNvPr id="129039" name="Line 15"/>
            <p:cNvSpPr>
              <a:spLocks noChangeShapeType="1"/>
            </p:cNvSpPr>
            <p:nvPr/>
          </p:nvSpPr>
          <p:spPr bwMode="auto">
            <a:xfrm>
              <a:off x="784" y="2902"/>
              <a:ext cx="240" cy="0"/>
            </a:xfrm>
            <a:prstGeom prst="line">
              <a:avLst/>
            </a:prstGeom>
            <a:noFill/>
            <a:ln w="28575">
              <a:solidFill>
                <a:schemeClr val="accent1"/>
              </a:solidFill>
              <a:round/>
              <a:headEnd/>
              <a:tailEnd/>
            </a:ln>
            <a:effectLst/>
          </p:spPr>
          <p:txBody>
            <a:bodyPr/>
            <a:lstStyle/>
            <a:p>
              <a:endParaRPr lang="en-US"/>
            </a:p>
          </p:txBody>
        </p:sp>
        <p:sp>
          <p:nvSpPr>
            <p:cNvPr id="129040" name="Line 16"/>
            <p:cNvSpPr>
              <a:spLocks noChangeShapeType="1"/>
            </p:cNvSpPr>
            <p:nvPr/>
          </p:nvSpPr>
          <p:spPr bwMode="auto">
            <a:xfrm rot="1800000">
              <a:off x="768" y="2962"/>
              <a:ext cx="240" cy="0"/>
            </a:xfrm>
            <a:prstGeom prst="line">
              <a:avLst/>
            </a:prstGeom>
            <a:noFill/>
            <a:ln w="28575">
              <a:solidFill>
                <a:schemeClr val="accent1"/>
              </a:solidFill>
              <a:round/>
              <a:headEnd/>
              <a:tailEnd/>
            </a:ln>
            <a:effectLst/>
          </p:spPr>
          <p:txBody>
            <a:bodyPr/>
            <a:lstStyle/>
            <a:p>
              <a:endParaRPr lang="en-US"/>
            </a:p>
          </p:txBody>
        </p:sp>
        <p:sp>
          <p:nvSpPr>
            <p:cNvPr id="129041" name="Arc 17"/>
            <p:cNvSpPr>
              <a:spLocks/>
            </p:cNvSpPr>
            <p:nvPr/>
          </p:nvSpPr>
          <p:spPr bwMode="auto">
            <a:xfrm flipV="1">
              <a:off x="880" y="2901"/>
              <a:ext cx="48" cy="75"/>
            </a:xfrm>
            <a:custGeom>
              <a:avLst/>
              <a:gdLst>
                <a:gd name="G0" fmla="+- 0 0 0"/>
                <a:gd name="G1" fmla="+- 16778 0 0"/>
                <a:gd name="G2" fmla="+- 21600 0 0"/>
                <a:gd name="T0" fmla="*/ 13604 w 21600"/>
                <a:gd name="T1" fmla="*/ 0 h 16778"/>
                <a:gd name="T2" fmla="*/ 21600 w 21600"/>
                <a:gd name="T3" fmla="*/ 16778 h 16778"/>
                <a:gd name="T4" fmla="*/ 0 w 21600"/>
                <a:gd name="T5" fmla="*/ 16778 h 16778"/>
              </a:gdLst>
              <a:ahLst/>
              <a:cxnLst>
                <a:cxn ang="0">
                  <a:pos x="T0" y="T1"/>
                </a:cxn>
                <a:cxn ang="0">
                  <a:pos x="T2" y="T3"/>
                </a:cxn>
                <a:cxn ang="0">
                  <a:pos x="T4" y="T5"/>
                </a:cxn>
              </a:cxnLst>
              <a:rect l="0" t="0" r="r" b="b"/>
              <a:pathLst>
                <a:path w="21600" h="16778" fill="none" extrusionOk="0">
                  <a:moveTo>
                    <a:pt x="13603" y="0"/>
                  </a:moveTo>
                  <a:cubicBezTo>
                    <a:pt x="18662" y="4101"/>
                    <a:pt x="21600" y="10265"/>
                    <a:pt x="21600" y="16778"/>
                  </a:cubicBezTo>
                </a:path>
                <a:path w="21600" h="16778" stroke="0" extrusionOk="0">
                  <a:moveTo>
                    <a:pt x="13603" y="0"/>
                  </a:moveTo>
                  <a:cubicBezTo>
                    <a:pt x="18662" y="4101"/>
                    <a:pt x="21600" y="10265"/>
                    <a:pt x="21600" y="16778"/>
                  </a:cubicBezTo>
                  <a:lnTo>
                    <a:pt x="0" y="16778"/>
                  </a:lnTo>
                  <a:close/>
                </a:path>
              </a:pathLst>
            </a:custGeom>
            <a:noFill/>
            <a:ln w="19050">
              <a:solidFill>
                <a:schemeClr val="accent1"/>
              </a:solidFill>
              <a:round/>
              <a:headEnd/>
              <a:tailEnd/>
            </a:ln>
            <a:effectLst/>
          </p:spPr>
          <p:txBody>
            <a:bodyPr wrap="none" anchor="ctr"/>
            <a:lstStyle/>
            <a:p>
              <a:endParaRPr lang="en-US"/>
            </a:p>
          </p:txBody>
        </p:sp>
      </p:grpSp>
      <p:sp>
        <p:nvSpPr>
          <p:cNvPr id="129042" name="Line 18"/>
          <p:cNvSpPr>
            <a:spLocks noChangeShapeType="1"/>
          </p:cNvSpPr>
          <p:nvPr/>
        </p:nvSpPr>
        <p:spPr bwMode="auto">
          <a:xfrm>
            <a:off x="3748088" y="5127625"/>
            <a:ext cx="1631950" cy="965200"/>
          </a:xfrm>
          <a:prstGeom prst="line">
            <a:avLst/>
          </a:prstGeom>
          <a:noFill/>
          <a:ln w="19050">
            <a:solidFill>
              <a:srgbClr val="00CCFF"/>
            </a:solidFill>
            <a:round/>
            <a:headEnd type="triangle" w="med" len="med"/>
            <a:tailEnd/>
          </a:ln>
          <a:effectLst/>
        </p:spPr>
        <p:txBody>
          <a:bodyPr/>
          <a:lstStyle/>
          <a:p>
            <a:endParaRPr lang="en-US"/>
          </a:p>
        </p:txBody>
      </p:sp>
      <p:sp>
        <p:nvSpPr>
          <p:cNvPr id="129043" name="Oval 19"/>
          <p:cNvSpPr>
            <a:spLocks noChangeArrowheads="1"/>
          </p:cNvSpPr>
          <p:nvPr/>
        </p:nvSpPr>
        <p:spPr bwMode="auto">
          <a:xfrm>
            <a:off x="5305425" y="6022975"/>
            <a:ext cx="85725" cy="85725"/>
          </a:xfrm>
          <a:prstGeom prst="ellipse">
            <a:avLst/>
          </a:prstGeom>
          <a:solidFill>
            <a:srgbClr val="00CCFF"/>
          </a:solidFill>
          <a:ln w="9525">
            <a:solidFill>
              <a:schemeClr val="tx1"/>
            </a:solidFill>
            <a:round/>
            <a:headEnd/>
            <a:tailEnd/>
          </a:ln>
          <a:effectLst/>
        </p:spPr>
        <p:txBody>
          <a:bodyPr wrap="none" anchor="ctr"/>
          <a:lstStyle/>
          <a:p>
            <a:endParaRPr lang="en-US"/>
          </a:p>
        </p:txBody>
      </p:sp>
      <p:sp>
        <p:nvSpPr>
          <p:cNvPr id="129047" name="Rectangle 23"/>
          <p:cNvSpPr>
            <a:spLocks noChangeArrowheads="1"/>
          </p:cNvSpPr>
          <p:nvPr/>
        </p:nvSpPr>
        <p:spPr bwMode="auto">
          <a:xfrm>
            <a:off x="6180138" y="5438775"/>
            <a:ext cx="342900" cy="342900"/>
          </a:xfrm>
          <a:prstGeom prst="rect">
            <a:avLst/>
          </a:prstGeom>
          <a:solidFill>
            <a:srgbClr val="B2B2B2"/>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B2B2B2"/>
            </a:extrusionClr>
          </a:sp3d>
        </p:spPr>
        <p:txBody>
          <a:bodyPr wrap="none" anchor="ctr">
            <a:flatTx/>
          </a:bodyPr>
          <a:lstStyle/>
          <a:p>
            <a:endParaRPr lang="en-US"/>
          </a:p>
        </p:txBody>
      </p:sp>
      <p:sp>
        <p:nvSpPr>
          <p:cNvPr id="129052" name="Line 28"/>
          <p:cNvSpPr>
            <a:spLocks noChangeShapeType="1"/>
          </p:cNvSpPr>
          <p:nvPr/>
        </p:nvSpPr>
        <p:spPr bwMode="auto">
          <a:xfrm flipV="1">
            <a:off x="5391150" y="4468813"/>
            <a:ext cx="1082675" cy="1554162"/>
          </a:xfrm>
          <a:prstGeom prst="line">
            <a:avLst/>
          </a:prstGeom>
          <a:noFill/>
          <a:ln w="19050">
            <a:solidFill>
              <a:srgbClr val="00CCFF"/>
            </a:solidFill>
            <a:round/>
            <a:headEnd type="triangle" w="med" len="med"/>
            <a:tailEnd/>
          </a:ln>
          <a:effectLst/>
        </p:spPr>
        <p:txBody>
          <a:bodyPr/>
          <a:lstStyle/>
          <a:p>
            <a:endParaRPr lang="en-US"/>
          </a:p>
        </p:txBody>
      </p:sp>
      <p:sp>
        <p:nvSpPr>
          <p:cNvPr id="129056" name="Rectangle 32"/>
          <p:cNvSpPr>
            <a:spLocks noGrp="1" noChangeArrowheads="1"/>
          </p:cNvSpPr>
          <p:nvPr>
            <p:ph type="body" idx="1"/>
          </p:nvPr>
        </p:nvSpPr>
        <p:spPr/>
        <p:txBody>
          <a:bodyPr/>
          <a:lstStyle/>
          <a:p>
            <a:r>
              <a:rPr lang="en-US"/>
              <a:t>Complex integrals over multiple dimensions</a:t>
            </a:r>
          </a:p>
          <a:p>
            <a:endParaRPr lang="en-US"/>
          </a:p>
          <a:p>
            <a:endParaRPr lang="en-US"/>
          </a:p>
          <a:p>
            <a:pPr lvl="1"/>
            <a:r>
              <a:rPr lang="en-US"/>
              <a:t>Requires many samples</a:t>
            </a:r>
          </a:p>
        </p:txBody>
      </p:sp>
      <p:graphicFrame>
        <p:nvGraphicFramePr>
          <p:cNvPr id="129058" name="Object 34"/>
          <p:cNvGraphicFramePr>
            <a:graphicFrameLocks noChangeAspect="1"/>
          </p:cNvGraphicFramePr>
          <p:nvPr/>
        </p:nvGraphicFramePr>
        <p:xfrm>
          <a:off x="1843088" y="1828800"/>
          <a:ext cx="5408612" cy="1092200"/>
        </p:xfrm>
        <a:graphic>
          <a:graphicData uri="http://schemas.openxmlformats.org/presentationml/2006/ole">
            <p:oleObj spid="_x0000_s8194" name="Equation" r:id="rId4" imgW="2489200" imgH="457200" progId="Equation.3">
              <p:embed/>
            </p:oleObj>
          </a:graphicData>
        </a:graphic>
      </p:graphicFrame>
      <p:sp>
        <p:nvSpPr>
          <p:cNvPr id="129060" name="Line 36"/>
          <p:cNvSpPr>
            <a:spLocks noChangeShapeType="1"/>
          </p:cNvSpPr>
          <p:nvPr/>
        </p:nvSpPr>
        <p:spPr bwMode="auto">
          <a:xfrm flipH="1" flipV="1">
            <a:off x="5105400" y="4572000"/>
            <a:ext cx="914400" cy="838200"/>
          </a:xfrm>
          <a:prstGeom prst="line">
            <a:avLst/>
          </a:prstGeom>
          <a:noFill/>
          <a:ln w="19050">
            <a:solidFill>
              <a:srgbClr val="FF8000"/>
            </a:solidFill>
            <a:round/>
            <a:headEnd type="triangle" w="med" len="med"/>
            <a:tailEnd/>
          </a:ln>
          <a:effectLst/>
        </p:spPr>
        <p:txBody>
          <a:bodyPr/>
          <a:lstStyle/>
          <a:p>
            <a:endParaRPr lang="en-US"/>
          </a:p>
        </p:txBody>
      </p:sp>
      <p:sp>
        <p:nvSpPr>
          <p:cNvPr id="129061" name="Oval 37"/>
          <p:cNvSpPr>
            <a:spLocks noChangeArrowheads="1"/>
          </p:cNvSpPr>
          <p:nvPr/>
        </p:nvSpPr>
        <p:spPr bwMode="auto">
          <a:xfrm>
            <a:off x="6056313" y="5476875"/>
            <a:ext cx="85725" cy="85725"/>
          </a:xfrm>
          <a:prstGeom prst="ellipse">
            <a:avLst/>
          </a:prstGeom>
          <a:solidFill>
            <a:srgbClr val="FF8000"/>
          </a:solidFill>
          <a:ln w="9525">
            <a:solidFill>
              <a:schemeClr val="tx1"/>
            </a:solidFill>
            <a:round/>
            <a:headEnd/>
            <a:tailEnd/>
          </a:ln>
          <a:effectLst/>
        </p:spPr>
        <p:txBody>
          <a:bodyPr wrap="none" anchor="ctr"/>
          <a:lstStyle/>
          <a:p>
            <a:endParaRPr lang="en-US"/>
          </a:p>
        </p:txBody>
      </p:sp>
      <p:sp>
        <p:nvSpPr>
          <p:cNvPr id="129062" name="Oval 38"/>
          <p:cNvSpPr>
            <a:spLocks noChangeArrowheads="1"/>
          </p:cNvSpPr>
          <p:nvPr/>
        </p:nvSpPr>
        <p:spPr bwMode="auto">
          <a:xfrm>
            <a:off x="5684838" y="5781675"/>
            <a:ext cx="85725" cy="85725"/>
          </a:xfrm>
          <a:prstGeom prst="ellipse">
            <a:avLst/>
          </a:prstGeom>
          <a:solidFill>
            <a:srgbClr val="FF8000"/>
          </a:solidFill>
          <a:ln w="9525">
            <a:solidFill>
              <a:schemeClr val="tx1"/>
            </a:solidFill>
            <a:round/>
            <a:headEnd/>
            <a:tailEnd/>
          </a:ln>
          <a:effectLst/>
        </p:spPr>
        <p:txBody>
          <a:bodyPr wrap="none" anchor="ctr"/>
          <a:lstStyle/>
          <a:p>
            <a:endParaRPr lang="en-US"/>
          </a:p>
        </p:txBody>
      </p:sp>
      <p:sp>
        <p:nvSpPr>
          <p:cNvPr id="129063" name="Line 39"/>
          <p:cNvSpPr>
            <a:spLocks noChangeShapeType="1"/>
          </p:cNvSpPr>
          <p:nvPr/>
        </p:nvSpPr>
        <p:spPr bwMode="auto">
          <a:xfrm flipV="1">
            <a:off x="5761038" y="5553075"/>
            <a:ext cx="304800" cy="228600"/>
          </a:xfrm>
          <a:prstGeom prst="line">
            <a:avLst/>
          </a:prstGeom>
          <a:noFill/>
          <a:ln w="19050">
            <a:solidFill>
              <a:srgbClr val="FF8000"/>
            </a:solidFill>
            <a:round/>
            <a:headEnd type="triangle" w="med" len="med"/>
            <a:tailEnd/>
          </a:ln>
          <a:effectLst/>
        </p:spPr>
        <p:txBody>
          <a:bodyPr/>
          <a:lstStyle/>
          <a:p>
            <a:endParaRPr lang="en-US"/>
          </a:p>
        </p:txBody>
      </p:sp>
      <p:sp>
        <p:nvSpPr>
          <p:cNvPr id="129048" name="Line 24"/>
          <p:cNvSpPr>
            <a:spLocks noChangeShapeType="1"/>
          </p:cNvSpPr>
          <p:nvPr/>
        </p:nvSpPr>
        <p:spPr bwMode="auto">
          <a:xfrm>
            <a:off x="3802063" y="5037138"/>
            <a:ext cx="1425575" cy="744537"/>
          </a:xfrm>
          <a:prstGeom prst="line">
            <a:avLst/>
          </a:prstGeom>
          <a:noFill/>
          <a:ln w="19050">
            <a:solidFill>
              <a:srgbClr val="99CC00"/>
            </a:solidFill>
            <a:round/>
            <a:headEnd type="triangle" w="med" len="med"/>
            <a:tailEnd/>
          </a:ln>
          <a:effectLst/>
        </p:spPr>
        <p:txBody>
          <a:bodyPr/>
          <a:lstStyle/>
          <a:p>
            <a:endParaRPr lang="en-US"/>
          </a:p>
        </p:txBody>
      </p:sp>
      <p:sp>
        <p:nvSpPr>
          <p:cNvPr id="129064" name="Line 40"/>
          <p:cNvSpPr>
            <a:spLocks noChangeShapeType="1"/>
          </p:cNvSpPr>
          <p:nvPr/>
        </p:nvSpPr>
        <p:spPr bwMode="auto">
          <a:xfrm>
            <a:off x="4008438" y="5095875"/>
            <a:ext cx="1676400" cy="685800"/>
          </a:xfrm>
          <a:prstGeom prst="line">
            <a:avLst/>
          </a:prstGeom>
          <a:noFill/>
          <a:ln w="19050">
            <a:solidFill>
              <a:srgbClr val="FF8000"/>
            </a:solidFill>
            <a:round/>
            <a:headEnd type="triangle" w="med" len="med"/>
            <a:tailEnd/>
          </a:ln>
          <a:effectLst/>
        </p:spPr>
        <p:txBody>
          <a:bodyPr/>
          <a:lstStyle/>
          <a:p>
            <a:endParaRPr lang="en-US"/>
          </a:p>
        </p:txBody>
      </p:sp>
      <p:sp>
        <p:nvSpPr>
          <p:cNvPr id="129065" name="Oval 41"/>
          <p:cNvSpPr>
            <a:spLocks noChangeArrowheads="1"/>
          </p:cNvSpPr>
          <p:nvPr/>
        </p:nvSpPr>
        <p:spPr bwMode="auto">
          <a:xfrm>
            <a:off x="4541838" y="5705475"/>
            <a:ext cx="85725" cy="85725"/>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9067" name="Line 43"/>
          <p:cNvSpPr>
            <a:spLocks noChangeShapeType="1"/>
          </p:cNvSpPr>
          <p:nvPr/>
        </p:nvSpPr>
        <p:spPr bwMode="auto">
          <a:xfrm>
            <a:off x="3932238" y="5324475"/>
            <a:ext cx="609600" cy="381000"/>
          </a:xfrm>
          <a:prstGeom prst="line">
            <a:avLst/>
          </a:prstGeom>
          <a:noFill/>
          <a:ln w="19050">
            <a:solidFill>
              <a:srgbClr val="FF00FF"/>
            </a:solidFill>
            <a:round/>
            <a:headEnd type="triangle" w="med" len="med"/>
            <a:tailEnd/>
          </a:ln>
          <a:effectLst/>
        </p:spPr>
        <p:txBody>
          <a:bodyPr/>
          <a:lstStyle/>
          <a:p>
            <a:endParaRPr lang="en-US"/>
          </a:p>
        </p:txBody>
      </p:sp>
      <p:sp>
        <p:nvSpPr>
          <p:cNvPr id="129032" name="Line 8"/>
          <p:cNvSpPr>
            <a:spLocks noChangeShapeType="1"/>
          </p:cNvSpPr>
          <p:nvPr/>
        </p:nvSpPr>
        <p:spPr bwMode="auto">
          <a:xfrm flipV="1">
            <a:off x="5257800" y="4240213"/>
            <a:ext cx="733425" cy="1550987"/>
          </a:xfrm>
          <a:prstGeom prst="line">
            <a:avLst/>
          </a:prstGeom>
          <a:noFill/>
          <a:ln w="19050">
            <a:solidFill>
              <a:srgbClr val="99CC00"/>
            </a:solidFill>
            <a:round/>
            <a:headEnd type="triangle" w="med" len="med"/>
            <a:tailEnd/>
          </a:ln>
          <a:effectLst/>
        </p:spPr>
        <p:txBody>
          <a:bodyPr/>
          <a:lstStyle/>
          <a:p>
            <a:endParaRPr lang="en-US"/>
          </a:p>
        </p:txBody>
      </p:sp>
      <p:sp>
        <p:nvSpPr>
          <p:cNvPr id="129070" name="Line 46"/>
          <p:cNvSpPr>
            <a:spLocks noChangeShapeType="1"/>
          </p:cNvSpPr>
          <p:nvPr/>
        </p:nvSpPr>
        <p:spPr bwMode="auto">
          <a:xfrm flipV="1">
            <a:off x="5608638" y="4333875"/>
            <a:ext cx="838200" cy="152400"/>
          </a:xfrm>
          <a:prstGeom prst="line">
            <a:avLst/>
          </a:prstGeom>
          <a:noFill/>
          <a:ln w="19050">
            <a:solidFill>
              <a:srgbClr val="FF0000"/>
            </a:solidFill>
            <a:round/>
            <a:headEnd type="triangle" w="med" len="med"/>
            <a:tailEnd/>
          </a:ln>
          <a:effectLst/>
        </p:spPr>
        <p:txBody>
          <a:bodyPr/>
          <a:lstStyle/>
          <a:p>
            <a:endParaRPr lang="en-US"/>
          </a:p>
        </p:txBody>
      </p:sp>
      <p:sp>
        <p:nvSpPr>
          <p:cNvPr id="129071" name="Line 47"/>
          <p:cNvSpPr>
            <a:spLocks noChangeShapeType="1"/>
          </p:cNvSpPr>
          <p:nvPr/>
        </p:nvSpPr>
        <p:spPr bwMode="auto">
          <a:xfrm flipV="1">
            <a:off x="5029200" y="4648200"/>
            <a:ext cx="457200" cy="1143000"/>
          </a:xfrm>
          <a:prstGeom prst="line">
            <a:avLst/>
          </a:prstGeom>
          <a:noFill/>
          <a:ln w="19050">
            <a:solidFill>
              <a:srgbClr val="FF0000"/>
            </a:solidFill>
            <a:round/>
            <a:headEnd type="triangle" w="med" len="med"/>
            <a:tailEnd/>
          </a:ln>
          <a:effectLst/>
        </p:spPr>
        <p:txBody>
          <a:bodyPr/>
          <a:lstStyle/>
          <a:p>
            <a:endParaRPr lang="en-US"/>
          </a:p>
        </p:txBody>
      </p:sp>
      <p:sp>
        <p:nvSpPr>
          <p:cNvPr id="129072" name="Line 48"/>
          <p:cNvSpPr>
            <a:spLocks noChangeShapeType="1"/>
          </p:cNvSpPr>
          <p:nvPr/>
        </p:nvSpPr>
        <p:spPr bwMode="auto">
          <a:xfrm>
            <a:off x="4084638" y="5248275"/>
            <a:ext cx="914400" cy="533400"/>
          </a:xfrm>
          <a:prstGeom prst="line">
            <a:avLst/>
          </a:prstGeom>
          <a:noFill/>
          <a:ln w="19050">
            <a:solidFill>
              <a:srgbClr val="FF0000"/>
            </a:solidFill>
            <a:round/>
            <a:headEnd type="triangle" w="med" len="med"/>
            <a:tailEnd/>
          </a:ln>
          <a:effectLst/>
        </p:spPr>
        <p:txBody>
          <a:bodyPr/>
          <a:lstStyle/>
          <a:p>
            <a:endParaRPr lang="en-US"/>
          </a:p>
        </p:txBody>
      </p:sp>
      <p:sp>
        <p:nvSpPr>
          <p:cNvPr id="129069" name="Oval 45"/>
          <p:cNvSpPr>
            <a:spLocks noChangeArrowheads="1"/>
          </p:cNvSpPr>
          <p:nvPr/>
        </p:nvSpPr>
        <p:spPr bwMode="auto">
          <a:xfrm>
            <a:off x="5476875" y="4486275"/>
            <a:ext cx="85725" cy="8572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29066" name="Line 42"/>
          <p:cNvSpPr>
            <a:spLocks noChangeShapeType="1"/>
          </p:cNvSpPr>
          <p:nvPr/>
        </p:nvSpPr>
        <p:spPr bwMode="auto">
          <a:xfrm flipV="1">
            <a:off x="4618038" y="4638675"/>
            <a:ext cx="304800" cy="1066800"/>
          </a:xfrm>
          <a:prstGeom prst="line">
            <a:avLst/>
          </a:prstGeom>
          <a:noFill/>
          <a:ln w="19050">
            <a:solidFill>
              <a:srgbClr val="FF00FF"/>
            </a:solidFill>
            <a:round/>
            <a:headEnd type="triangle" w="med" len="med"/>
            <a:tailEnd/>
          </a:ln>
          <a:effectLst/>
        </p:spPr>
        <p:txBody>
          <a:bodyPr/>
          <a:lstStyle/>
          <a:p>
            <a:endParaRPr lang="en-US"/>
          </a:p>
        </p:txBody>
      </p:sp>
      <p:sp>
        <p:nvSpPr>
          <p:cNvPr id="129068" name="Oval 44"/>
          <p:cNvSpPr>
            <a:spLocks noChangeArrowheads="1"/>
          </p:cNvSpPr>
          <p:nvPr/>
        </p:nvSpPr>
        <p:spPr bwMode="auto">
          <a:xfrm>
            <a:off x="4999038" y="5772150"/>
            <a:ext cx="85725" cy="8572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29049" name="Oval 25"/>
          <p:cNvSpPr>
            <a:spLocks noChangeArrowheads="1"/>
          </p:cNvSpPr>
          <p:nvPr/>
        </p:nvSpPr>
        <p:spPr bwMode="auto">
          <a:xfrm>
            <a:off x="5208588" y="5772150"/>
            <a:ext cx="85725" cy="85725"/>
          </a:xfrm>
          <a:prstGeom prst="ellipse">
            <a:avLst/>
          </a:prstGeom>
          <a:solidFill>
            <a:srgbClr val="99CC00"/>
          </a:solidFill>
          <a:ln w="9525">
            <a:solidFill>
              <a:schemeClr val="tx1"/>
            </a:solidFill>
            <a:round/>
            <a:headEnd/>
            <a:tailEnd/>
          </a:ln>
          <a:effectLst/>
        </p:spPr>
        <p:txBody>
          <a:bodyPr wrap="none" anchor="ctr"/>
          <a:lstStyle/>
          <a:p>
            <a:endParaRPr lang="en-US"/>
          </a:p>
        </p:txBody>
      </p:sp>
      <p:sp>
        <p:nvSpPr>
          <p:cNvPr id="129074" name="Text Box 50"/>
          <p:cNvSpPr txBox="1">
            <a:spLocks noChangeArrowheads="1"/>
          </p:cNvSpPr>
          <p:nvPr/>
        </p:nvSpPr>
        <p:spPr bwMode="auto">
          <a:xfrm>
            <a:off x="2514600" y="4800600"/>
            <a:ext cx="946150" cy="366713"/>
          </a:xfrm>
          <a:prstGeom prst="rect">
            <a:avLst/>
          </a:prstGeom>
          <a:noFill/>
          <a:ln w="12700">
            <a:noFill/>
            <a:miter lim="800000"/>
            <a:headEnd type="none" w="sm" len="sm"/>
            <a:tailEnd type="none" w="sm" len="sm"/>
          </a:ln>
          <a:effectLst/>
        </p:spPr>
        <p:txBody>
          <a:bodyPr wrap="none">
            <a:spAutoFit/>
          </a:bodyPr>
          <a:lstStyle/>
          <a:p>
            <a:r>
              <a:rPr lang="en-US">
                <a:solidFill>
                  <a:schemeClr val="bg2"/>
                </a:solidFill>
              </a:rPr>
              <a:t>camera</a:t>
            </a:r>
          </a:p>
        </p:txBody>
      </p:sp>
      <p:sp>
        <p:nvSpPr>
          <p:cNvPr id="34" name="Title 33"/>
          <p:cNvSpPr>
            <a:spLocks noGrp="1"/>
          </p:cNvSpPr>
          <p:nvPr>
            <p:ph type="title"/>
          </p:nvPr>
        </p:nvSpPr>
        <p:spPr/>
        <p:txBody>
          <a:bodyPr/>
          <a:lstStyle/>
          <a:p>
            <a:r>
              <a:rPr lang="en-US" dirty="0" smtClean="0"/>
              <a:t>Problem</a:t>
            </a:r>
            <a:endParaRPr lang="en-US" dirty="0"/>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MLroulette256col.jpg                                           0007816CX10_4                          BF8DBD63:"/>
          <p:cNvPicPr>
            <a:picLocks noChangeAspect="1" noChangeArrowheads="1"/>
          </p:cNvPicPr>
          <p:nvPr/>
        </p:nvPicPr>
        <p:blipFill>
          <a:blip r:embed="rId4" cstate="print"/>
          <a:srcRect/>
          <a:stretch>
            <a:fillRect/>
          </a:stretch>
        </p:blipFill>
        <p:spPr bwMode="auto">
          <a:xfrm>
            <a:off x="5356225" y="4343400"/>
            <a:ext cx="3254375" cy="2443163"/>
          </a:xfrm>
          <a:prstGeom prst="rect">
            <a:avLst/>
          </a:prstGeom>
          <a:noFill/>
          <a:ln w="9525">
            <a:noFill/>
            <a:miter lim="800000"/>
            <a:headEnd/>
            <a:tailEnd/>
          </a:ln>
        </p:spPr>
      </p:pic>
      <p:sp>
        <p:nvSpPr>
          <p:cNvPr id="135171" name="Rectangle 3"/>
          <p:cNvSpPr>
            <a:spLocks noGrp="1" noChangeArrowheads="1"/>
          </p:cNvSpPr>
          <p:nvPr>
            <p:ph type="title"/>
          </p:nvPr>
        </p:nvSpPr>
        <p:spPr/>
        <p:txBody>
          <a:bodyPr/>
          <a:lstStyle/>
          <a:p>
            <a:r>
              <a:rPr lang="en-US"/>
              <a:t>Multidimensional Lightcuts</a:t>
            </a:r>
          </a:p>
        </p:txBody>
      </p:sp>
      <p:sp>
        <p:nvSpPr>
          <p:cNvPr id="135172" name="Rectangle 4"/>
          <p:cNvSpPr>
            <a:spLocks noGrp="1" noChangeArrowheads="1"/>
          </p:cNvSpPr>
          <p:nvPr>
            <p:ph type="body" idx="1"/>
          </p:nvPr>
        </p:nvSpPr>
        <p:spPr/>
        <p:txBody>
          <a:bodyPr/>
          <a:lstStyle/>
          <a:p>
            <a:r>
              <a:rPr lang="en-US" dirty="0" smtClean="0"/>
              <a:t>Solves </a:t>
            </a:r>
            <a:r>
              <a:rPr lang="en-US" dirty="0"/>
              <a:t>all integrals</a:t>
            </a:r>
            <a:br>
              <a:rPr lang="en-US" dirty="0"/>
            </a:br>
            <a:r>
              <a:rPr lang="en-US" dirty="0"/>
              <a:t> simultaneously</a:t>
            </a:r>
          </a:p>
          <a:p>
            <a:r>
              <a:rPr lang="en-US" dirty="0"/>
              <a:t>Accurate</a:t>
            </a:r>
          </a:p>
          <a:p>
            <a:r>
              <a:rPr lang="en-US" dirty="0"/>
              <a:t>Scalable</a:t>
            </a:r>
          </a:p>
          <a:p>
            <a:pPr lvl="1">
              <a:buFontTx/>
              <a:buNone/>
            </a:pPr>
            <a:endParaRPr lang="en-US" dirty="0"/>
          </a:p>
        </p:txBody>
      </p:sp>
      <p:graphicFrame>
        <p:nvGraphicFramePr>
          <p:cNvPr id="135174" name="Object 6"/>
          <p:cNvGraphicFramePr>
            <a:graphicFrameLocks noChangeAspect="1"/>
          </p:cNvGraphicFramePr>
          <p:nvPr/>
        </p:nvGraphicFramePr>
        <p:xfrm>
          <a:off x="4546600" y="1066800"/>
          <a:ext cx="4445000" cy="3275013"/>
        </p:xfrm>
        <a:graphic>
          <a:graphicData uri="http://schemas.openxmlformats.org/presentationml/2006/ole">
            <p:oleObj spid="_x0000_s9218" name="Chart" r:id="rId5" imgW="8391652" imgH="6181749" progId="MSGraph.Chart.8">
              <p:embed followColorScheme="full"/>
            </p:oleObj>
          </a:graphicData>
        </a:graphic>
      </p:graphicFrame>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Choosing the right VPLs</a:t>
            </a:r>
          </a:p>
          <a:p>
            <a:pPr lvl="1"/>
            <a:r>
              <a:rPr lang="cs-CZ" dirty="0" smtClean="0"/>
              <a:t>Per-pixel basis</a:t>
            </a:r>
            <a:endParaRPr lang="en-US" dirty="0" smtClean="0"/>
          </a:p>
          <a:p>
            <a:pPr lvl="2"/>
            <a:r>
              <a:rPr lang="cs-CZ" dirty="0" smtClean="0"/>
              <a:t>Lightcuts</a:t>
            </a:r>
            <a:r>
              <a:rPr lang="en-US" dirty="0" smtClean="0">
                <a:solidFill>
                  <a:schemeClr val="bg2">
                    <a:lumMod val="60000"/>
                    <a:lumOff val="40000"/>
                  </a:schemeClr>
                </a:solidFill>
              </a:rPr>
              <a:t> [Walter et al 05/06]</a:t>
            </a:r>
          </a:p>
          <a:p>
            <a:pPr lvl="1"/>
            <a:r>
              <a:rPr lang="cs-CZ" dirty="0" smtClean="0"/>
              <a:t>Per-</a:t>
            </a:r>
            <a:r>
              <a:rPr lang="en-US" dirty="0" smtClean="0"/>
              <a:t>image</a:t>
            </a:r>
            <a:r>
              <a:rPr lang="cs-CZ" dirty="0" smtClean="0"/>
              <a:t> basis</a:t>
            </a:r>
            <a:endParaRPr lang="en-US" dirty="0" smtClean="0"/>
          </a:p>
          <a:p>
            <a:pPr lvl="2"/>
            <a:r>
              <a:rPr lang="cs-CZ" dirty="0" smtClean="0"/>
              <a:t>Matrix Row Column Sampling</a:t>
            </a:r>
            <a:r>
              <a:rPr lang="en-US" dirty="0" smtClean="0">
                <a:solidFill>
                  <a:schemeClr val="bg2">
                    <a:lumMod val="60000"/>
                    <a:lumOff val="40000"/>
                  </a:schemeClr>
                </a:solidFill>
              </a:rPr>
              <a:t> [H</a:t>
            </a:r>
            <a:r>
              <a:rPr lang="cs-CZ" dirty="0" smtClean="0">
                <a:solidFill>
                  <a:schemeClr val="bg2">
                    <a:lumMod val="60000"/>
                    <a:lumOff val="40000"/>
                  </a:schemeClr>
                </a:solidFill>
              </a:rPr>
              <a:t>ašan et al. 07</a:t>
            </a:r>
            <a:r>
              <a:rPr lang="en-US" dirty="0" smtClean="0">
                <a:solidFill>
                  <a:schemeClr val="bg2">
                    <a:lumMod val="60000"/>
                    <a:lumOff val="40000"/>
                  </a:schemeClr>
                </a:solidFill>
              </a:rPr>
              <a:t>]</a:t>
            </a:r>
          </a:p>
          <a:p>
            <a:pPr lvl="1"/>
            <a:r>
              <a:rPr lang="en-US" dirty="0" smtClean="0"/>
              <a:t>Somewhere in-between</a:t>
            </a:r>
          </a:p>
          <a:p>
            <a:pPr lvl="2"/>
            <a:r>
              <a:rPr lang="en-US" dirty="0" err="1" smtClean="0"/>
              <a:t>LightSlice</a:t>
            </a:r>
            <a:r>
              <a:rPr lang="en-US" dirty="0" smtClean="0"/>
              <a:t> </a:t>
            </a:r>
            <a:r>
              <a:rPr lang="en-US" dirty="0" smtClean="0">
                <a:solidFill>
                  <a:schemeClr val="bg2">
                    <a:lumMod val="60000"/>
                    <a:lumOff val="40000"/>
                  </a:schemeClr>
                </a:solidFill>
              </a:rPr>
              <a:t>[</a:t>
            </a:r>
            <a:r>
              <a:rPr lang="en-US" dirty="0" err="1" smtClean="0">
                <a:solidFill>
                  <a:schemeClr val="bg2">
                    <a:lumMod val="60000"/>
                    <a:lumOff val="40000"/>
                  </a:schemeClr>
                </a:solidFill>
              </a:rPr>
              <a:t>Ou</a:t>
            </a:r>
            <a:r>
              <a:rPr lang="en-US" dirty="0" smtClean="0">
                <a:solidFill>
                  <a:schemeClr val="bg2">
                    <a:lumMod val="60000"/>
                    <a:lumOff val="40000"/>
                  </a:schemeClr>
                </a:solidFill>
              </a:rPr>
              <a:t> &amp; </a:t>
            </a:r>
            <a:r>
              <a:rPr lang="en-US" dirty="0" err="1" smtClean="0">
                <a:solidFill>
                  <a:schemeClr val="bg2">
                    <a:lumMod val="60000"/>
                    <a:lumOff val="40000"/>
                  </a:schemeClr>
                </a:solidFill>
              </a:rPr>
              <a:t>Pellacini</a:t>
            </a:r>
            <a:r>
              <a:rPr lang="en-US" dirty="0" smtClean="0">
                <a:solidFill>
                  <a:schemeClr val="bg2">
                    <a:lumMod val="60000"/>
                    <a:lumOff val="40000"/>
                  </a:schemeClr>
                </a:solidFill>
              </a:rPr>
              <a:t> 2011]</a:t>
            </a:r>
          </a:p>
          <a:p>
            <a:pPr lvl="2"/>
            <a:r>
              <a:rPr lang="en-US" dirty="0" smtClean="0"/>
              <a:t>Importance caching </a:t>
            </a:r>
            <a:r>
              <a:rPr lang="en-US" dirty="0" smtClean="0">
                <a:solidFill>
                  <a:schemeClr val="bg2">
                    <a:lumMod val="60000"/>
                    <a:lumOff val="40000"/>
                  </a:schemeClr>
                </a:solidFill>
              </a:rPr>
              <a:t>[</a:t>
            </a:r>
            <a:r>
              <a:rPr lang="en-US" dirty="0" err="1" smtClean="0">
                <a:solidFill>
                  <a:schemeClr val="bg2">
                    <a:lumMod val="60000"/>
                    <a:lumOff val="40000"/>
                  </a:schemeClr>
                </a:solidFill>
              </a:rPr>
              <a:t>Georgiev</a:t>
            </a:r>
            <a:r>
              <a:rPr lang="en-US" dirty="0" smtClean="0">
                <a:solidFill>
                  <a:schemeClr val="bg2">
                    <a:lumMod val="60000"/>
                    <a:lumOff val="40000"/>
                  </a:schemeClr>
                </a:solidFill>
              </a:rPr>
              <a:t> et al. 2012] </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a:t>
            </a:fld>
            <a:endParaRPr lang="en-US" dirty="0">
              <a:solidFill>
                <a:srgbClr val="FFFFFF"/>
              </a:solidFill>
            </a:endParaRPr>
          </a:p>
        </p:txBody>
      </p:sp>
      <p:sp>
        <p:nvSpPr>
          <p:cNvPr id="4" name="Title 3"/>
          <p:cNvSpPr>
            <a:spLocks noGrp="1"/>
          </p:cNvSpPr>
          <p:nvPr>
            <p:ph type="title"/>
          </p:nvPr>
        </p:nvSpPr>
        <p:spPr>
          <a:xfrm>
            <a:off x="0" y="85725"/>
            <a:ext cx="9144000" cy="857250"/>
          </a:xfrm>
        </p:spPr>
        <p:txBody>
          <a:bodyPr/>
          <a:lstStyle/>
          <a:p>
            <a:r>
              <a:rPr lang="en-US" dirty="0" smtClean="0"/>
              <a:t>Scalable many-light methods</a:t>
            </a:r>
            <a:endParaRPr lang="en-US" dirty="0"/>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86" name="Picture 1038" descr="&#10;K4_motion.jpg                                                  000D64D2X10_4                          BF8DBD63:"/>
          <p:cNvPicPr>
            <a:picLocks noChangeAspect="1" noChangeArrowheads="1"/>
          </p:cNvPicPr>
          <p:nvPr/>
        </p:nvPicPr>
        <p:blipFill>
          <a:blip r:embed="rId3" cstate="print"/>
          <a:srcRect/>
          <a:stretch>
            <a:fillRect/>
          </a:stretch>
        </p:blipFill>
        <p:spPr bwMode="auto">
          <a:xfrm>
            <a:off x="4648200" y="3490913"/>
            <a:ext cx="4387850" cy="3290887"/>
          </a:xfrm>
          <a:prstGeom prst="rect">
            <a:avLst/>
          </a:prstGeom>
          <a:noFill/>
          <a:ln w="9525">
            <a:solidFill>
              <a:schemeClr val="tx1"/>
            </a:solidFill>
            <a:miter lim="800000"/>
            <a:headEnd/>
            <a:tailEnd/>
          </a:ln>
        </p:spPr>
      </p:pic>
      <p:pic>
        <p:nvPicPr>
          <p:cNvPr id="105485" name="Picture 1037" descr="&#10;K3_volume.jpg                                                  000D64D2X10_4                          BF8DBD63:"/>
          <p:cNvPicPr>
            <a:picLocks noChangeAspect="1" noChangeArrowheads="1"/>
          </p:cNvPicPr>
          <p:nvPr/>
        </p:nvPicPr>
        <p:blipFill>
          <a:blip r:embed="rId4" cstate="print"/>
          <a:srcRect/>
          <a:stretch>
            <a:fillRect/>
          </a:stretch>
        </p:blipFill>
        <p:spPr bwMode="auto">
          <a:xfrm>
            <a:off x="152400" y="3490913"/>
            <a:ext cx="4387850" cy="3290887"/>
          </a:xfrm>
          <a:prstGeom prst="rect">
            <a:avLst/>
          </a:prstGeom>
          <a:noFill/>
          <a:ln w="9525">
            <a:solidFill>
              <a:schemeClr val="tx1"/>
            </a:solidFill>
            <a:miter lim="800000"/>
            <a:headEnd/>
            <a:tailEnd/>
          </a:ln>
        </p:spPr>
      </p:pic>
      <p:pic>
        <p:nvPicPr>
          <p:cNvPr id="105484" name="Picture 1036" descr="K2_skyindirect.jpg                                             000D64D2X10_4                          BF8DBD63:"/>
          <p:cNvPicPr>
            <a:picLocks noChangeAspect="1" noChangeArrowheads="1"/>
          </p:cNvPicPr>
          <p:nvPr/>
        </p:nvPicPr>
        <p:blipFill>
          <a:blip r:embed="rId5" cstate="print"/>
          <a:srcRect/>
          <a:stretch>
            <a:fillRect/>
          </a:stretch>
        </p:blipFill>
        <p:spPr bwMode="auto">
          <a:xfrm>
            <a:off x="4648200" y="76200"/>
            <a:ext cx="4387850" cy="3290888"/>
          </a:xfrm>
          <a:prstGeom prst="rect">
            <a:avLst/>
          </a:prstGeom>
          <a:noFill/>
          <a:ln w="9525">
            <a:solidFill>
              <a:schemeClr val="tx1"/>
            </a:solidFill>
            <a:miter lim="800000"/>
            <a:headEnd/>
            <a:tailEnd/>
          </a:ln>
        </p:spPr>
      </p:pic>
      <p:pic>
        <p:nvPicPr>
          <p:cNvPr id="105483" name="Picture 1035" descr="K1_sundirect.jpg                                               000D64D2X10_4                          BF8DBD63:"/>
          <p:cNvPicPr>
            <a:picLocks noChangeAspect="1" noChangeArrowheads="1"/>
          </p:cNvPicPr>
          <p:nvPr/>
        </p:nvPicPr>
        <p:blipFill>
          <a:blip r:embed="rId6" cstate="print"/>
          <a:srcRect/>
          <a:stretch>
            <a:fillRect/>
          </a:stretch>
        </p:blipFill>
        <p:spPr bwMode="auto">
          <a:xfrm>
            <a:off x="152400" y="76200"/>
            <a:ext cx="4387850" cy="3290888"/>
          </a:xfrm>
          <a:prstGeom prst="rect">
            <a:avLst/>
          </a:prstGeom>
          <a:noFill/>
          <a:ln w="9525">
            <a:solidFill>
              <a:schemeClr val="tx1"/>
            </a:solidFill>
            <a:miter lim="800000"/>
            <a:headEnd/>
            <a:tailEnd/>
          </a:ln>
        </p:spPr>
      </p:pic>
      <p:sp>
        <p:nvSpPr>
          <p:cNvPr id="105487" name="Rectangle 1039"/>
          <p:cNvSpPr>
            <a:spLocks noChangeArrowheads="1"/>
          </p:cNvSpPr>
          <p:nvPr/>
        </p:nvSpPr>
        <p:spPr bwMode="auto">
          <a:xfrm>
            <a:off x="228600" y="3124200"/>
            <a:ext cx="3124200" cy="228600"/>
          </a:xfrm>
          <a:prstGeom prst="rect">
            <a:avLst/>
          </a:prstGeom>
          <a:solidFill>
            <a:schemeClr val="bg1"/>
          </a:solidFill>
          <a:ln w="12700">
            <a:noFill/>
            <a:miter lim="800000"/>
            <a:headEnd type="none" w="sm" len="sm"/>
            <a:tailEnd type="none" w="sm" len="sm"/>
          </a:ln>
          <a:effectLst/>
        </p:spPr>
        <p:txBody>
          <a:bodyPr wrap="none" anchor="ctr"/>
          <a:lstStyle/>
          <a:p>
            <a:endParaRPr lang="en-US"/>
          </a:p>
        </p:txBody>
      </p:sp>
      <p:sp>
        <p:nvSpPr>
          <p:cNvPr id="105478" name="Text Box 1030"/>
          <p:cNvSpPr txBox="1">
            <a:spLocks noChangeArrowheads="1"/>
          </p:cNvSpPr>
          <p:nvPr/>
        </p:nvSpPr>
        <p:spPr bwMode="auto">
          <a:xfrm>
            <a:off x="152400" y="3032125"/>
            <a:ext cx="3317875" cy="396875"/>
          </a:xfrm>
          <a:prstGeom prst="rect">
            <a:avLst/>
          </a:prstGeom>
          <a:noFill/>
          <a:ln w="9525">
            <a:noFill/>
            <a:miter lim="800000"/>
            <a:headEnd/>
            <a:tailEnd/>
          </a:ln>
          <a:effectLst/>
        </p:spPr>
        <p:txBody>
          <a:bodyPr wrap="none">
            <a:spAutoFit/>
          </a:bodyPr>
          <a:lstStyle/>
          <a:p>
            <a:r>
              <a:rPr lang="en-US" sz="2000"/>
              <a:t>Direct only (relative cost 1x)</a:t>
            </a:r>
          </a:p>
        </p:txBody>
      </p:sp>
      <p:sp>
        <p:nvSpPr>
          <p:cNvPr id="105488" name="Rectangle 1040"/>
          <p:cNvSpPr>
            <a:spLocks noChangeArrowheads="1"/>
          </p:cNvSpPr>
          <p:nvPr/>
        </p:nvSpPr>
        <p:spPr bwMode="auto">
          <a:xfrm>
            <a:off x="4724400" y="3124200"/>
            <a:ext cx="2362200" cy="228600"/>
          </a:xfrm>
          <a:prstGeom prst="rect">
            <a:avLst/>
          </a:prstGeom>
          <a:solidFill>
            <a:schemeClr val="bg1"/>
          </a:solidFill>
          <a:ln w="12700">
            <a:noFill/>
            <a:miter lim="800000"/>
            <a:headEnd type="none" w="sm" len="sm"/>
            <a:tailEnd type="none" w="sm" len="sm"/>
          </a:ln>
          <a:effectLst/>
        </p:spPr>
        <p:txBody>
          <a:bodyPr wrap="none" anchor="ctr"/>
          <a:lstStyle/>
          <a:p>
            <a:endParaRPr lang="en-US"/>
          </a:p>
        </p:txBody>
      </p:sp>
      <p:sp>
        <p:nvSpPr>
          <p:cNvPr id="105479" name="Text Box 1031"/>
          <p:cNvSpPr txBox="1">
            <a:spLocks noChangeArrowheads="1"/>
          </p:cNvSpPr>
          <p:nvPr/>
        </p:nvSpPr>
        <p:spPr bwMode="auto">
          <a:xfrm>
            <a:off x="4619625" y="3032125"/>
            <a:ext cx="2547938" cy="396875"/>
          </a:xfrm>
          <a:prstGeom prst="rect">
            <a:avLst/>
          </a:prstGeom>
          <a:noFill/>
          <a:ln w="9525">
            <a:noFill/>
            <a:miter lim="800000"/>
            <a:headEnd/>
            <a:tailEnd/>
          </a:ln>
          <a:effectLst/>
        </p:spPr>
        <p:txBody>
          <a:bodyPr wrap="none">
            <a:spAutoFit/>
          </a:bodyPr>
          <a:lstStyle/>
          <a:p>
            <a:r>
              <a:rPr lang="en-US" sz="2000"/>
              <a:t>Direct+Indirect (1.3x)</a:t>
            </a:r>
          </a:p>
        </p:txBody>
      </p:sp>
      <p:sp>
        <p:nvSpPr>
          <p:cNvPr id="105489" name="Rectangle 1041"/>
          <p:cNvSpPr>
            <a:spLocks noChangeArrowheads="1"/>
          </p:cNvSpPr>
          <p:nvPr/>
        </p:nvSpPr>
        <p:spPr bwMode="auto">
          <a:xfrm>
            <a:off x="228600" y="3505200"/>
            <a:ext cx="3429000" cy="228600"/>
          </a:xfrm>
          <a:prstGeom prst="rect">
            <a:avLst/>
          </a:prstGeom>
          <a:solidFill>
            <a:schemeClr val="bg1"/>
          </a:solidFill>
          <a:ln w="12700">
            <a:noFill/>
            <a:miter lim="800000"/>
            <a:headEnd type="none" w="sm" len="sm"/>
            <a:tailEnd type="none" w="sm" len="sm"/>
          </a:ln>
          <a:effectLst/>
        </p:spPr>
        <p:txBody>
          <a:bodyPr wrap="none" anchor="ctr"/>
          <a:lstStyle/>
          <a:p>
            <a:endParaRPr lang="en-US"/>
          </a:p>
        </p:txBody>
      </p:sp>
      <p:sp>
        <p:nvSpPr>
          <p:cNvPr id="105480" name="Text Box 1032"/>
          <p:cNvSpPr txBox="1">
            <a:spLocks noChangeArrowheads="1"/>
          </p:cNvSpPr>
          <p:nvPr/>
        </p:nvSpPr>
        <p:spPr bwMode="auto">
          <a:xfrm>
            <a:off x="152400" y="3429000"/>
            <a:ext cx="3557588" cy="396875"/>
          </a:xfrm>
          <a:prstGeom prst="rect">
            <a:avLst/>
          </a:prstGeom>
          <a:noFill/>
          <a:ln w="9525">
            <a:noFill/>
            <a:miter lim="800000"/>
            <a:headEnd/>
            <a:tailEnd/>
          </a:ln>
          <a:effectLst/>
        </p:spPr>
        <p:txBody>
          <a:bodyPr wrap="none">
            <a:spAutoFit/>
          </a:bodyPr>
          <a:lstStyle/>
          <a:p>
            <a:r>
              <a:rPr lang="en-US" sz="2000"/>
              <a:t>Direct+Indirect+Volume (1.8x)</a:t>
            </a:r>
          </a:p>
        </p:txBody>
      </p:sp>
      <p:sp>
        <p:nvSpPr>
          <p:cNvPr id="105490" name="Rectangle 1042"/>
          <p:cNvSpPr>
            <a:spLocks noChangeArrowheads="1"/>
          </p:cNvSpPr>
          <p:nvPr/>
        </p:nvSpPr>
        <p:spPr bwMode="auto">
          <a:xfrm>
            <a:off x="4724400" y="3505200"/>
            <a:ext cx="4267200" cy="228600"/>
          </a:xfrm>
          <a:prstGeom prst="rect">
            <a:avLst/>
          </a:prstGeom>
          <a:solidFill>
            <a:schemeClr val="bg1"/>
          </a:solidFill>
          <a:ln w="12700">
            <a:noFill/>
            <a:miter lim="800000"/>
            <a:headEnd type="none" w="sm" len="sm"/>
            <a:tailEnd type="none" w="sm" len="sm"/>
          </a:ln>
          <a:effectLst/>
        </p:spPr>
        <p:txBody>
          <a:bodyPr wrap="none" anchor="ctr"/>
          <a:lstStyle/>
          <a:p>
            <a:endParaRPr lang="en-US"/>
          </a:p>
        </p:txBody>
      </p:sp>
      <p:sp>
        <p:nvSpPr>
          <p:cNvPr id="105481" name="Text Box 1033"/>
          <p:cNvSpPr txBox="1">
            <a:spLocks noChangeArrowheads="1"/>
          </p:cNvSpPr>
          <p:nvPr/>
        </p:nvSpPr>
        <p:spPr bwMode="auto">
          <a:xfrm>
            <a:off x="4619625" y="3429000"/>
            <a:ext cx="4468813" cy="396875"/>
          </a:xfrm>
          <a:prstGeom prst="rect">
            <a:avLst/>
          </a:prstGeom>
          <a:noFill/>
          <a:ln w="9525">
            <a:noFill/>
            <a:miter lim="800000"/>
            <a:headEnd/>
            <a:tailEnd/>
          </a:ln>
          <a:effectLst/>
        </p:spPr>
        <p:txBody>
          <a:bodyPr wrap="none">
            <a:spAutoFit/>
          </a:bodyPr>
          <a:lstStyle/>
          <a:p>
            <a:r>
              <a:rPr lang="en-US" sz="2000"/>
              <a:t>Direct+Indirect+Volume+Motion (2.2x)</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reeform 2"/>
          <p:cNvSpPr>
            <a:spLocks/>
          </p:cNvSpPr>
          <p:nvPr/>
        </p:nvSpPr>
        <p:spPr bwMode="auto">
          <a:xfrm>
            <a:off x="3724275" y="5767388"/>
            <a:ext cx="1266825" cy="819150"/>
          </a:xfrm>
          <a:custGeom>
            <a:avLst/>
            <a:gdLst/>
            <a:ahLst/>
            <a:cxnLst>
              <a:cxn ang="0">
                <a:pos x="5" y="144"/>
              </a:cxn>
              <a:cxn ang="0">
                <a:pos x="293" y="0"/>
              </a:cxn>
              <a:cxn ang="0">
                <a:pos x="867" y="151"/>
              </a:cxn>
              <a:cxn ang="0">
                <a:pos x="867" y="416"/>
              </a:cxn>
              <a:cxn ang="0">
                <a:pos x="576" y="571"/>
              </a:cxn>
              <a:cxn ang="0">
                <a:pos x="0" y="422"/>
              </a:cxn>
              <a:cxn ang="0">
                <a:pos x="5" y="144"/>
              </a:cxn>
            </a:cxnLst>
            <a:rect l="0" t="0" r="r" b="b"/>
            <a:pathLst>
              <a:path w="867" h="571">
                <a:moveTo>
                  <a:pt x="5" y="144"/>
                </a:moveTo>
                <a:lnTo>
                  <a:pt x="293" y="0"/>
                </a:lnTo>
                <a:lnTo>
                  <a:pt x="867" y="151"/>
                </a:lnTo>
                <a:lnTo>
                  <a:pt x="867" y="416"/>
                </a:lnTo>
                <a:lnTo>
                  <a:pt x="576" y="571"/>
                </a:lnTo>
                <a:lnTo>
                  <a:pt x="0" y="422"/>
                </a:lnTo>
                <a:lnTo>
                  <a:pt x="5" y="144"/>
                </a:lnTo>
                <a:close/>
              </a:path>
            </a:pathLst>
          </a:custGeom>
          <a:solidFill>
            <a:schemeClr val="accent2"/>
          </a:solidFill>
          <a:ln w="9525">
            <a:noFill/>
            <a:round/>
            <a:headEnd/>
            <a:tailEnd/>
          </a:ln>
          <a:effectLst/>
        </p:spPr>
        <p:txBody>
          <a:bodyPr/>
          <a:lstStyle/>
          <a:p>
            <a:endParaRPr lang="en-US"/>
          </a:p>
        </p:txBody>
      </p:sp>
      <p:sp>
        <p:nvSpPr>
          <p:cNvPr id="83971" name="Line 3"/>
          <p:cNvSpPr>
            <a:spLocks noChangeShapeType="1"/>
          </p:cNvSpPr>
          <p:nvPr/>
        </p:nvSpPr>
        <p:spPr bwMode="auto">
          <a:xfrm flipV="1">
            <a:off x="2328863" y="5354638"/>
            <a:ext cx="1893887" cy="965200"/>
          </a:xfrm>
          <a:prstGeom prst="line">
            <a:avLst/>
          </a:prstGeom>
          <a:noFill/>
          <a:ln w="22225">
            <a:solidFill>
              <a:schemeClr val="tx1"/>
            </a:solidFill>
            <a:round/>
            <a:headEnd/>
            <a:tailEnd/>
          </a:ln>
          <a:effectLst/>
        </p:spPr>
        <p:txBody>
          <a:bodyPr/>
          <a:lstStyle/>
          <a:p>
            <a:endParaRPr lang="en-US"/>
          </a:p>
        </p:txBody>
      </p:sp>
      <p:sp>
        <p:nvSpPr>
          <p:cNvPr id="83972" name="Line 4"/>
          <p:cNvSpPr>
            <a:spLocks noChangeShapeType="1"/>
          </p:cNvSpPr>
          <p:nvPr/>
        </p:nvSpPr>
        <p:spPr bwMode="auto">
          <a:xfrm>
            <a:off x="4222750" y="5354638"/>
            <a:ext cx="2386013" cy="620712"/>
          </a:xfrm>
          <a:prstGeom prst="line">
            <a:avLst/>
          </a:prstGeom>
          <a:noFill/>
          <a:ln w="22225">
            <a:solidFill>
              <a:schemeClr val="tx1"/>
            </a:solidFill>
            <a:round/>
            <a:headEnd/>
            <a:tailEnd/>
          </a:ln>
          <a:effectLst/>
        </p:spPr>
        <p:txBody>
          <a:bodyPr/>
          <a:lstStyle/>
          <a:p>
            <a:endParaRPr lang="en-US"/>
          </a:p>
        </p:txBody>
      </p:sp>
      <p:sp>
        <p:nvSpPr>
          <p:cNvPr id="83973" name="Line 5"/>
          <p:cNvSpPr>
            <a:spLocks noChangeShapeType="1"/>
          </p:cNvSpPr>
          <p:nvPr/>
        </p:nvSpPr>
        <p:spPr bwMode="auto">
          <a:xfrm flipV="1">
            <a:off x="4222750" y="3768725"/>
            <a:ext cx="0" cy="1585913"/>
          </a:xfrm>
          <a:prstGeom prst="line">
            <a:avLst/>
          </a:prstGeom>
          <a:noFill/>
          <a:ln w="22225">
            <a:solidFill>
              <a:schemeClr val="tx1"/>
            </a:solidFill>
            <a:round/>
            <a:headEnd/>
            <a:tailEnd/>
          </a:ln>
          <a:effectLst/>
        </p:spPr>
        <p:txBody>
          <a:bodyPr/>
          <a:lstStyle/>
          <a:p>
            <a:endParaRPr lang="en-US"/>
          </a:p>
        </p:txBody>
      </p:sp>
      <p:grpSp>
        <p:nvGrpSpPr>
          <p:cNvPr id="2" name="Group 6"/>
          <p:cNvGrpSpPr>
            <a:grpSpLocks/>
          </p:cNvGrpSpPr>
          <p:nvPr/>
        </p:nvGrpSpPr>
        <p:grpSpPr bwMode="auto">
          <a:xfrm>
            <a:off x="3732213" y="5767388"/>
            <a:ext cx="1260475" cy="827087"/>
            <a:chOff x="1344" y="2592"/>
            <a:chExt cx="1152" cy="720"/>
          </a:xfrm>
        </p:grpSpPr>
        <p:sp>
          <p:nvSpPr>
            <p:cNvPr id="83975" name="Line 7"/>
            <p:cNvSpPr>
              <a:spLocks noChangeShapeType="1"/>
            </p:cNvSpPr>
            <p:nvPr/>
          </p:nvSpPr>
          <p:spPr bwMode="auto">
            <a:xfrm flipV="1">
              <a:off x="1344" y="2592"/>
              <a:ext cx="384" cy="192"/>
            </a:xfrm>
            <a:prstGeom prst="line">
              <a:avLst/>
            </a:prstGeom>
            <a:noFill/>
            <a:ln w="22225">
              <a:solidFill>
                <a:schemeClr val="tx1"/>
              </a:solidFill>
              <a:round/>
              <a:headEnd/>
              <a:tailEnd/>
            </a:ln>
            <a:effectLst/>
          </p:spPr>
          <p:txBody>
            <a:bodyPr/>
            <a:lstStyle/>
            <a:p>
              <a:endParaRPr lang="en-US"/>
            </a:p>
          </p:txBody>
        </p:sp>
        <p:sp>
          <p:nvSpPr>
            <p:cNvPr id="83976" name="Line 8"/>
            <p:cNvSpPr>
              <a:spLocks noChangeShapeType="1"/>
            </p:cNvSpPr>
            <p:nvPr/>
          </p:nvSpPr>
          <p:spPr bwMode="auto">
            <a:xfrm flipV="1">
              <a:off x="2112" y="2784"/>
              <a:ext cx="384" cy="192"/>
            </a:xfrm>
            <a:prstGeom prst="line">
              <a:avLst/>
            </a:prstGeom>
            <a:noFill/>
            <a:ln w="22225">
              <a:solidFill>
                <a:schemeClr val="tx1"/>
              </a:solidFill>
              <a:round/>
              <a:headEnd/>
              <a:tailEnd/>
            </a:ln>
            <a:effectLst/>
          </p:spPr>
          <p:txBody>
            <a:bodyPr/>
            <a:lstStyle/>
            <a:p>
              <a:endParaRPr lang="en-US"/>
            </a:p>
          </p:txBody>
        </p:sp>
        <p:sp>
          <p:nvSpPr>
            <p:cNvPr id="83977" name="Line 9"/>
            <p:cNvSpPr>
              <a:spLocks noChangeShapeType="1"/>
            </p:cNvSpPr>
            <p:nvPr/>
          </p:nvSpPr>
          <p:spPr bwMode="auto">
            <a:xfrm>
              <a:off x="1344" y="2784"/>
              <a:ext cx="768" cy="192"/>
            </a:xfrm>
            <a:prstGeom prst="line">
              <a:avLst/>
            </a:prstGeom>
            <a:noFill/>
            <a:ln w="22225">
              <a:solidFill>
                <a:schemeClr val="tx1"/>
              </a:solidFill>
              <a:round/>
              <a:headEnd/>
              <a:tailEnd/>
            </a:ln>
            <a:effectLst/>
          </p:spPr>
          <p:txBody>
            <a:bodyPr/>
            <a:lstStyle/>
            <a:p>
              <a:endParaRPr lang="en-US"/>
            </a:p>
          </p:txBody>
        </p:sp>
        <p:sp>
          <p:nvSpPr>
            <p:cNvPr id="83978" name="Line 10"/>
            <p:cNvSpPr>
              <a:spLocks noChangeShapeType="1"/>
            </p:cNvSpPr>
            <p:nvPr/>
          </p:nvSpPr>
          <p:spPr bwMode="auto">
            <a:xfrm>
              <a:off x="1728" y="2592"/>
              <a:ext cx="768" cy="192"/>
            </a:xfrm>
            <a:prstGeom prst="line">
              <a:avLst/>
            </a:prstGeom>
            <a:noFill/>
            <a:ln w="22225">
              <a:solidFill>
                <a:schemeClr val="tx1"/>
              </a:solidFill>
              <a:round/>
              <a:headEnd/>
              <a:tailEnd/>
            </a:ln>
            <a:effectLst/>
          </p:spPr>
          <p:txBody>
            <a:bodyPr/>
            <a:lstStyle/>
            <a:p>
              <a:endParaRPr lang="en-US"/>
            </a:p>
          </p:txBody>
        </p:sp>
        <p:sp>
          <p:nvSpPr>
            <p:cNvPr id="83979" name="Line 11"/>
            <p:cNvSpPr>
              <a:spLocks noChangeShapeType="1"/>
            </p:cNvSpPr>
            <p:nvPr/>
          </p:nvSpPr>
          <p:spPr bwMode="auto">
            <a:xfrm>
              <a:off x="1344" y="3120"/>
              <a:ext cx="768" cy="192"/>
            </a:xfrm>
            <a:prstGeom prst="line">
              <a:avLst/>
            </a:prstGeom>
            <a:noFill/>
            <a:ln w="22225">
              <a:solidFill>
                <a:schemeClr val="tx1"/>
              </a:solidFill>
              <a:round/>
              <a:headEnd/>
              <a:tailEnd/>
            </a:ln>
            <a:effectLst/>
          </p:spPr>
          <p:txBody>
            <a:bodyPr/>
            <a:lstStyle/>
            <a:p>
              <a:endParaRPr lang="en-US"/>
            </a:p>
          </p:txBody>
        </p:sp>
        <p:sp>
          <p:nvSpPr>
            <p:cNvPr id="83980" name="Line 12"/>
            <p:cNvSpPr>
              <a:spLocks noChangeShapeType="1"/>
            </p:cNvSpPr>
            <p:nvPr/>
          </p:nvSpPr>
          <p:spPr bwMode="auto">
            <a:xfrm flipV="1">
              <a:off x="2112" y="3120"/>
              <a:ext cx="384" cy="192"/>
            </a:xfrm>
            <a:prstGeom prst="line">
              <a:avLst/>
            </a:prstGeom>
            <a:noFill/>
            <a:ln w="22225">
              <a:solidFill>
                <a:schemeClr val="tx1"/>
              </a:solidFill>
              <a:round/>
              <a:headEnd/>
              <a:tailEnd/>
            </a:ln>
            <a:effectLst/>
          </p:spPr>
          <p:txBody>
            <a:bodyPr/>
            <a:lstStyle/>
            <a:p>
              <a:endParaRPr lang="en-US"/>
            </a:p>
          </p:txBody>
        </p:sp>
        <p:sp>
          <p:nvSpPr>
            <p:cNvPr id="83981" name="Line 13"/>
            <p:cNvSpPr>
              <a:spLocks noChangeShapeType="1"/>
            </p:cNvSpPr>
            <p:nvPr/>
          </p:nvSpPr>
          <p:spPr bwMode="auto">
            <a:xfrm flipV="1">
              <a:off x="1344" y="2784"/>
              <a:ext cx="0" cy="336"/>
            </a:xfrm>
            <a:prstGeom prst="line">
              <a:avLst/>
            </a:prstGeom>
            <a:noFill/>
            <a:ln w="22225">
              <a:solidFill>
                <a:schemeClr val="tx1"/>
              </a:solidFill>
              <a:round/>
              <a:headEnd/>
              <a:tailEnd/>
            </a:ln>
            <a:effectLst/>
          </p:spPr>
          <p:txBody>
            <a:bodyPr/>
            <a:lstStyle/>
            <a:p>
              <a:endParaRPr lang="en-US"/>
            </a:p>
          </p:txBody>
        </p:sp>
        <p:sp>
          <p:nvSpPr>
            <p:cNvPr id="83982" name="Line 14"/>
            <p:cNvSpPr>
              <a:spLocks noChangeShapeType="1"/>
            </p:cNvSpPr>
            <p:nvPr/>
          </p:nvSpPr>
          <p:spPr bwMode="auto">
            <a:xfrm flipV="1">
              <a:off x="2496" y="2784"/>
              <a:ext cx="0" cy="336"/>
            </a:xfrm>
            <a:prstGeom prst="line">
              <a:avLst/>
            </a:prstGeom>
            <a:noFill/>
            <a:ln w="22225">
              <a:solidFill>
                <a:schemeClr val="tx1"/>
              </a:solidFill>
              <a:round/>
              <a:headEnd/>
              <a:tailEnd/>
            </a:ln>
            <a:effectLst/>
          </p:spPr>
          <p:txBody>
            <a:bodyPr/>
            <a:lstStyle/>
            <a:p>
              <a:endParaRPr lang="en-US"/>
            </a:p>
          </p:txBody>
        </p:sp>
        <p:sp>
          <p:nvSpPr>
            <p:cNvPr id="83983" name="Line 15"/>
            <p:cNvSpPr>
              <a:spLocks noChangeShapeType="1"/>
            </p:cNvSpPr>
            <p:nvPr/>
          </p:nvSpPr>
          <p:spPr bwMode="auto">
            <a:xfrm flipV="1">
              <a:off x="2112" y="2976"/>
              <a:ext cx="0" cy="336"/>
            </a:xfrm>
            <a:prstGeom prst="line">
              <a:avLst/>
            </a:prstGeom>
            <a:noFill/>
            <a:ln w="22225">
              <a:solidFill>
                <a:schemeClr val="tx1"/>
              </a:solidFill>
              <a:round/>
              <a:headEnd/>
              <a:tailEnd/>
            </a:ln>
            <a:effectLst/>
          </p:spPr>
          <p:txBody>
            <a:bodyPr/>
            <a:lstStyle/>
            <a:p>
              <a:endParaRPr lang="en-US"/>
            </a:p>
          </p:txBody>
        </p:sp>
      </p:grpSp>
      <p:sp>
        <p:nvSpPr>
          <p:cNvPr id="83985" name="AutoShape 17"/>
          <p:cNvSpPr>
            <a:spLocks noChangeAspect="1" noChangeArrowheads="1"/>
          </p:cNvSpPr>
          <p:nvPr/>
        </p:nvSpPr>
        <p:spPr bwMode="auto">
          <a:xfrm>
            <a:off x="6327775" y="3976688"/>
            <a:ext cx="420688"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83988" name="AutoShape 20"/>
          <p:cNvSpPr>
            <a:spLocks noChangeAspect="1" noChangeArrowheads="1"/>
          </p:cNvSpPr>
          <p:nvPr/>
        </p:nvSpPr>
        <p:spPr bwMode="auto">
          <a:xfrm>
            <a:off x="2328863" y="4183063"/>
            <a:ext cx="420687"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grpSp>
        <p:nvGrpSpPr>
          <p:cNvPr id="3" name="Group 46"/>
          <p:cNvGrpSpPr>
            <a:grpSpLocks/>
          </p:cNvGrpSpPr>
          <p:nvPr/>
        </p:nvGrpSpPr>
        <p:grpSpPr bwMode="auto">
          <a:xfrm rot="672844">
            <a:off x="2060575" y="4906963"/>
            <a:ext cx="406400" cy="119062"/>
            <a:chOff x="768" y="2901"/>
            <a:chExt cx="256" cy="75"/>
          </a:xfrm>
        </p:grpSpPr>
        <p:sp>
          <p:nvSpPr>
            <p:cNvPr id="84015" name="Line 47"/>
            <p:cNvSpPr>
              <a:spLocks noChangeShapeType="1"/>
            </p:cNvSpPr>
            <p:nvPr/>
          </p:nvSpPr>
          <p:spPr bwMode="auto">
            <a:xfrm>
              <a:off x="784" y="2902"/>
              <a:ext cx="240" cy="0"/>
            </a:xfrm>
            <a:prstGeom prst="line">
              <a:avLst/>
            </a:prstGeom>
            <a:noFill/>
            <a:ln w="28575">
              <a:solidFill>
                <a:schemeClr val="folHlink"/>
              </a:solidFill>
              <a:round/>
              <a:headEnd/>
              <a:tailEnd/>
            </a:ln>
            <a:effectLst/>
          </p:spPr>
          <p:txBody>
            <a:bodyPr/>
            <a:lstStyle/>
            <a:p>
              <a:endParaRPr lang="en-US"/>
            </a:p>
          </p:txBody>
        </p:sp>
        <p:sp>
          <p:nvSpPr>
            <p:cNvPr id="84016" name="Line 48"/>
            <p:cNvSpPr>
              <a:spLocks noChangeShapeType="1"/>
            </p:cNvSpPr>
            <p:nvPr/>
          </p:nvSpPr>
          <p:spPr bwMode="auto">
            <a:xfrm rot="1800000">
              <a:off x="768" y="2962"/>
              <a:ext cx="240" cy="0"/>
            </a:xfrm>
            <a:prstGeom prst="line">
              <a:avLst/>
            </a:prstGeom>
            <a:noFill/>
            <a:ln w="28575">
              <a:solidFill>
                <a:schemeClr val="folHlink"/>
              </a:solidFill>
              <a:round/>
              <a:headEnd/>
              <a:tailEnd/>
            </a:ln>
            <a:effectLst/>
          </p:spPr>
          <p:txBody>
            <a:bodyPr/>
            <a:lstStyle/>
            <a:p>
              <a:endParaRPr lang="en-US"/>
            </a:p>
          </p:txBody>
        </p:sp>
        <p:sp>
          <p:nvSpPr>
            <p:cNvPr id="84017" name="Arc 49"/>
            <p:cNvSpPr>
              <a:spLocks/>
            </p:cNvSpPr>
            <p:nvPr/>
          </p:nvSpPr>
          <p:spPr bwMode="auto">
            <a:xfrm flipV="1">
              <a:off x="880" y="2901"/>
              <a:ext cx="48" cy="75"/>
            </a:xfrm>
            <a:custGeom>
              <a:avLst/>
              <a:gdLst>
                <a:gd name="G0" fmla="+- 0 0 0"/>
                <a:gd name="G1" fmla="+- 16778 0 0"/>
                <a:gd name="G2" fmla="+- 21600 0 0"/>
                <a:gd name="T0" fmla="*/ 13604 w 21600"/>
                <a:gd name="T1" fmla="*/ 0 h 16778"/>
                <a:gd name="T2" fmla="*/ 21600 w 21600"/>
                <a:gd name="T3" fmla="*/ 16778 h 16778"/>
                <a:gd name="T4" fmla="*/ 0 w 21600"/>
                <a:gd name="T5" fmla="*/ 16778 h 16778"/>
              </a:gdLst>
              <a:ahLst/>
              <a:cxnLst>
                <a:cxn ang="0">
                  <a:pos x="T0" y="T1"/>
                </a:cxn>
                <a:cxn ang="0">
                  <a:pos x="T2" y="T3"/>
                </a:cxn>
                <a:cxn ang="0">
                  <a:pos x="T4" y="T5"/>
                </a:cxn>
              </a:cxnLst>
              <a:rect l="0" t="0" r="r" b="b"/>
              <a:pathLst>
                <a:path w="21600" h="16778" fill="none" extrusionOk="0">
                  <a:moveTo>
                    <a:pt x="13603" y="0"/>
                  </a:moveTo>
                  <a:cubicBezTo>
                    <a:pt x="18662" y="4101"/>
                    <a:pt x="21600" y="10265"/>
                    <a:pt x="21600" y="16778"/>
                  </a:cubicBezTo>
                </a:path>
                <a:path w="21600" h="16778" stroke="0" extrusionOk="0">
                  <a:moveTo>
                    <a:pt x="13603" y="0"/>
                  </a:moveTo>
                  <a:cubicBezTo>
                    <a:pt x="18662" y="4101"/>
                    <a:pt x="21600" y="10265"/>
                    <a:pt x="21600" y="16778"/>
                  </a:cubicBezTo>
                  <a:lnTo>
                    <a:pt x="0" y="16778"/>
                  </a:lnTo>
                  <a:close/>
                </a:path>
              </a:pathLst>
            </a:custGeom>
            <a:noFill/>
            <a:ln w="19050">
              <a:solidFill>
                <a:schemeClr val="folHlink"/>
              </a:solidFill>
              <a:round/>
              <a:headEnd/>
              <a:tailEnd/>
            </a:ln>
            <a:effectLst/>
          </p:spPr>
          <p:txBody>
            <a:bodyPr wrap="none" anchor="ctr"/>
            <a:lstStyle/>
            <a:p>
              <a:endParaRPr lang="en-US"/>
            </a:p>
          </p:txBody>
        </p:sp>
      </p:grpSp>
      <p:sp>
        <p:nvSpPr>
          <p:cNvPr id="84018" name="Text Box 50"/>
          <p:cNvSpPr txBox="1">
            <a:spLocks noChangeArrowheads="1"/>
          </p:cNvSpPr>
          <p:nvPr/>
        </p:nvSpPr>
        <p:spPr bwMode="auto">
          <a:xfrm>
            <a:off x="1289050" y="5029200"/>
            <a:ext cx="996950" cy="366713"/>
          </a:xfrm>
          <a:prstGeom prst="rect">
            <a:avLst/>
          </a:prstGeom>
          <a:noFill/>
          <a:ln w="9525">
            <a:noFill/>
            <a:miter lim="800000"/>
            <a:headEnd/>
            <a:tailEnd/>
          </a:ln>
          <a:effectLst/>
        </p:spPr>
        <p:txBody>
          <a:bodyPr wrap="none">
            <a:spAutoFit/>
          </a:bodyPr>
          <a:lstStyle/>
          <a:p>
            <a:r>
              <a:rPr lang="en-US"/>
              <a:t>Camera</a:t>
            </a:r>
          </a:p>
        </p:txBody>
      </p:sp>
      <p:sp>
        <p:nvSpPr>
          <p:cNvPr id="84020" name="Rectangle 52"/>
          <p:cNvSpPr>
            <a:spLocks noGrp="1" noChangeArrowheads="1"/>
          </p:cNvSpPr>
          <p:nvPr>
            <p:ph type="body" idx="1"/>
          </p:nvPr>
        </p:nvSpPr>
        <p:spPr>
          <a:xfrm>
            <a:off x="457200" y="1609725"/>
            <a:ext cx="8229600" cy="4637088"/>
          </a:xfrm>
          <a:noFill/>
          <a:ln/>
        </p:spPr>
        <p:txBody>
          <a:bodyPr/>
          <a:lstStyle/>
          <a:p>
            <a:pPr>
              <a:lnSpc>
                <a:spcPct val="100000"/>
              </a:lnSpc>
            </a:pPr>
            <a:r>
              <a:rPr lang="en-US"/>
              <a:t>Discretize full integral into 2 point sets</a:t>
            </a:r>
          </a:p>
          <a:p>
            <a:pPr lvl="1">
              <a:lnSpc>
                <a:spcPct val="100000"/>
              </a:lnSpc>
            </a:pPr>
            <a:r>
              <a:rPr lang="en-US"/>
              <a:t>Light points (</a:t>
            </a:r>
            <a:r>
              <a:rPr lang="en-US" sz="2800" b="1">
                <a:latin typeface="Times New Roman" pitchFamily="18" charset="0"/>
              </a:rPr>
              <a:t>L</a:t>
            </a:r>
            <a:r>
              <a:rPr lang="en-US"/>
              <a:t>)</a:t>
            </a:r>
          </a:p>
          <a:p>
            <a:pPr lvl="1">
              <a:lnSpc>
                <a:spcPct val="100000"/>
              </a:lnSpc>
            </a:pPr>
            <a:r>
              <a:rPr lang="en-US">
                <a:solidFill>
                  <a:schemeClr val="bg2"/>
                </a:solidFill>
              </a:rPr>
              <a:t>Gather points (</a:t>
            </a:r>
            <a:r>
              <a:rPr lang="en-US" sz="2800" b="1">
                <a:solidFill>
                  <a:schemeClr val="bg2"/>
                </a:solidFill>
                <a:latin typeface="Times New Roman" pitchFamily="18" charset="0"/>
              </a:rPr>
              <a:t>G</a:t>
            </a:r>
            <a:r>
              <a:rPr lang="en-US">
                <a:solidFill>
                  <a:schemeClr val="bg2"/>
                </a:solidFill>
              </a:rPr>
              <a:t>)</a:t>
            </a:r>
            <a:endParaRPr lang="en-US"/>
          </a:p>
        </p:txBody>
      </p:sp>
      <p:sp>
        <p:nvSpPr>
          <p:cNvPr id="84021" name="Rectangle 53"/>
          <p:cNvSpPr>
            <a:spLocks noGrp="1" noChangeArrowheads="1"/>
          </p:cNvSpPr>
          <p:nvPr>
            <p:ph type="title"/>
          </p:nvPr>
        </p:nvSpPr>
        <p:spPr/>
        <p:txBody>
          <a:bodyPr/>
          <a:lstStyle/>
          <a:p>
            <a:r>
              <a:rPr lang="en-US"/>
              <a:t>Point Sets</a:t>
            </a:r>
          </a:p>
        </p:txBody>
      </p:sp>
      <p:sp>
        <p:nvSpPr>
          <p:cNvPr id="84029" name="AutoShape 61"/>
          <p:cNvSpPr>
            <a:spLocks/>
          </p:cNvSpPr>
          <p:nvPr/>
        </p:nvSpPr>
        <p:spPr bwMode="auto">
          <a:xfrm>
            <a:off x="7086600" y="3657600"/>
            <a:ext cx="152400" cy="838200"/>
          </a:xfrm>
          <a:prstGeom prst="rightBrace">
            <a:avLst>
              <a:gd name="adj1" fmla="val 45833"/>
              <a:gd name="adj2" fmla="val 50000"/>
            </a:avLst>
          </a:prstGeom>
          <a:noFill/>
          <a:ln w="19050">
            <a:solidFill>
              <a:schemeClr val="tx1"/>
            </a:solidFill>
            <a:round/>
            <a:headEnd type="none" w="sm" len="sm"/>
            <a:tailEnd type="none" w="sm" len="sm"/>
          </a:ln>
          <a:effectLst/>
        </p:spPr>
        <p:txBody>
          <a:bodyPr wrap="none" anchor="ctr"/>
          <a:lstStyle/>
          <a:p>
            <a:endParaRPr lang="en-US"/>
          </a:p>
        </p:txBody>
      </p:sp>
      <p:sp>
        <p:nvSpPr>
          <p:cNvPr id="84030" name="Text Box 62"/>
          <p:cNvSpPr txBox="1">
            <a:spLocks noChangeArrowheads="1"/>
          </p:cNvSpPr>
          <p:nvPr/>
        </p:nvSpPr>
        <p:spPr bwMode="auto">
          <a:xfrm>
            <a:off x="7204075" y="3870325"/>
            <a:ext cx="1482725" cy="396875"/>
          </a:xfrm>
          <a:prstGeom prst="rect">
            <a:avLst/>
          </a:prstGeom>
          <a:noFill/>
          <a:ln w="12700">
            <a:noFill/>
            <a:miter lim="800000"/>
            <a:headEnd type="none" w="sm" len="sm"/>
            <a:tailEnd type="none" w="sm" len="sm"/>
          </a:ln>
          <a:effectLst/>
        </p:spPr>
        <p:txBody>
          <a:bodyPr wrap="none">
            <a:spAutoFit/>
          </a:bodyPr>
          <a:lstStyle/>
          <a:p>
            <a:r>
              <a:rPr lang="en-US" sz="2000"/>
              <a:t>Light points</a:t>
            </a: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Freeform 2"/>
          <p:cNvSpPr>
            <a:spLocks/>
          </p:cNvSpPr>
          <p:nvPr/>
        </p:nvSpPr>
        <p:spPr bwMode="auto">
          <a:xfrm>
            <a:off x="3724275" y="5767388"/>
            <a:ext cx="1266825" cy="819150"/>
          </a:xfrm>
          <a:custGeom>
            <a:avLst/>
            <a:gdLst/>
            <a:ahLst/>
            <a:cxnLst>
              <a:cxn ang="0">
                <a:pos x="5" y="144"/>
              </a:cxn>
              <a:cxn ang="0">
                <a:pos x="293" y="0"/>
              </a:cxn>
              <a:cxn ang="0">
                <a:pos x="867" y="151"/>
              </a:cxn>
              <a:cxn ang="0">
                <a:pos x="867" y="416"/>
              </a:cxn>
              <a:cxn ang="0">
                <a:pos x="576" y="571"/>
              </a:cxn>
              <a:cxn ang="0">
                <a:pos x="0" y="422"/>
              </a:cxn>
              <a:cxn ang="0">
                <a:pos x="5" y="144"/>
              </a:cxn>
            </a:cxnLst>
            <a:rect l="0" t="0" r="r" b="b"/>
            <a:pathLst>
              <a:path w="867" h="571">
                <a:moveTo>
                  <a:pt x="5" y="144"/>
                </a:moveTo>
                <a:lnTo>
                  <a:pt x="293" y="0"/>
                </a:lnTo>
                <a:lnTo>
                  <a:pt x="867" y="151"/>
                </a:lnTo>
                <a:lnTo>
                  <a:pt x="867" y="416"/>
                </a:lnTo>
                <a:lnTo>
                  <a:pt x="576" y="571"/>
                </a:lnTo>
                <a:lnTo>
                  <a:pt x="0" y="422"/>
                </a:lnTo>
                <a:lnTo>
                  <a:pt x="5" y="144"/>
                </a:lnTo>
                <a:close/>
              </a:path>
            </a:pathLst>
          </a:custGeom>
          <a:solidFill>
            <a:schemeClr val="accent2"/>
          </a:solidFill>
          <a:ln w="9525">
            <a:noFill/>
            <a:round/>
            <a:headEnd/>
            <a:tailEnd/>
          </a:ln>
          <a:effectLst/>
        </p:spPr>
        <p:txBody>
          <a:bodyPr/>
          <a:lstStyle/>
          <a:p>
            <a:endParaRPr lang="en-US"/>
          </a:p>
        </p:txBody>
      </p:sp>
      <p:sp>
        <p:nvSpPr>
          <p:cNvPr id="202755" name="Line 3"/>
          <p:cNvSpPr>
            <a:spLocks noChangeShapeType="1"/>
          </p:cNvSpPr>
          <p:nvPr/>
        </p:nvSpPr>
        <p:spPr bwMode="auto">
          <a:xfrm flipV="1">
            <a:off x="2328863" y="5354638"/>
            <a:ext cx="1893887" cy="965200"/>
          </a:xfrm>
          <a:prstGeom prst="line">
            <a:avLst/>
          </a:prstGeom>
          <a:noFill/>
          <a:ln w="22225">
            <a:solidFill>
              <a:schemeClr val="tx1"/>
            </a:solidFill>
            <a:round/>
            <a:headEnd/>
            <a:tailEnd/>
          </a:ln>
          <a:effectLst/>
        </p:spPr>
        <p:txBody>
          <a:bodyPr/>
          <a:lstStyle/>
          <a:p>
            <a:endParaRPr lang="en-US"/>
          </a:p>
        </p:txBody>
      </p:sp>
      <p:sp>
        <p:nvSpPr>
          <p:cNvPr id="202756" name="Line 4"/>
          <p:cNvSpPr>
            <a:spLocks noChangeShapeType="1"/>
          </p:cNvSpPr>
          <p:nvPr/>
        </p:nvSpPr>
        <p:spPr bwMode="auto">
          <a:xfrm>
            <a:off x="4222750" y="5354638"/>
            <a:ext cx="2386013" cy="620712"/>
          </a:xfrm>
          <a:prstGeom prst="line">
            <a:avLst/>
          </a:prstGeom>
          <a:noFill/>
          <a:ln w="22225">
            <a:solidFill>
              <a:schemeClr val="tx1"/>
            </a:solidFill>
            <a:round/>
            <a:headEnd/>
            <a:tailEnd/>
          </a:ln>
          <a:effectLst/>
        </p:spPr>
        <p:txBody>
          <a:bodyPr/>
          <a:lstStyle/>
          <a:p>
            <a:endParaRPr lang="en-US"/>
          </a:p>
        </p:txBody>
      </p:sp>
      <p:sp>
        <p:nvSpPr>
          <p:cNvPr id="202757" name="Line 5"/>
          <p:cNvSpPr>
            <a:spLocks noChangeShapeType="1"/>
          </p:cNvSpPr>
          <p:nvPr/>
        </p:nvSpPr>
        <p:spPr bwMode="auto">
          <a:xfrm flipV="1">
            <a:off x="4222750" y="3768725"/>
            <a:ext cx="0" cy="1585913"/>
          </a:xfrm>
          <a:prstGeom prst="line">
            <a:avLst/>
          </a:prstGeom>
          <a:noFill/>
          <a:ln w="22225">
            <a:solidFill>
              <a:schemeClr val="tx1"/>
            </a:solidFill>
            <a:round/>
            <a:headEnd/>
            <a:tailEnd/>
          </a:ln>
          <a:effectLst/>
        </p:spPr>
        <p:txBody>
          <a:bodyPr/>
          <a:lstStyle/>
          <a:p>
            <a:endParaRPr lang="en-US"/>
          </a:p>
        </p:txBody>
      </p:sp>
      <p:grpSp>
        <p:nvGrpSpPr>
          <p:cNvPr id="2" name="Group 6"/>
          <p:cNvGrpSpPr>
            <a:grpSpLocks/>
          </p:cNvGrpSpPr>
          <p:nvPr/>
        </p:nvGrpSpPr>
        <p:grpSpPr bwMode="auto">
          <a:xfrm>
            <a:off x="3732213" y="5767388"/>
            <a:ext cx="1260475" cy="827087"/>
            <a:chOff x="1344" y="2592"/>
            <a:chExt cx="1152" cy="720"/>
          </a:xfrm>
        </p:grpSpPr>
        <p:sp>
          <p:nvSpPr>
            <p:cNvPr id="202759" name="Line 7"/>
            <p:cNvSpPr>
              <a:spLocks noChangeShapeType="1"/>
            </p:cNvSpPr>
            <p:nvPr/>
          </p:nvSpPr>
          <p:spPr bwMode="auto">
            <a:xfrm flipV="1">
              <a:off x="1344" y="2592"/>
              <a:ext cx="384" cy="192"/>
            </a:xfrm>
            <a:prstGeom prst="line">
              <a:avLst/>
            </a:prstGeom>
            <a:noFill/>
            <a:ln w="22225">
              <a:solidFill>
                <a:schemeClr val="tx1"/>
              </a:solidFill>
              <a:round/>
              <a:headEnd/>
              <a:tailEnd/>
            </a:ln>
            <a:effectLst/>
          </p:spPr>
          <p:txBody>
            <a:bodyPr/>
            <a:lstStyle/>
            <a:p>
              <a:endParaRPr lang="en-US"/>
            </a:p>
          </p:txBody>
        </p:sp>
        <p:sp>
          <p:nvSpPr>
            <p:cNvPr id="202760" name="Line 8"/>
            <p:cNvSpPr>
              <a:spLocks noChangeShapeType="1"/>
            </p:cNvSpPr>
            <p:nvPr/>
          </p:nvSpPr>
          <p:spPr bwMode="auto">
            <a:xfrm flipV="1">
              <a:off x="2112" y="2784"/>
              <a:ext cx="384" cy="192"/>
            </a:xfrm>
            <a:prstGeom prst="line">
              <a:avLst/>
            </a:prstGeom>
            <a:noFill/>
            <a:ln w="22225">
              <a:solidFill>
                <a:schemeClr val="tx1"/>
              </a:solidFill>
              <a:round/>
              <a:headEnd/>
              <a:tailEnd/>
            </a:ln>
            <a:effectLst/>
          </p:spPr>
          <p:txBody>
            <a:bodyPr/>
            <a:lstStyle/>
            <a:p>
              <a:endParaRPr lang="en-US"/>
            </a:p>
          </p:txBody>
        </p:sp>
        <p:sp>
          <p:nvSpPr>
            <p:cNvPr id="202761" name="Line 9"/>
            <p:cNvSpPr>
              <a:spLocks noChangeShapeType="1"/>
            </p:cNvSpPr>
            <p:nvPr/>
          </p:nvSpPr>
          <p:spPr bwMode="auto">
            <a:xfrm>
              <a:off x="1344" y="2784"/>
              <a:ext cx="768" cy="192"/>
            </a:xfrm>
            <a:prstGeom prst="line">
              <a:avLst/>
            </a:prstGeom>
            <a:noFill/>
            <a:ln w="22225">
              <a:solidFill>
                <a:schemeClr val="tx1"/>
              </a:solidFill>
              <a:round/>
              <a:headEnd/>
              <a:tailEnd/>
            </a:ln>
            <a:effectLst/>
          </p:spPr>
          <p:txBody>
            <a:bodyPr/>
            <a:lstStyle/>
            <a:p>
              <a:endParaRPr lang="en-US"/>
            </a:p>
          </p:txBody>
        </p:sp>
        <p:sp>
          <p:nvSpPr>
            <p:cNvPr id="202762" name="Line 10"/>
            <p:cNvSpPr>
              <a:spLocks noChangeShapeType="1"/>
            </p:cNvSpPr>
            <p:nvPr/>
          </p:nvSpPr>
          <p:spPr bwMode="auto">
            <a:xfrm>
              <a:off x="1728" y="2592"/>
              <a:ext cx="768" cy="192"/>
            </a:xfrm>
            <a:prstGeom prst="line">
              <a:avLst/>
            </a:prstGeom>
            <a:noFill/>
            <a:ln w="22225">
              <a:solidFill>
                <a:schemeClr val="tx1"/>
              </a:solidFill>
              <a:round/>
              <a:headEnd/>
              <a:tailEnd/>
            </a:ln>
            <a:effectLst/>
          </p:spPr>
          <p:txBody>
            <a:bodyPr/>
            <a:lstStyle/>
            <a:p>
              <a:endParaRPr lang="en-US"/>
            </a:p>
          </p:txBody>
        </p:sp>
        <p:sp>
          <p:nvSpPr>
            <p:cNvPr id="202763" name="Line 11"/>
            <p:cNvSpPr>
              <a:spLocks noChangeShapeType="1"/>
            </p:cNvSpPr>
            <p:nvPr/>
          </p:nvSpPr>
          <p:spPr bwMode="auto">
            <a:xfrm>
              <a:off x="1344" y="3120"/>
              <a:ext cx="768" cy="192"/>
            </a:xfrm>
            <a:prstGeom prst="line">
              <a:avLst/>
            </a:prstGeom>
            <a:noFill/>
            <a:ln w="22225">
              <a:solidFill>
                <a:schemeClr val="tx1"/>
              </a:solidFill>
              <a:round/>
              <a:headEnd/>
              <a:tailEnd/>
            </a:ln>
            <a:effectLst/>
          </p:spPr>
          <p:txBody>
            <a:bodyPr/>
            <a:lstStyle/>
            <a:p>
              <a:endParaRPr lang="en-US"/>
            </a:p>
          </p:txBody>
        </p:sp>
        <p:sp>
          <p:nvSpPr>
            <p:cNvPr id="202764" name="Line 12"/>
            <p:cNvSpPr>
              <a:spLocks noChangeShapeType="1"/>
            </p:cNvSpPr>
            <p:nvPr/>
          </p:nvSpPr>
          <p:spPr bwMode="auto">
            <a:xfrm flipV="1">
              <a:off x="2112" y="3120"/>
              <a:ext cx="384" cy="192"/>
            </a:xfrm>
            <a:prstGeom prst="line">
              <a:avLst/>
            </a:prstGeom>
            <a:noFill/>
            <a:ln w="22225">
              <a:solidFill>
                <a:schemeClr val="tx1"/>
              </a:solidFill>
              <a:round/>
              <a:headEnd/>
              <a:tailEnd/>
            </a:ln>
            <a:effectLst/>
          </p:spPr>
          <p:txBody>
            <a:bodyPr/>
            <a:lstStyle/>
            <a:p>
              <a:endParaRPr lang="en-US"/>
            </a:p>
          </p:txBody>
        </p:sp>
        <p:sp>
          <p:nvSpPr>
            <p:cNvPr id="202765" name="Line 13"/>
            <p:cNvSpPr>
              <a:spLocks noChangeShapeType="1"/>
            </p:cNvSpPr>
            <p:nvPr/>
          </p:nvSpPr>
          <p:spPr bwMode="auto">
            <a:xfrm flipV="1">
              <a:off x="1344" y="2784"/>
              <a:ext cx="0" cy="336"/>
            </a:xfrm>
            <a:prstGeom prst="line">
              <a:avLst/>
            </a:prstGeom>
            <a:noFill/>
            <a:ln w="22225">
              <a:solidFill>
                <a:schemeClr val="tx1"/>
              </a:solidFill>
              <a:round/>
              <a:headEnd/>
              <a:tailEnd/>
            </a:ln>
            <a:effectLst/>
          </p:spPr>
          <p:txBody>
            <a:bodyPr/>
            <a:lstStyle/>
            <a:p>
              <a:endParaRPr lang="en-US"/>
            </a:p>
          </p:txBody>
        </p:sp>
        <p:sp>
          <p:nvSpPr>
            <p:cNvPr id="202766" name="Line 14"/>
            <p:cNvSpPr>
              <a:spLocks noChangeShapeType="1"/>
            </p:cNvSpPr>
            <p:nvPr/>
          </p:nvSpPr>
          <p:spPr bwMode="auto">
            <a:xfrm flipV="1">
              <a:off x="2496" y="2784"/>
              <a:ext cx="0" cy="336"/>
            </a:xfrm>
            <a:prstGeom prst="line">
              <a:avLst/>
            </a:prstGeom>
            <a:noFill/>
            <a:ln w="22225">
              <a:solidFill>
                <a:schemeClr val="tx1"/>
              </a:solidFill>
              <a:round/>
              <a:headEnd/>
              <a:tailEnd/>
            </a:ln>
            <a:effectLst/>
          </p:spPr>
          <p:txBody>
            <a:bodyPr/>
            <a:lstStyle/>
            <a:p>
              <a:endParaRPr lang="en-US"/>
            </a:p>
          </p:txBody>
        </p:sp>
        <p:sp>
          <p:nvSpPr>
            <p:cNvPr id="202767" name="Line 15"/>
            <p:cNvSpPr>
              <a:spLocks noChangeShapeType="1"/>
            </p:cNvSpPr>
            <p:nvPr/>
          </p:nvSpPr>
          <p:spPr bwMode="auto">
            <a:xfrm flipV="1">
              <a:off x="2112" y="2976"/>
              <a:ext cx="0" cy="336"/>
            </a:xfrm>
            <a:prstGeom prst="line">
              <a:avLst/>
            </a:prstGeom>
            <a:noFill/>
            <a:ln w="22225">
              <a:solidFill>
                <a:schemeClr val="tx1"/>
              </a:solidFill>
              <a:round/>
              <a:headEnd/>
              <a:tailEnd/>
            </a:ln>
            <a:effectLst/>
          </p:spPr>
          <p:txBody>
            <a:bodyPr/>
            <a:lstStyle/>
            <a:p>
              <a:endParaRPr lang="en-US"/>
            </a:p>
          </p:txBody>
        </p:sp>
      </p:grpSp>
      <p:sp>
        <p:nvSpPr>
          <p:cNvPr id="202768" name="AutoShape 16"/>
          <p:cNvSpPr>
            <a:spLocks noChangeAspect="1" noChangeArrowheads="1"/>
          </p:cNvSpPr>
          <p:nvPr/>
        </p:nvSpPr>
        <p:spPr bwMode="auto">
          <a:xfrm>
            <a:off x="6327775" y="3976688"/>
            <a:ext cx="420688"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02769" name="AutoShape 17"/>
          <p:cNvSpPr>
            <a:spLocks noChangeAspect="1" noChangeArrowheads="1"/>
          </p:cNvSpPr>
          <p:nvPr/>
        </p:nvSpPr>
        <p:spPr bwMode="auto">
          <a:xfrm>
            <a:off x="4503738" y="3700463"/>
            <a:ext cx="420687" cy="414337"/>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02770" name="AutoShape 18"/>
          <p:cNvSpPr>
            <a:spLocks noChangeAspect="1" noChangeArrowheads="1"/>
          </p:cNvSpPr>
          <p:nvPr/>
        </p:nvSpPr>
        <p:spPr bwMode="auto">
          <a:xfrm>
            <a:off x="3521075" y="3700463"/>
            <a:ext cx="420688" cy="414337"/>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02771" name="AutoShape 19"/>
          <p:cNvSpPr>
            <a:spLocks noChangeAspect="1" noChangeArrowheads="1"/>
          </p:cNvSpPr>
          <p:nvPr/>
        </p:nvSpPr>
        <p:spPr bwMode="auto">
          <a:xfrm>
            <a:off x="2328863" y="4183063"/>
            <a:ext cx="420687"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grpSp>
        <p:nvGrpSpPr>
          <p:cNvPr id="3" name="Group 20"/>
          <p:cNvGrpSpPr>
            <a:grpSpLocks/>
          </p:cNvGrpSpPr>
          <p:nvPr/>
        </p:nvGrpSpPr>
        <p:grpSpPr bwMode="auto">
          <a:xfrm rot="672844">
            <a:off x="2060575" y="4906963"/>
            <a:ext cx="406400" cy="119062"/>
            <a:chOff x="768" y="2901"/>
            <a:chExt cx="256" cy="75"/>
          </a:xfrm>
        </p:grpSpPr>
        <p:sp>
          <p:nvSpPr>
            <p:cNvPr id="202773" name="Line 21"/>
            <p:cNvSpPr>
              <a:spLocks noChangeShapeType="1"/>
            </p:cNvSpPr>
            <p:nvPr/>
          </p:nvSpPr>
          <p:spPr bwMode="auto">
            <a:xfrm>
              <a:off x="784" y="2902"/>
              <a:ext cx="240" cy="0"/>
            </a:xfrm>
            <a:prstGeom prst="line">
              <a:avLst/>
            </a:prstGeom>
            <a:noFill/>
            <a:ln w="28575">
              <a:solidFill>
                <a:schemeClr val="folHlink"/>
              </a:solidFill>
              <a:round/>
              <a:headEnd/>
              <a:tailEnd/>
            </a:ln>
            <a:effectLst/>
          </p:spPr>
          <p:txBody>
            <a:bodyPr/>
            <a:lstStyle/>
            <a:p>
              <a:endParaRPr lang="en-US"/>
            </a:p>
          </p:txBody>
        </p:sp>
        <p:sp>
          <p:nvSpPr>
            <p:cNvPr id="202774" name="Line 22"/>
            <p:cNvSpPr>
              <a:spLocks noChangeShapeType="1"/>
            </p:cNvSpPr>
            <p:nvPr/>
          </p:nvSpPr>
          <p:spPr bwMode="auto">
            <a:xfrm rot="1800000">
              <a:off x="768" y="2962"/>
              <a:ext cx="240" cy="0"/>
            </a:xfrm>
            <a:prstGeom prst="line">
              <a:avLst/>
            </a:prstGeom>
            <a:noFill/>
            <a:ln w="28575">
              <a:solidFill>
                <a:schemeClr val="folHlink"/>
              </a:solidFill>
              <a:round/>
              <a:headEnd/>
              <a:tailEnd/>
            </a:ln>
            <a:effectLst/>
          </p:spPr>
          <p:txBody>
            <a:bodyPr/>
            <a:lstStyle/>
            <a:p>
              <a:endParaRPr lang="en-US"/>
            </a:p>
          </p:txBody>
        </p:sp>
        <p:sp>
          <p:nvSpPr>
            <p:cNvPr id="202775" name="Arc 23"/>
            <p:cNvSpPr>
              <a:spLocks/>
            </p:cNvSpPr>
            <p:nvPr/>
          </p:nvSpPr>
          <p:spPr bwMode="auto">
            <a:xfrm flipV="1">
              <a:off x="880" y="2901"/>
              <a:ext cx="48" cy="75"/>
            </a:xfrm>
            <a:custGeom>
              <a:avLst/>
              <a:gdLst>
                <a:gd name="G0" fmla="+- 0 0 0"/>
                <a:gd name="G1" fmla="+- 16778 0 0"/>
                <a:gd name="G2" fmla="+- 21600 0 0"/>
                <a:gd name="T0" fmla="*/ 13604 w 21600"/>
                <a:gd name="T1" fmla="*/ 0 h 16778"/>
                <a:gd name="T2" fmla="*/ 21600 w 21600"/>
                <a:gd name="T3" fmla="*/ 16778 h 16778"/>
                <a:gd name="T4" fmla="*/ 0 w 21600"/>
                <a:gd name="T5" fmla="*/ 16778 h 16778"/>
              </a:gdLst>
              <a:ahLst/>
              <a:cxnLst>
                <a:cxn ang="0">
                  <a:pos x="T0" y="T1"/>
                </a:cxn>
                <a:cxn ang="0">
                  <a:pos x="T2" y="T3"/>
                </a:cxn>
                <a:cxn ang="0">
                  <a:pos x="T4" y="T5"/>
                </a:cxn>
              </a:cxnLst>
              <a:rect l="0" t="0" r="r" b="b"/>
              <a:pathLst>
                <a:path w="21600" h="16778" fill="none" extrusionOk="0">
                  <a:moveTo>
                    <a:pt x="13603" y="0"/>
                  </a:moveTo>
                  <a:cubicBezTo>
                    <a:pt x="18662" y="4101"/>
                    <a:pt x="21600" y="10265"/>
                    <a:pt x="21600" y="16778"/>
                  </a:cubicBezTo>
                </a:path>
                <a:path w="21600" h="16778" stroke="0" extrusionOk="0">
                  <a:moveTo>
                    <a:pt x="13603" y="0"/>
                  </a:moveTo>
                  <a:cubicBezTo>
                    <a:pt x="18662" y="4101"/>
                    <a:pt x="21600" y="10265"/>
                    <a:pt x="21600" y="16778"/>
                  </a:cubicBezTo>
                  <a:lnTo>
                    <a:pt x="0" y="16778"/>
                  </a:lnTo>
                  <a:close/>
                </a:path>
              </a:pathLst>
            </a:custGeom>
            <a:noFill/>
            <a:ln w="19050">
              <a:solidFill>
                <a:schemeClr val="folHlink"/>
              </a:solidFill>
              <a:round/>
              <a:headEnd/>
              <a:tailEnd/>
            </a:ln>
            <a:effectLst/>
          </p:spPr>
          <p:txBody>
            <a:bodyPr wrap="none" anchor="ctr"/>
            <a:lstStyle/>
            <a:p>
              <a:endParaRPr lang="en-US"/>
            </a:p>
          </p:txBody>
        </p:sp>
      </p:grpSp>
      <p:sp>
        <p:nvSpPr>
          <p:cNvPr id="202776" name="Text Box 24"/>
          <p:cNvSpPr txBox="1">
            <a:spLocks noChangeArrowheads="1"/>
          </p:cNvSpPr>
          <p:nvPr/>
        </p:nvSpPr>
        <p:spPr bwMode="auto">
          <a:xfrm>
            <a:off x="1289050" y="5029200"/>
            <a:ext cx="996950" cy="366713"/>
          </a:xfrm>
          <a:prstGeom prst="rect">
            <a:avLst/>
          </a:prstGeom>
          <a:noFill/>
          <a:ln w="9525">
            <a:noFill/>
            <a:miter lim="800000"/>
            <a:headEnd/>
            <a:tailEnd/>
          </a:ln>
          <a:effectLst/>
        </p:spPr>
        <p:txBody>
          <a:bodyPr wrap="none">
            <a:spAutoFit/>
          </a:bodyPr>
          <a:lstStyle/>
          <a:p>
            <a:r>
              <a:rPr lang="en-US"/>
              <a:t>Camera</a:t>
            </a:r>
          </a:p>
        </p:txBody>
      </p:sp>
      <p:sp>
        <p:nvSpPr>
          <p:cNvPr id="202777" name="Rectangle 25"/>
          <p:cNvSpPr>
            <a:spLocks noGrp="1" noChangeArrowheads="1"/>
          </p:cNvSpPr>
          <p:nvPr>
            <p:ph type="body" idx="1"/>
          </p:nvPr>
        </p:nvSpPr>
        <p:spPr>
          <a:xfrm>
            <a:off x="457200" y="1609725"/>
            <a:ext cx="8229600" cy="4637088"/>
          </a:xfrm>
          <a:noFill/>
          <a:ln/>
        </p:spPr>
        <p:txBody>
          <a:bodyPr/>
          <a:lstStyle/>
          <a:p>
            <a:pPr>
              <a:lnSpc>
                <a:spcPct val="100000"/>
              </a:lnSpc>
            </a:pPr>
            <a:r>
              <a:rPr lang="en-US"/>
              <a:t>Discretize full integral into 2 point sets</a:t>
            </a:r>
          </a:p>
          <a:p>
            <a:pPr lvl="1">
              <a:lnSpc>
                <a:spcPct val="100000"/>
              </a:lnSpc>
            </a:pPr>
            <a:r>
              <a:rPr lang="en-US"/>
              <a:t>Light points (</a:t>
            </a:r>
            <a:r>
              <a:rPr lang="en-US" sz="2800" b="1">
                <a:latin typeface="Times New Roman" pitchFamily="18" charset="0"/>
              </a:rPr>
              <a:t>L</a:t>
            </a:r>
            <a:r>
              <a:rPr lang="en-US"/>
              <a:t>)</a:t>
            </a:r>
          </a:p>
          <a:p>
            <a:pPr lvl="1">
              <a:lnSpc>
                <a:spcPct val="100000"/>
              </a:lnSpc>
            </a:pPr>
            <a:r>
              <a:rPr lang="en-US">
                <a:solidFill>
                  <a:schemeClr val="bg2"/>
                </a:solidFill>
              </a:rPr>
              <a:t>Gather points (</a:t>
            </a:r>
            <a:r>
              <a:rPr lang="en-US" sz="2800" b="1">
                <a:solidFill>
                  <a:schemeClr val="bg2"/>
                </a:solidFill>
                <a:latin typeface="Times New Roman" pitchFamily="18" charset="0"/>
              </a:rPr>
              <a:t>G</a:t>
            </a:r>
            <a:r>
              <a:rPr lang="en-US">
                <a:solidFill>
                  <a:schemeClr val="bg2"/>
                </a:solidFill>
              </a:rPr>
              <a:t>)</a:t>
            </a:r>
            <a:endParaRPr lang="en-US"/>
          </a:p>
        </p:txBody>
      </p:sp>
      <p:sp>
        <p:nvSpPr>
          <p:cNvPr id="202778" name="Rectangle 26"/>
          <p:cNvSpPr>
            <a:spLocks noGrp="1" noChangeArrowheads="1"/>
          </p:cNvSpPr>
          <p:nvPr>
            <p:ph type="title"/>
          </p:nvPr>
        </p:nvSpPr>
        <p:spPr/>
        <p:txBody>
          <a:bodyPr/>
          <a:lstStyle/>
          <a:p>
            <a:r>
              <a:rPr lang="en-US"/>
              <a:t>Point Sets</a:t>
            </a:r>
          </a:p>
        </p:txBody>
      </p:sp>
      <p:sp>
        <p:nvSpPr>
          <p:cNvPr id="202779" name="Line 27"/>
          <p:cNvSpPr>
            <a:spLocks noChangeShapeType="1"/>
          </p:cNvSpPr>
          <p:nvPr/>
        </p:nvSpPr>
        <p:spPr bwMode="auto">
          <a:xfrm flipV="1">
            <a:off x="2819400" y="4038600"/>
            <a:ext cx="1676400" cy="381000"/>
          </a:xfrm>
          <a:prstGeom prst="line">
            <a:avLst/>
          </a:prstGeom>
          <a:noFill/>
          <a:ln w="25400">
            <a:solidFill>
              <a:srgbClr val="FFFFB4"/>
            </a:solidFill>
            <a:round/>
            <a:headEnd/>
            <a:tailEnd type="triangle" w="med" len="med"/>
          </a:ln>
          <a:effectLst/>
        </p:spPr>
        <p:txBody>
          <a:bodyPr/>
          <a:lstStyle/>
          <a:p>
            <a:endParaRPr lang="en-US"/>
          </a:p>
        </p:txBody>
      </p:sp>
      <p:sp>
        <p:nvSpPr>
          <p:cNvPr id="202780" name="Line 28"/>
          <p:cNvSpPr>
            <a:spLocks noChangeShapeType="1"/>
          </p:cNvSpPr>
          <p:nvPr/>
        </p:nvSpPr>
        <p:spPr bwMode="auto">
          <a:xfrm flipH="1">
            <a:off x="3962400" y="3886200"/>
            <a:ext cx="457200" cy="0"/>
          </a:xfrm>
          <a:prstGeom prst="line">
            <a:avLst/>
          </a:prstGeom>
          <a:noFill/>
          <a:ln w="25400">
            <a:solidFill>
              <a:srgbClr val="FFFFB4"/>
            </a:solidFill>
            <a:round/>
            <a:headEnd/>
            <a:tailEnd type="triangle" w="med" len="med"/>
          </a:ln>
          <a:effectLst/>
        </p:spPr>
        <p:txBody>
          <a:bodyPr/>
          <a:lstStyle/>
          <a:p>
            <a:endParaRPr lang="en-US"/>
          </a:p>
        </p:txBody>
      </p:sp>
      <p:sp>
        <p:nvSpPr>
          <p:cNvPr id="202783" name="AutoShape 31"/>
          <p:cNvSpPr>
            <a:spLocks/>
          </p:cNvSpPr>
          <p:nvPr/>
        </p:nvSpPr>
        <p:spPr bwMode="auto">
          <a:xfrm>
            <a:off x="7086600" y="3657600"/>
            <a:ext cx="152400" cy="838200"/>
          </a:xfrm>
          <a:prstGeom prst="rightBrace">
            <a:avLst>
              <a:gd name="adj1" fmla="val 45833"/>
              <a:gd name="adj2" fmla="val 50000"/>
            </a:avLst>
          </a:prstGeom>
          <a:noFill/>
          <a:ln w="19050">
            <a:solidFill>
              <a:schemeClr val="tx1"/>
            </a:solidFill>
            <a:round/>
            <a:headEnd type="none" w="sm" len="sm"/>
            <a:tailEnd type="none" w="sm" len="sm"/>
          </a:ln>
          <a:effectLst/>
        </p:spPr>
        <p:txBody>
          <a:bodyPr wrap="none" anchor="ctr"/>
          <a:lstStyle/>
          <a:p>
            <a:endParaRPr lang="en-US"/>
          </a:p>
        </p:txBody>
      </p:sp>
      <p:sp>
        <p:nvSpPr>
          <p:cNvPr id="202784" name="Text Box 32"/>
          <p:cNvSpPr txBox="1">
            <a:spLocks noChangeArrowheads="1"/>
          </p:cNvSpPr>
          <p:nvPr/>
        </p:nvSpPr>
        <p:spPr bwMode="auto">
          <a:xfrm>
            <a:off x="7204075" y="3870325"/>
            <a:ext cx="1482725" cy="396875"/>
          </a:xfrm>
          <a:prstGeom prst="rect">
            <a:avLst/>
          </a:prstGeom>
          <a:noFill/>
          <a:ln w="12700">
            <a:noFill/>
            <a:miter lim="800000"/>
            <a:headEnd type="none" w="sm" len="sm"/>
            <a:tailEnd type="none" w="sm" len="sm"/>
          </a:ln>
          <a:effectLst/>
        </p:spPr>
        <p:txBody>
          <a:bodyPr wrap="none">
            <a:spAutoFit/>
          </a:bodyPr>
          <a:lstStyle/>
          <a:p>
            <a:r>
              <a:rPr lang="en-US" sz="2000"/>
              <a:t>Light points</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Freeform 2"/>
          <p:cNvSpPr>
            <a:spLocks/>
          </p:cNvSpPr>
          <p:nvPr/>
        </p:nvSpPr>
        <p:spPr bwMode="auto">
          <a:xfrm>
            <a:off x="3724275" y="5767388"/>
            <a:ext cx="1266825" cy="819150"/>
          </a:xfrm>
          <a:custGeom>
            <a:avLst/>
            <a:gdLst/>
            <a:ahLst/>
            <a:cxnLst>
              <a:cxn ang="0">
                <a:pos x="5" y="144"/>
              </a:cxn>
              <a:cxn ang="0">
                <a:pos x="293" y="0"/>
              </a:cxn>
              <a:cxn ang="0">
                <a:pos x="867" y="151"/>
              </a:cxn>
              <a:cxn ang="0">
                <a:pos x="867" y="416"/>
              </a:cxn>
              <a:cxn ang="0">
                <a:pos x="576" y="571"/>
              </a:cxn>
              <a:cxn ang="0">
                <a:pos x="0" y="422"/>
              </a:cxn>
              <a:cxn ang="0">
                <a:pos x="5" y="144"/>
              </a:cxn>
            </a:cxnLst>
            <a:rect l="0" t="0" r="r" b="b"/>
            <a:pathLst>
              <a:path w="867" h="571">
                <a:moveTo>
                  <a:pt x="5" y="144"/>
                </a:moveTo>
                <a:lnTo>
                  <a:pt x="293" y="0"/>
                </a:lnTo>
                <a:lnTo>
                  <a:pt x="867" y="151"/>
                </a:lnTo>
                <a:lnTo>
                  <a:pt x="867" y="416"/>
                </a:lnTo>
                <a:lnTo>
                  <a:pt x="576" y="571"/>
                </a:lnTo>
                <a:lnTo>
                  <a:pt x="0" y="422"/>
                </a:lnTo>
                <a:lnTo>
                  <a:pt x="5" y="144"/>
                </a:lnTo>
                <a:close/>
              </a:path>
            </a:pathLst>
          </a:custGeom>
          <a:solidFill>
            <a:schemeClr val="accent2"/>
          </a:solidFill>
          <a:ln w="9525">
            <a:noFill/>
            <a:round/>
            <a:headEnd/>
            <a:tailEnd/>
          </a:ln>
          <a:effectLst/>
        </p:spPr>
        <p:txBody>
          <a:bodyPr/>
          <a:lstStyle/>
          <a:p>
            <a:endParaRPr lang="en-US"/>
          </a:p>
        </p:txBody>
      </p:sp>
      <p:sp>
        <p:nvSpPr>
          <p:cNvPr id="204803" name="Line 3"/>
          <p:cNvSpPr>
            <a:spLocks noChangeShapeType="1"/>
          </p:cNvSpPr>
          <p:nvPr/>
        </p:nvSpPr>
        <p:spPr bwMode="auto">
          <a:xfrm flipV="1">
            <a:off x="2328863" y="5354638"/>
            <a:ext cx="1893887" cy="965200"/>
          </a:xfrm>
          <a:prstGeom prst="line">
            <a:avLst/>
          </a:prstGeom>
          <a:noFill/>
          <a:ln w="22225">
            <a:solidFill>
              <a:schemeClr val="tx1"/>
            </a:solidFill>
            <a:round/>
            <a:headEnd/>
            <a:tailEnd/>
          </a:ln>
          <a:effectLst/>
        </p:spPr>
        <p:txBody>
          <a:bodyPr/>
          <a:lstStyle/>
          <a:p>
            <a:endParaRPr lang="en-US"/>
          </a:p>
        </p:txBody>
      </p:sp>
      <p:sp>
        <p:nvSpPr>
          <p:cNvPr id="204804" name="Line 4"/>
          <p:cNvSpPr>
            <a:spLocks noChangeShapeType="1"/>
          </p:cNvSpPr>
          <p:nvPr/>
        </p:nvSpPr>
        <p:spPr bwMode="auto">
          <a:xfrm>
            <a:off x="4222750" y="5354638"/>
            <a:ext cx="2386013" cy="620712"/>
          </a:xfrm>
          <a:prstGeom prst="line">
            <a:avLst/>
          </a:prstGeom>
          <a:noFill/>
          <a:ln w="22225">
            <a:solidFill>
              <a:schemeClr val="tx1"/>
            </a:solidFill>
            <a:round/>
            <a:headEnd/>
            <a:tailEnd/>
          </a:ln>
          <a:effectLst/>
        </p:spPr>
        <p:txBody>
          <a:bodyPr/>
          <a:lstStyle/>
          <a:p>
            <a:endParaRPr lang="en-US"/>
          </a:p>
        </p:txBody>
      </p:sp>
      <p:sp>
        <p:nvSpPr>
          <p:cNvPr id="204805" name="Line 5"/>
          <p:cNvSpPr>
            <a:spLocks noChangeShapeType="1"/>
          </p:cNvSpPr>
          <p:nvPr/>
        </p:nvSpPr>
        <p:spPr bwMode="auto">
          <a:xfrm flipV="1">
            <a:off x="4222750" y="3768725"/>
            <a:ext cx="0" cy="1585913"/>
          </a:xfrm>
          <a:prstGeom prst="line">
            <a:avLst/>
          </a:prstGeom>
          <a:noFill/>
          <a:ln w="22225">
            <a:solidFill>
              <a:schemeClr val="tx1"/>
            </a:solidFill>
            <a:round/>
            <a:headEnd/>
            <a:tailEnd/>
          </a:ln>
          <a:effectLst/>
        </p:spPr>
        <p:txBody>
          <a:bodyPr/>
          <a:lstStyle/>
          <a:p>
            <a:endParaRPr lang="en-US"/>
          </a:p>
        </p:txBody>
      </p:sp>
      <p:grpSp>
        <p:nvGrpSpPr>
          <p:cNvPr id="2" name="Group 6"/>
          <p:cNvGrpSpPr>
            <a:grpSpLocks/>
          </p:cNvGrpSpPr>
          <p:nvPr/>
        </p:nvGrpSpPr>
        <p:grpSpPr bwMode="auto">
          <a:xfrm>
            <a:off x="3732213" y="5767388"/>
            <a:ext cx="1260475" cy="827087"/>
            <a:chOff x="1344" y="2592"/>
            <a:chExt cx="1152" cy="720"/>
          </a:xfrm>
        </p:grpSpPr>
        <p:sp>
          <p:nvSpPr>
            <p:cNvPr id="204807" name="Line 7"/>
            <p:cNvSpPr>
              <a:spLocks noChangeShapeType="1"/>
            </p:cNvSpPr>
            <p:nvPr/>
          </p:nvSpPr>
          <p:spPr bwMode="auto">
            <a:xfrm flipV="1">
              <a:off x="1344" y="2592"/>
              <a:ext cx="384" cy="192"/>
            </a:xfrm>
            <a:prstGeom prst="line">
              <a:avLst/>
            </a:prstGeom>
            <a:noFill/>
            <a:ln w="22225">
              <a:solidFill>
                <a:schemeClr val="tx1"/>
              </a:solidFill>
              <a:round/>
              <a:headEnd/>
              <a:tailEnd/>
            </a:ln>
            <a:effectLst/>
          </p:spPr>
          <p:txBody>
            <a:bodyPr/>
            <a:lstStyle/>
            <a:p>
              <a:endParaRPr lang="en-US"/>
            </a:p>
          </p:txBody>
        </p:sp>
        <p:sp>
          <p:nvSpPr>
            <p:cNvPr id="204808" name="Line 8"/>
            <p:cNvSpPr>
              <a:spLocks noChangeShapeType="1"/>
            </p:cNvSpPr>
            <p:nvPr/>
          </p:nvSpPr>
          <p:spPr bwMode="auto">
            <a:xfrm flipV="1">
              <a:off x="2112" y="2784"/>
              <a:ext cx="384" cy="192"/>
            </a:xfrm>
            <a:prstGeom prst="line">
              <a:avLst/>
            </a:prstGeom>
            <a:noFill/>
            <a:ln w="22225">
              <a:solidFill>
                <a:schemeClr val="tx1"/>
              </a:solidFill>
              <a:round/>
              <a:headEnd/>
              <a:tailEnd/>
            </a:ln>
            <a:effectLst/>
          </p:spPr>
          <p:txBody>
            <a:bodyPr/>
            <a:lstStyle/>
            <a:p>
              <a:endParaRPr lang="en-US"/>
            </a:p>
          </p:txBody>
        </p:sp>
        <p:sp>
          <p:nvSpPr>
            <p:cNvPr id="204809" name="Line 9"/>
            <p:cNvSpPr>
              <a:spLocks noChangeShapeType="1"/>
            </p:cNvSpPr>
            <p:nvPr/>
          </p:nvSpPr>
          <p:spPr bwMode="auto">
            <a:xfrm>
              <a:off x="1344" y="2784"/>
              <a:ext cx="768" cy="192"/>
            </a:xfrm>
            <a:prstGeom prst="line">
              <a:avLst/>
            </a:prstGeom>
            <a:noFill/>
            <a:ln w="22225">
              <a:solidFill>
                <a:schemeClr val="tx1"/>
              </a:solidFill>
              <a:round/>
              <a:headEnd/>
              <a:tailEnd/>
            </a:ln>
            <a:effectLst/>
          </p:spPr>
          <p:txBody>
            <a:bodyPr/>
            <a:lstStyle/>
            <a:p>
              <a:endParaRPr lang="en-US"/>
            </a:p>
          </p:txBody>
        </p:sp>
        <p:sp>
          <p:nvSpPr>
            <p:cNvPr id="204810" name="Line 10"/>
            <p:cNvSpPr>
              <a:spLocks noChangeShapeType="1"/>
            </p:cNvSpPr>
            <p:nvPr/>
          </p:nvSpPr>
          <p:spPr bwMode="auto">
            <a:xfrm>
              <a:off x="1728" y="2592"/>
              <a:ext cx="768" cy="192"/>
            </a:xfrm>
            <a:prstGeom prst="line">
              <a:avLst/>
            </a:prstGeom>
            <a:noFill/>
            <a:ln w="22225">
              <a:solidFill>
                <a:schemeClr val="tx1"/>
              </a:solidFill>
              <a:round/>
              <a:headEnd/>
              <a:tailEnd/>
            </a:ln>
            <a:effectLst/>
          </p:spPr>
          <p:txBody>
            <a:bodyPr/>
            <a:lstStyle/>
            <a:p>
              <a:endParaRPr lang="en-US"/>
            </a:p>
          </p:txBody>
        </p:sp>
        <p:sp>
          <p:nvSpPr>
            <p:cNvPr id="204811" name="Line 11"/>
            <p:cNvSpPr>
              <a:spLocks noChangeShapeType="1"/>
            </p:cNvSpPr>
            <p:nvPr/>
          </p:nvSpPr>
          <p:spPr bwMode="auto">
            <a:xfrm>
              <a:off x="1344" y="3120"/>
              <a:ext cx="768" cy="192"/>
            </a:xfrm>
            <a:prstGeom prst="line">
              <a:avLst/>
            </a:prstGeom>
            <a:noFill/>
            <a:ln w="22225">
              <a:solidFill>
                <a:schemeClr val="tx1"/>
              </a:solidFill>
              <a:round/>
              <a:headEnd/>
              <a:tailEnd/>
            </a:ln>
            <a:effectLst/>
          </p:spPr>
          <p:txBody>
            <a:bodyPr/>
            <a:lstStyle/>
            <a:p>
              <a:endParaRPr lang="en-US"/>
            </a:p>
          </p:txBody>
        </p:sp>
        <p:sp>
          <p:nvSpPr>
            <p:cNvPr id="204812" name="Line 12"/>
            <p:cNvSpPr>
              <a:spLocks noChangeShapeType="1"/>
            </p:cNvSpPr>
            <p:nvPr/>
          </p:nvSpPr>
          <p:spPr bwMode="auto">
            <a:xfrm flipV="1">
              <a:off x="2112" y="3120"/>
              <a:ext cx="384" cy="192"/>
            </a:xfrm>
            <a:prstGeom prst="line">
              <a:avLst/>
            </a:prstGeom>
            <a:noFill/>
            <a:ln w="22225">
              <a:solidFill>
                <a:schemeClr val="tx1"/>
              </a:solidFill>
              <a:round/>
              <a:headEnd/>
              <a:tailEnd/>
            </a:ln>
            <a:effectLst/>
          </p:spPr>
          <p:txBody>
            <a:bodyPr/>
            <a:lstStyle/>
            <a:p>
              <a:endParaRPr lang="en-US"/>
            </a:p>
          </p:txBody>
        </p:sp>
        <p:sp>
          <p:nvSpPr>
            <p:cNvPr id="204813" name="Line 13"/>
            <p:cNvSpPr>
              <a:spLocks noChangeShapeType="1"/>
            </p:cNvSpPr>
            <p:nvPr/>
          </p:nvSpPr>
          <p:spPr bwMode="auto">
            <a:xfrm flipV="1">
              <a:off x="1344" y="2784"/>
              <a:ext cx="0" cy="336"/>
            </a:xfrm>
            <a:prstGeom prst="line">
              <a:avLst/>
            </a:prstGeom>
            <a:noFill/>
            <a:ln w="22225">
              <a:solidFill>
                <a:schemeClr val="tx1"/>
              </a:solidFill>
              <a:round/>
              <a:headEnd/>
              <a:tailEnd/>
            </a:ln>
            <a:effectLst/>
          </p:spPr>
          <p:txBody>
            <a:bodyPr/>
            <a:lstStyle/>
            <a:p>
              <a:endParaRPr lang="en-US"/>
            </a:p>
          </p:txBody>
        </p:sp>
        <p:sp>
          <p:nvSpPr>
            <p:cNvPr id="204814" name="Line 14"/>
            <p:cNvSpPr>
              <a:spLocks noChangeShapeType="1"/>
            </p:cNvSpPr>
            <p:nvPr/>
          </p:nvSpPr>
          <p:spPr bwMode="auto">
            <a:xfrm flipV="1">
              <a:off x="2496" y="2784"/>
              <a:ext cx="0" cy="336"/>
            </a:xfrm>
            <a:prstGeom prst="line">
              <a:avLst/>
            </a:prstGeom>
            <a:noFill/>
            <a:ln w="22225">
              <a:solidFill>
                <a:schemeClr val="tx1"/>
              </a:solidFill>
              <a:round/>
              <a:headEnd/>
              <a:tailEnd/>
            </a:ln>
            <a:effectLst/>
          </p:spPr>
          <p:txBody>
            <a:bodyPr/>
            <a:lstStyle/>
            <a:p>
              <a:endParaRPr lang="en-US"/>
            </a:p>
          </p:txBody>
        </p:sp>
        <p:sp>
          <p:nvSpPr>
            <p:cNvPr id="204815" name="Line 15"/>
            <p:cNvSpPr>
              <a:spLocks noChangeShapeType="1"/>
            </p:cNvSpPr>
            <p:nvPr/>
          </p:nvSpPr>
          <p:spPr bwMode="auto">
            <a:xfrm flipV="1">
              <a:off x="2112" y="2976"/>
              <a:ext cx="0" cy="336"/>
            </a:xfrm>
            <a:prstGeom prst="line">
              <a:avLst/>
            </a:prstGeom>
            <a:noFill/>
            <a:ln w="22225">
              <a:solidFill>
                <a:schemeClr val="tx1"/>
              </a:solidFill>
              <a:round/>
              <a:headEnd/>
              <a:tailEnd/>
            </a:ln>
            <a:effectLst/>
          </p:spPr>
          <p:txBody>
            <a:bodyPr/>
            <a:lstStyle/>
            <a:p>
              <a:endParaRPr lang="en-US"/>
            </a:p>
          </p:txBody>
        </p:sp>
      </p:grpSp>
      <p:sp>
        <p:nvSpPr>
          <p:cNvPr id="204816" name="AutoShape 16"/>
          <p:cNvSpPr>
            <a:spLocks noChangeAspect="1" noChangeArrowheads="1"/>
          </p:cNvSpPr>
          <p:nvPr/>
        </p:nvSpPr>
        <p:spPr bwMode="auto">
          <a:xfrm>
            <a:off x="6327775" y="3976688"/>
            <a:ext cx="420688"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04817" name="AutoShape 17"/>
          <p:cNvSpPr>
            <a:spLocks noChangeAspect="1" noChangeArrowheads="1"/>
          </p:cNvSpPr>
          <p:nvPr/>
        </p:nvSpPr>
        <p:spPr bwMode="auto">
          <a:xfrm>
            <a:off x="4503738" y="3700463"/>
            <a:ext cx="420687" cy="414337"/>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04818" name="AutoShape 18"/>
          <p:cNvSpPr>
            <a:spLocks noChangeAspect="1" noChangeArrowheads="1"/>
          </p:cNvSpPr>
          <p:nvPr/>
        </p:nvSpPr>
        <p:spPr bwMode="auto">
          <a:xfrm>
            <a:off x="3521075" y="3700463"/>
            <a:ext cx="420688" cy="414337"/>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04819" name="AutoShape 19"/>
          <p:cNvSpPr>
            <a:spLocks noChangeAspect="1" noChangeArrowheads="1"/>
          </p:cNvSpPr>
          <p:nvPr/>
        </p:nvSpPr>
        <p:spPr bwMode="auto">
          <a:xfrm>
            <a:off x="2328863" y="4183063"/>
            <a:ext cx="420687"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grpSp>
        <p:nvGrpSpPr>
          <p:cNvPr id="3" name="Group 20"/>
          <p:cNvGrpSpPr>
            <a:grpSpLocks/>
          </p:cNvGrpSpPr>
          <p:nvPr/>
        </p:nvGrpSpPr>
        <p:grpSpPr bwMode="auto">
          <a:xfrm rot="672844">
            <a:off x="2060575" y="4906963"/>
            <a:ext cx="406400" cy="119062"/>
            <a:chOff x="768" y="2901"/>
            <a:chExt cx="256" cy="75"/>
          </a:xfrm>
        </p:grpSpPr>
        <p:sp>
          <p:nvSpPr>
            <p:cNvPr id="204821" name="Line 21"/>
            <p:cNvSpPr>
              <a:spLocks noChangeShapeType="1"/>
            </p:cNvSpPr>
            <p:nvPr/>
          </p:nvSpPr>
          <p:spPr bwMode="auto">
            <a:xfrm>
              <a:off x="784" y="2902"/>
              <a:ext cx="240" cy="0"/>
            </a:xfrm>
            <a:prstGeom prst="line">
              <a:avLst/>
            </a:prstGeom>
            <a:noFill/>
            <a:ln w="28575">
              <a:solidFill>
                <a:schemeClr val="folHlink"/>
              </a:solidFill>
              <a:round/>
              <a:headEnd/>
              <a:tailEnd/>
            </a:ln>
            <a:effectLst/>
          </p:spPr>
          <p:txBody>
            <a:bodyPr/>
            <a:lstStyle/>
            <a:p>
              <a:endParaRPr lang="en-US"/>
            </a:p>
          </p:txBody>
        </p:sp>
        <p:sp>
          <p:nvSpPr>
            <p:cNvPr id="204822" name="Line 22"/>
            <p:cNvSpPr>
              <a:spLocks noChangeShapeType="1"/>
            </p:cNvSpPr>
            <p:nvPr/>
          </p:nvSpPr>
          <p:spPr bwMode="auto">
            <a:xfrm rot="1800000">
              <a:off x="768" y="2962"/>
              <a:ext cx="240" cy="0"/>
            </a:xfrm>
            <a:prstGeom prst="line">
              <a:avLst/>
            </a:prstGeom>
            <a:noFill/>
            <a:ln w="28575">
              <a:solidFill>
                <a:schemeClr val="folHlink"/>
              </a:solidFill>
              <a:round/>
              <a:headEnd/>
              <a:tailEnd/>
            </a:ln>
            <a:effectLst/>
          </p:spPr>
          <p:txBody>
            <a:bodyPr/>
            <a:lstStyle/>
            <a:p>
              <a:endParaRPr lang="en-US"/>
            </a:p>
          </p:txBody>
        </p:sp>
        <p:sp>
          <p:nvSpPr>
            <p:cNvPr id="204823" name="Arc 23"/>
            <p:cNvSpPr>
              <a:spLocks/>
            </p:cNvSpPr>
            <p:nvPr/>
          </p:nvSpPr>
          <p:spPr bwMode="auto">
            <a:xfrm flipV="1">
              <a:off x="880" y="2901"/>
              <a:ext cx="48" cy="75"/>
            </a:xfrm>
            <a:custGeom>
              <a:avLst/>
              <a:gdLst>
                <a:gd name="G0" fmla="+- 0 0 0"/>
                <a:gd name="G1" fmla="+- 16778 0 0"/>
                <a:gd name="G2" fmla="+- 21600 0 0"/>
                <a:gd name="T0" fmla="*/ 13604 w 21600"/>
                <a:gd name="T1" fmla="*/ 0 h 16778"/>
                <a:gd name="T2" fmla="*/ 21600 w 21600"/>
                <a:gd name="T3" fmla="*/ 16778 h 16778"/>
                <a:gd name="T4" fmla="*/ 0 w 21600"/>
                <a:gd name="T5" fmla="*/ 16778 h 16778"/>
              </a:gdLst>
              <a:ahLst/>
              <a:cxnLst>
                <a:cxn ang="0">
                  <a:pos x="T0" y="T1"/>
                </a:cxn>
                <a:cxn ang="0">
                  <a:pos x="T2" y="T3"/>
                </a:cxn>
                <a:cxn ang="0">
                  <a:pos x="T4" y="T5"/>
                </a:cxn>
              </a:cxnLst>
              <a:rect l="0" t="0" r="r" b="b"/>
              <a:pathLst>
                <a:path w="21600" h="16778" fill="none" extrusionOk="0">
                  <a:moveTo>
                    <a:pt x="13603" y="0"/>
                  </a:moveTo>
                  <a:cubicBezTo>
                    <a:pt x="18662" y="4101"/>
                    <a:pt x="21600" y="10265"/>
                    <a:pt x="21600" y="16778"/>
                  </a:cubicBezTo>
                </a:path>
                <a:path w="21600" h="16778" stroke="0" extrusionOk="0">
                  <a:moveTo>
                    <a:pt x="13603" y="0"/>
                  </a:moveTo>
                  <a:cubicBezTo>
                    <a:pt x="18662" y="4101"/>
                    <a:pt x="21600" y="10265"/>
                    <a:pt x="21600" y="16778"/>
                  </a:cubicBezTo>
                  <a:lnTo>
                    <a:pt x="0" y="16778"/>
                  </a:lnTo>
                  <a:close/>
                </a:path>
              </a:pathLst>
            </a:custGeom>
            <a:noFill/>
            <a:ln w="19050">
              <a:solidFill>
                <a:schemeClr val="folHlink"/>
              </a:solidFill>
              <a:round/>
              <a:headEnd/>
              <a:tailEnd/>
            </a:ln>
            <a:effectLst/>
          </p:spPr>
          <p:txBody>
            <a:bodyPr wrap="none" anchor="ctr"/>
            <a:lstStyle/>
            <a:p>
              <a:endParaRPr lang="en-US"/>
            </a:p>
          </p:txBody>
        </p:sp>
      </p:grpSp>
      <p:sp>
        <p:nvSpPr>
          <p:cNvPr id="204824" name="Text Box 24"/>
          <p:cNvSpPr txBox="1">
            <a:spLocks noChangeArrowheads="1"/>
          </p:cNvSpPr>
          <p:nvPr/>
        </p:nvSpPr>
        <p:spPr bwMode="auto">
          <a:xfrm>
            <a:off x="1289050" y="5029200"/>
            <a:ext cx="996950" cy="366713"/>
          </a:xfrm>
          <a:prstGeom prst="rect">
            <a:avLst/>
          </a:prstGeom>
          <a:noFill/>
          <a:ln w="9525">
            <a:noFill/>
            <a:miter lim="800000"/>
            <a:headEnd/>
            <a:tailEnd/>
          </a:ln>
          <a:effectLst/>
        </p:spPr>
        <p:txBody>
          <a:bodyPr wrap="none">
            <a:spAutoFit/>
          </a:bodyPr>
          <a:lstStyle/>
          <a:p>
            <a:r>
              <a:rPr lang="en-US"/>
              <a:t>Camera</a:t>
            </a:r>
          </a:p>
        </p:txBody>
      </p:sp>
      <p:sp>
        <p:nvSpPr>
          <p:cNvPr id="204825" name="Rectangle 25"/>
          <p:cNvSpPr>
            <a:spLocks noGrp="1" noChangeArrowheads="1"/>
          </p:cNvSpPr>
          <p:nvPr>
            <p:ph type="body" idx="1"/>
          </p:nvPr>
        </p:nvSpPr>
        <p:spPr>
          <a:xfrm>
            <a:off x="457200" y="1609725"/>
            <a:ext cx="8229600" cy="4637088"/>
          </a:xfrm>
          <a:noFill/>
          <a:ln/>
        </p:spPr>
        <p:txBody>
          <a:bodyPr/>
          <a:lstStyle/>
          <a:p>
            <a:pPr>
              <a:lnSpc>
                <a:spcPct val="100000"/>
              </a:lnSpc>
            </a:pPr>
            <a:r>
              <a:rPr lang="en-US"/>
              <a:t>Discretize full integral into 2 point sets</a:t>
            </a:r>
          </a:p>
          <a:p>
            <a:pPr lvl="1">
              <a:lnSpc>
                <a:spcPct val="100000"/>
              </a:lnSpc>
            </a:pPr>
            <a:r>
              <a:rPr lang="en-US"/>
              <a:t>Light points (</a:t>
            </a:r>
            <a:r>
              <a:rPr lang="en-US" sz="2800" b="1">
                <a:latin typeface="Times New Roman" pitchFamily="18" charset="0"/>
              </a:rPr>
              <a:t>L</a:t>
            </a:r>
            <a:r>
              <a:rPr lang="en-US"/>
              <a:t>)</a:t>
            </a:r>
          </a:p>
          <a:p>
            <a:pPr lvl="1">
              <a:lnSpc>
                <a:spcPct val="100000"/>
              </a:lnSpc>
            </a:pPr>
            <a:r>
              <a:rPr lang="en-US"/>
              <a:t>Gather points (</a:t>
            </a:r>
            <a:r>
              <a:rPr lang="en-US" sz="2800" b="1">
                <a:latin typeface="Times New Roman" pitchFamily="18" charset="0"/>
              </a:rPr>
              <a:t>G</a:t>
            </a:r>
            <a:r>
              <a:rPr lang="en-US"/>
              <a:t>)</a:t>
            </a:r>
          </a:p>
        </p:txBody>
      </p:sp>
      <p:sp>
        <p:nvSpPr>
          <p:cNvPr id="204826" name="Rectangle 26"/>
          <p:cNvSpPr>
            <a:spLocks noGrp="1" noChangeArrowheads="1"/>
          </p:cNvSpPr>
          <p:nvPr>
            <p:ph type="title"/>
          </p:nvPr>
        </p:nvSpPr>
        <p:spPr/>
        <p:txBody>
          <a:bodyPr/>
          <a:lstStyle/>
          <a:p>
            <a:r>
              <a:rPr lang="en-US"/>
              <a:t>Point Sets</a:t>
            </a:r>
          </a:p>
        </p:txBody>
      </p:sp>
      <p:sp>
        <p:nvSpPr>
          <p:cNvPr id="204829" name="AutoShape 29"/>
          <p:cNvSpPr>
            <a:spLocks/>
          </p:cNvSpPr>
          <p:nvPr/>
        </p:nvSpPr>
        <p:spPr bwMode="auto">
          <a:xfrm>
            <a:off x="7086600" y="3657600"/>
            <a:ext cx="152400" cy="838200"/>
          </a:xfrm>
          <a:prstGeom prst="rightBrace">
            <a:avLst>
              <a:gd name="adj1" fmla="val 45833"/>
              <a:gd name="adj2" fmla="val 50000"/>
            </a:avLst>
          </a:prstGeom>
          <a:noFill/>
          <a:ln w="19050">
            <a:solidFill>
              <a:schemeClr val="tx1"/>
            </a:solidFill>
            <a:round/>
            <a:headEnd type="none" w="sm" len="sm"/>
            <a:tailEnd type="none" w="sm" len="sm"/>
          </a:ln>
          <a:effectLst/>
        </p:spPr>
        <p:txBody>
          <a:bodyPr wrap="none" anchor="ctr"/>
          <a:lstStyle/>
          <a:p>
            <a:endParaRPr lang="en-US"/>
          </a:p>
        </p:txBody>
      </p:sp>
      <p:sp>
        <p:nvSpPr>
          <p:cNvPr id="204830" name="Text Box 30"/>
          <p:cNvSpPr txBox="1">
            <a:spLocks noChangeArrowheads="1"/>
          </p:cNvSpPr>
          <p:nvPr/>
        </p:nvSpPr>
        <p:spPr bwMode="auto">
          <a:xfrm>
            <a:off x="7204075" y="3870325"/>
            <a:ext cx="1482725" cy="396875"/>
          </a:xfrm>
          <a:prstGeom prst="rect">
            <a:avLst/>
          </a:prstGeom>
          <a:noFill/>
          <a:ln w="12700">
            <a:noFill/>
            <a:miter lim="800000"/>
            <a:headEnd type="none" w="sm" len="sm"/>
            <a:tailEnd type="none" w="sm" len="sm"/>
          </a:ln>
          <a:effectLst/>
        </p:spPr>
        <p:txBody>
          <a:bodyPr wrap="none">
            <a:spAutoFit/>
          </a:bodyPr>
          <a:lstStyle/>
          <a:p>
            <a:r>
              <a:rPr lang="en-US" sz="2000"/>
              <a:t>Light points</a:t>
            </a:r>
          </a:p>
        </p:txBody>
      </p:sp>
      <p:sp>
        <p:nvSpPr>
          <p:cNvPr id="204831" name="Oval 31"/>
          <p:cNvSpPr>
            <a:spLocks noChangeArrowheads="1"/>
          </p:cNvSpPr>
          <p:nvPr/>
        </p:nvSpPr>
        <p:spPr bwMode="auto">
          <a:xfrm>
            <a:off x="4295775" y="5943600"/>
            <a:ext cx="123825" cy="66675"/>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204832" name="Oval 32"/>
          <p:cNvSpPr>
            <a:spLocks noChangeArrowheads="1"/>
          </p:cNvSpPr>
          <p:nvPr/>
        </p:nvSpPr>
        <p:spPr bwMode="auto">
          <a:xfrm>
            <a:off x="4005263" y="6215063"/>
            <a:ext cx="85725" cy="125412"/>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204833" name="Line 33"/>
          <p:cNvSpPr>
            <a:spLocks noChangeShapeType="1"/>
          </p:cNvSpPr>
          <p:nvPr/>
        </p:nvSpPr>
        <p:spPr bwMode="auto">
          <a:xfrm>
            <a:off x="2547938" y="5033963"/>
            <a:ext cx="1719262" cy="909637"/>
          </a:xfrm>
          <a:prstGeom prst="line">
            <a:avLst/>
          </a:prstGeom>
          <a:noFill/>
          <a:ln w="25400">
            <a:solidFill>
              <a:schemeClr val="folHlink"/>
            </a:solidFill>
            <a:round/>
            <a:headEnd/>
            <a:tailEnd type="triangle" w="med" len="med"/>
          </a:ln>
          <a:effectLst/>
        </p:spPr>
        <p:txBody>
          <a:bodyPr/>
          <a:lstStyle/>
          <a:p>
            <a:endParaRPr lang="en-US"/>
          </a:p>
        </p:txBody>
      </p:sp>
      <p:sp>
        <p:nvSpPr>
          <p:cNvPr id="204834" name="Line 34"/>
          <p:cNvSpPr>
            <a:spLocks noChangeShapeType="1"/>
          </p:cNvSpPr>
          <p:nvPr/>
        </p:nvSpPr>
        <p:spPr bwMode="auto">
          <a:xfrm>
            <a:off x="2492375" y="5105400"/>
            <a:ext cx="1504950" cy="1117600"/>
          </a:xfrm>
          <a:prstGeom prst="line">
            <a:avLst/>
          </a:prstGeom>
          <a:noFill/>
          <a:ln w="25400">
            <a:solidFill>
              <a:schemeClr val="folHlink"/>
            </a:solidFill>
            <a:round/>
            <a:headEnd/>
            <a:tailEnd type="triangle" w="med" len="med"/>
          </a:ln>
          <a:effectLst/>
        </p:spPr>
        <p:txBody>
          <a:bodyPr/>
          <a:lstStyle/>
          <a:p>
            <a:endParaRPr lang="en-US"/>
          </a:p>
        </p:txBody>
      </p:sp>
      <p:grpSp>
        <p:nvGrpSpPr>
          <p:cNvPr id="4" name="Group 35"/>
          <p:cNvGrpSpPr>
            <a:grpSpLocks/>
          </p:cNvGrpSpPr>
          <p:nvPr/>
        </p:nvGrpSpPr>
        <p:grpSpPr bwMode="auto">
          <a:xfrm>
            <a:off x="2809875" y="5137150"/>
            <a:ext cx="471488" cy="522288"/>
            <a:chOff x="1770" y="3236"/>
            <a:chExt cx="297" cy="329"/>
          </a:xfrm>
        </p:grpSpPr>
        <p:sp>
          <p:nvSpPr>
            <p:cNvPr id="204836" name="Line 36"/>
            <p:cNvSpPr>
              <a:spLocks noChangeShapeType="1"/>
            </p:cNvSpPr>
            <p:nvPr/>
          </p:nvSpPr>
          <p:spPr bwMode="auto">
            <a:xfrm flipV="1">
              <a:off x="1773" y="3237"/>
              <a:ext cx="139" cy="281"/>
            </a:xfrm>
            <a:prstGeom prst="line">
              <a:avLst/>
            </a:prstGeom>
            <a:noFill/>
            <a:ln w="19050">
              <a:solidFill>
                <a:schemeClr val="tx1"/>
              </a:solidFill>
              <a:round/>
              <a:headEnd/>
              <a:tailEnd/>
            </a:ln>
            <a:effectLst/>
          </p:spPr>
          <p:txBody>
            <a:bodyPr/>
            <a:lstStyle/>
            <a:p>
              <a:endParaRPr lang="en-US"/>
            </a:p>
          </p:txBody>
        </p:sp>
        <p:sp>
          <p:nvSpPr>
            <p:cNvPr id="204837" name="Line 37"/>
            <p:cNvSpPr>
              <a:spLocks noChangeShapeType="1"/>
            </p:cNvSpPr>
            <p:nvPr/>
          </p:nvSpPr>
          <p:spPr bwMode="auto">
            <a:xfrm>
              <a:off x="1910" y="3236"/>
              <a:ext cx="155" cy="41"/>
            </a:xfrm>
            <a:prstGeom prst="line">
              <a:avLst/>
            </a:prstGeom>
            <a:noFill/>
            <a:ln w="19050">
              <a:solidFill>
                <a:schemeClr val="tx1"/>
              </a:solidFill>
              <a:round/>
              <a:headEnd/>
              <a:tailEnd/>
            </a:ln>
            <a:effectLst/>
          </p:spPr>
          <p:txBody>
            <a:bodyPr/>
            <a:lstStyle/>
            <a:p>
              <a:endParaRPr lang="en-US"/>
            </a:p>
          </p:txBody>
        </p:sp>
        <p:sp>
          <p:nvSpPr>
            <p:cNvPr id="204838" name="Line 38"/>
            <p:cNvSpPr>
              <a:spLocks noChangeShapeType="1"/>
            </p:cNvSpPr>
            <p:nvPr/>
          </p:nvSpPr>
          <p:spPr bwMode="auto">
            <a:xfrm>
              <a:off x="1770" y="3516"/>
              <a:ext cx="151" cy="49"/>
            </a:xfrm>
            <a:prstGeom prst="line">
              <a:avLst/>
            </a:prstGeom>
            <a:noFill/>
            <a:ln w="19050">
              <a:solidFill>
                <a:schemeClr val="tx1"/>
              </a:solidFill>
              <a:round/>
              <a:headEnd/>
              <a:tailEnd/>
            </a:ln>
            <a:effectLst/>
          </p:spPr>
          <p:txBody>
            <a:bodyPr/>
            <a:lstStyle/>
            <a:p>
              <a:endParaRPr lang="en-US"/>
            </a:p>
          </p:txBody>
        </p:sp>
        <p:sp>
          <p:nvSpPr>
            <p:cNvPr id="204839" name="Line 39"/>
            <p:cNvSpPr>
              <a:spLocks noChangeShapeType="1"/>
            </p:cNvSpPr>
            <p:nvPr/>
          </p:nvSpPr>
          <p:spPr bwMode="auto">
            <a:xfrm flipV="1">
              <a:off x="1921" y="3277"/>
              <a:ext cx="146" cy="288"/>
            </a:xfrm>
            <a:prstGeom prst="line">
              <a:avLst/>
            </a:prstGeom>
            <a:noFill/>
            <a:ln w="19050">
              <a:solidFill>
                <a:schemeClr val="tx1"/>
              </a:solidFill>
              <a:round/>
              <a:headEnd/>
              <a:tailEnd/>
            </a:ln>
            <a:effectLst/>
          </p:spPr>
          <p:txBody>
            <a:bodyPr/>
            <a:lstStyle/>
            <a:p>
              <a:endParaRPr lang="en-US"/>
            </a:p>
          </p:txBody>
        </p:sp>
      </p:grpSp>
      <p:sp>
        <p:nvSpPr>
          <p:cNvPr id="204840" name="Text Box 40"/>
          <p:cNvSpPr txBox="1">
            <a:spLocks noChangeArrowheads="1"/>
          </p:cNvSpPr>
          <p:nvPr/>
        </p:nvSpPr>
        <p:spPr bwMode="auto">
          <a:xfrm>
            <a:off x="3124200" y="4876800"/>
            <a:ext cx="679450" cy="366713"/>
          </a:xfrm>
          <a:prstGeom prst="rect">
            <a:avLst/>
          </a:prstGeom>
          <a:noFill/>
          <a:ln w="9525">
            <a:noFill/>
            <a:miter lim="800000"/>
            <a:headEnd/>
            <a:tailEnd/>
          </a:ln>
          <a:effectLst/>
        </p:spPr>
        <p:txBody>
          <a:bodyPr wrap="none">
            <a:spAutoFit/>
          </a:bodyPr>
          <a:lstStyle/>
          <a:p>
            <a:r>
              <a:rPr lang="en-US"/>
              <a:t>Pixel</a:t>
            </a:r>
          </a:p>
        </p:txBody>
      </p:sp>
      <p:sp>
        <p:nvSpPr>
          <p:cNvPr id="204841" name="AutoShape 41"/>
          <p:cNvSpPr>
            <a:spLocks/>
          </p:cNvSpPr>
          <p:nvPr/>
        </p:nvSpPr>
        <p:spPr bwMode="auto">
          <a:xfrm>
            <a:off x="7086600" y="5638800"/>
            <a:ext cx="152400" cy="838200"/>
          </a:xfrm>
          <a:prstGeom prst="rightBrace">
            <a:avLst>
              <a:gd name="adj1" fmla="val 45833"/>
              <a:gd name="adj2" fmla="val 50000"/>
            </a:avLst>
          </a:prstGeom>
          <a:noFill/>
          <a:ln w="19050">
            <a:solidFill>
              <a:schemeClr val="tx1"/>
            </a:solidFill>
            <a:round/>
            <a:headEnd type="none" w="sm" len="sm"/>
            <a:tailEnd type="none" w="sm" len="sm"/>
          </a:ln>
          <a:effectLst/>
        </p:spPr>
        <p:txBody>
          <a:bodyPr wrap="none" anchor="ctr"/>
          <a:lstStyle/>
          <a:p>
            <a:endParaRPr lang="en-US"/>
          </a:p>
        </p:txBody>
      </p:sp>
      <p:sp>
        <p:nvSpPr>
          <p:cNvPr id="204842" name="Text Box 42"/>
          <p:cNvSpPr txBox="1">
            <a:spLocks noChangeArrowheads="1"/>
          </p:cNvSpPr>
          <p:nvPr/>
        </p:nvSpPr>
        <p:spPr bwMode="auto">
          <a:xfrm>
            <a:off x="7204075" y="5851525"/>
            <a:ext cx="1709738" cy="396875"/>
          </a:xfrm>
          <a:prstGeom prst="rect">
            <a:avLst/>
          </a:prstGeom>
          <a:noFill/>
          <a:ln w="12700">
            <a:noFill/>
            <a:miter lim="800000"/>
            <a:headEnd type="none" w="sm" len="sm"/>
            <a:tailEnd type="none" w="sm" len="sm"/>
          </a:ln>
          <a:effectLst/>
        </p:spPr>
        <p:txBody>
          <a:bodyPr wrap="none">
            <a:spAutoFit/>
          </a:bodyPr>
          <a:lstStyle/>
          <a:p>
            <a:r>
              <a:rPr lang="en-US" sz="2000"/>
              <a:t>Gather points</a:t>
            </a: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Freeform 2"/>
          <p:cNvSpPr>
            <a:spLocks/>
          </p:cNvSpPr>
          <p:nvPr/>
        </p:nvSpPr>
        <p:spPr bwMode="auto">
          <a:xfrm>
            <a:off x="3724275" y="5767388"/>
            <a:ext cx="1266825" cy="819150"/>
          </a:xfrm>
          <a:custGeom>
            <a:avLst/>
            <a:gdLst/>
            <a:ahLst/>
            <a:cxnLst>
              <a:cxn ang="0">
                <a:pos x="5" y="144"/>
              </a:cxn>
              <a:cxn ang="0">
                <a:pos x="293" y="0"/>
              </a:cxn>
              <a:cxn ang="0">
                <a:pos x="867" y="151"/>
              </a:cxn>
              <a:cxn ang="0">
                <a:pos x="867" y="416"/>
              </a:cxn>
              <a:cxn ang="0">
                <a:pos x="576" y="571"/>
              </a:cxn>
              <a:cxn ang="0">
                <a:pos x="0" y="422"/>
              </a:cxn>
              <a:cxn ang="0">
                <a:pos x="5" y="144"/>
              </a:cxn>
            </a:cxnLst>
            <a:rect l="0" t="0" r="r" b="b"/>
            <a:pathLst>
              <a:path w="867" h="571">
                <a:moveTo>
                  <a:pt x="5" y="144"/>
                </a:moveTo>
                <a:lnTo>
                  <a:pt x="293" y="0"/>
                </a:lnTo>
                <a:lnTo>
                  <a:pt x="867" y="151"/>
                </a:lnTo>
                <a:lnTo>
                  <a:pt x="867" y="416"/>
                </a:lnTo>
                <a:lnTo>
                  <a:pt x="576" y="571"/>
                </a:lnTo>
                <a:lnTo>
                  <a:pt x="0" y="422"/>
                </a:lnTo>
                <a:lnTo>
                  <a:pt x="5" y="144"/>
                </a:lnTo>
                <a:close/>
              </a:path>
            </a:pathLst>
          </a:custGeom>
          <a:solidFill>
            <a:schemeClr val="accent2">
              <a:alpha val="50000"/>
            </a:schemeClr>
          </a:solidFill>
          <a:ln w="9525">
            <a:noFill/>
            <a:round/>
            <a:headEnd/>
            <a:tailEnd/>
          </a:ln>
          <a:effectLst/>
        </p:spPr>
        <p:txBody>
          <a:bodyPr/>
          <a:lstStyle/>
          <a:p>
            <a:endParaRPr lang="en-US"/>
          </a:p>
        </p:txBody>
      </p:sp>
      <p:sp>
        <p:nvSpPr>
          <p:cNvPr id="206851" name="Line 3"/>
          <p:cNvSpPr>
            <a:spLocks noChangeShapeType="1"/>
          </p:cNvSpPr>
          <p:nvPr/>
        </p:nvSpPr>
        <p:spPr bwMode="auto">
          <a:xfrm flipV="1">
            <a:off x="2328863" y="5354638"/>
            <a:ext cx="1893887" cy="965200"/>
          </a:xfrm>
          <a:prstGeom prst="line">
            <a:avLst/>
          </a:prstGeom>
          <a:noFill/>
          <a:ln w="22225">
            <a:solidFill>
              <a:schemeClr val="bg2"/>
            </a:solidFill>
            <a:round/>
            <a:headEnd/>
            <a:tailEnd/>
          </a:ln>
          <a:effectLst/>
        </p:spPr>
        <p:txBody>
          <a:bodyPr/>
          <a:lstStyle/>
          <a:p>
            <a:endParaRPr lang="en-US"/>
          </a:p>
        </p:txBody>
      </p:sp>
      <p:sp>
        <p:nvSpPr>
          <p:cNvPr id="206852" name="Line 4"/>
          <p:cNvSpPr>
            <a:spLocks noChangeShapeType="1"/>
          </p:cNvSpPr>
          <p:nvPr/>
        </p:nvSpPr>
        <p:spPr bwMode="auto">
          <a:xfrm>
            <a:off x="4222750" y="5354638"/>
            <a:ext cx="2386013" cy="620712"/>
          </a:xfrm>
          <a:prstGeom prst="line">
            <a:avLst/>
          </a:prstGeom>
          <a:noFill/>
          <a:ln w="22225">
            <a:solidFill>
              <a:schemeClr val="bg2"/>
            </a:solidFill>
            <a:round/>
            <a:headEnd/>
            <a:tailEnd/>
          </a:ln>
          <a:effectLst/>
        </p:spPr>
        <p:txBody>
          <a:bodyPr/>
          <a:lstStyle/>
          <a:p>
            <a:endParaRPr lang="en-US"/>
          </a:p>
        </p:txBody>
      </p:sp>
      <p:sp>
        <p:nvSpPr>
          <p:cNvPr id="206853" name="Line 5"/>
          <p:cNvSpPr>
            <a:spLocks noChangeShapeType="1"/>
          </p:cNvSpPr>
          <p:nvPr/>
        </p:nvSpPr>
        <p:spPr bwMode="auto">
          <a:xfrm flipV="1">
            <a:off x="4222750" y="3768725"/>
            <a:ext cx="0" cy="1585913"/>
          </a:xfrm>
          <a:prstGeom prst="line">
            <a:avLst/>
          </a:prstGeom>
          <a:noFill/>
          <a:ln w="22225">
            <a:solidFill>
              <a:schemeClr val="bg2"/>
            </a:solidFill>
            <a:round/>
            <a:headEnd/>
            <a:tailEnd/>
          </a:ln>
          <a:effectLst/>
        </p:spPr>
        <p:txBody>
          <a:bodyPr/>
          <a:lstStyle/>
          <a:p>
            <a:endParaRPr lang="en-US"/>
          </a:p>
        </p:txBody>
      </p:sp>
      <p:grpSp>
        <p:nvGrpSpPr>
          <p:cNvPr id="2" name="Group 6"/>
          <p:cNvGrpSpPr>
            <a:grpSpLocks/>
          </p:cNvGrpSpPr>
          <p:nvPr/>
        </p:nvGrpSpPr>
        <p:grpSpPr bwMode="auto">
          <a:xfrm>
            <a:off x="3732213" y="5767388"/>
            <a:ext cx="1260475" cy="827087"/>
            <a:chOff x="1344" y="2592"/>
            <a:chExt cx="1152" cy="720"/>
          </a:xfrm>
        </p:grpSpPr>
        <p:sp>
          <p:nvSpPr>
            <p:cNvPr id="206855" name="Line 7"/>
            <p:cNvSpPr>
              <a:spLocks noChangeShapeType="1"/>
            </p:cNvSpPr>
            <p:nvPr/>
          </p:nvSpPr>
          <p:spPr bwMode="auto">
            <a:xfrm flipV="1">
              <a:off x="1344" y="2592"/>
              <a:ext cx="384" cy="192"/>
            </a:xfrm>
            <a:prstGeom prst="line">
              <a:avLst/>
            </a:prstGeom>
            <a:noFill/>
            <a:ln w="22225">
              <a:solidFill>
                <a:schemeClr val="bg2"/>
              </a:solidFill>
              <a:round/>
              <a:headEnd/>
              <a:tailEnd/>
            </a:ln>
            <a:effectLst/>
          </p:spPr>
          <p:txBody>
            <a:bodyPr/>
            <a:lstStyle/>
            <a:p>
              <a:endParaRPr lang="en-US"/>
            </a:p>
          </p:txBody>
        </p:sp>
        <p:sp>
          <p:nvSpPr>
            <p:cNvPr id="206856" name="Line 8"/>
            <p:cNvSpPr>
              <a:spLocks noChangeShapeType="1"/>
            </p:cNvSpPr>
            <p:nvPr/>
          </p:nvSpPr>
          <p:spPr bwMode="auto">
            <a:xfrm flipV="1">
              <a:off x="2112" y="2784"/>
              <a:ext cx="384" cy="192"/>
            </a:xfrm>
            <a:prstGeom prst="line">
              <a:avLst/>
            </a:prstGeom>
            <a:noFill/>
            <a:ln w="22225">
              <a:solidFill>
                <a:schemeClr val="bg2"/>
              </a:solidFill>
              <a:round/>
              <a:headEnd/>
              <a:tailEnd/>
            </a:ln>
            <a:effectLst/>
          </p:spPr>
          <p:txBody>
            <a:bodyPr/>
            <a:lstStyle/>
            <a:p>
              <a:endParaRPr lang="en-US"/>
            </a:p>
          </p:txBody>
        </p:sp>
        <p:sp>
          <p:nvSpPr>
            <p:cNvPr id="206857" name="Line 9"/>
            <p:cNvSpPr>
              <a:spLocks noChangeShapeType="1"/>
            </p:cNvSpPr>
            <p:nvPr/>
          </p:nvSpPr>
          <p:spPr bwMode="auto">
            <a:xfrm>
              <a:off x="1344" y="2784"/>
              <a:ext cx="768" cy="192"/>
            </a:xfrm>
            <a:prstGeom prst="line">
              <a:avLst/>
            </a:prstGeom>
            <a:noFill/>
            <a:ln w="22225">
              <a:solidFill>
                <a:schemeClr val="bg2"/>
              </a:solidFill>
              <a:round/>
              <a:headEnd/>
              <a:tailEnd/>
            </a:ln>
            <a:effectLst/>
          </p:spPr>
          <p:txBody>
            <a:bodyPr/>
            <a:lstStyle/>
            <a:p>
              <a:endParaRPr lang="en-US"/>
            </a:p>
          </p:txBody>
        </p:sp>
        <p:sp>
          <p:nvSpPr>
            <p:cNvPr id="206858" name="Line 10"/>
            <p:cNvSpPr>
              <a:spLocks noChangeShapeType="1"/>
            </p:cNvSpPr>
            <p:nvPr/>
          </p:nvSpPr>
          <p:spPr bwMode="auto">
            <a:xfrm>
              <a:off x="1728" y="2592"/>
              <a:ext cx="768" cy="192"/>
            </a:xfrm>
            <a:prstGeom prst="line">
              <a:avLst/>
            </a:prstGeom>
            <a:noFill/>
            <a:ln w="22225">
              <a:solidFill>
                <a:schemeClr val="bg2"/>
              </a:solidFill>
              <a:round/>
              <a:headEnd/>
              <a:tailEnd/>
            </a:ln>
            <a:effectLst/>
          </p:spPr>
          <p:txBody>
            <a:bodyPr/>
            <a:lstStyle/>
            <a:p>
              <a:endParaRPr lang="en-US"/>
            </a:p>
          </p:txBody>
        </p:sp>
        <p:sp>
          <p:nvSpPr>
            <p:cNvPr id="206859" name="Line 11"/>
            <p:cNvSpPr>
              <a:spLocks noChangeShapeType="1"/>
            </p:cNvSpPr>
            <p:nvPr/>
          </p:nvSpPr>
          <p:spPr bwMode="auto">
            <a:xfrm>
              <a:off x="1344" y="3120"/>
              <a:ext cx="768" cy="192"/>
            </a:xfrm>
            <a:prstGeom prst="line">
              <a:avLst/>
            </a:prstGeom>
            <a:noFill/>
            <a:ln w="22225">
              <a:solidFill>
                <a:schemeClr val="bg2"/>
              </a:solidFill>
              <a:round/>
              <a:headEnd/>
              <a:tailEnd/>
            </a:ln>
            <a:effectLst/>
          </p:spPr>
          <p:txBody>
            <a:bodyPr/>
            <a:lstStyle/>
            <a:p>
              <a:endParaRPr lang="en-US"/>
            </a:p>
          </p:txBody>
        </p:sp>
        <p:sp>
          <p:nvSpPr>
            <p:cNvPr id="206860" name="Line 12"/>
            <p:cNvSpPr>
              <a:spLocks noChangeShapeType="1"/>
            </p:cNvSpPr>
            <p:nvPr/>
          </p:nvSpPr>
          <p:spPr bwMode="auto">
            <a:xfrm flipV="1">
              <a:off x="2112" y="3120"/>
              <a:ext cx="384" cy="192"/>
            </a:xfrm>
            <a:prstGeom prst="line">
              <a:avLst/>
            </a:prstGeom>
            <a:noFill/>
            <a:ln w="22225">
              <a:solidFill>
                <a:schemeClr val="bg2"/>
              </a:solidFill>
              <a:round/>
              <a:headEnd/>
              <a:tailEnd/>
            </a:ln>
            <a:effectLst/>
          </p:spPr>
          <p:txBody>
            <a:bodyPr/>
            <a:lstStyle/>
            <a:p>
              <a:endParaRPr lang="en-US"/>
            </a:p>
          </p:txBody>
        </p:sp>
        <p:sp>
          <p:nvSpPr>
            <p:cNvPr id="206861" name="Line 13"/>
            <p:cNvSpPr>
              <a:spLocks noChangeShapeType="1"/>
            </p:cNvSpPr>
            <p:nvPr/>
          </p:nvSpPr>
          <p:spPr bwMode="auto">
            <a:xfrm flipV="1">
              <a:off x="1344" y="2784"/>
              <a:ext cx="0" cy="336"/>
            </a:xfrm>
            <a:prstGeom prst="line">
              <a:avLst/>
            </a:prstGeom>
            <a:noFill/>
            <a:ln w="22225">
              <a:solidFill>
                <a:schemeClr val="bg2"/>
              </a:solidFill>
              <a:round/>
              <a:headEnd/>
              <a:tailEnd/>
            </a:ln>
            <a:effectLst/>
          </p:spPr>
          <p:txBody>
            <a:bodyPr/>
            <a:lstStyle/>
            <a:p>
              <a:endParaRPr lang="en-US"/>
            </a:p>
          </p:txBody>
        </p:sp>
        <p:sp>
          <p:nvSpPr>
            <p:cNvPr id="206862" name="Line 14"/>
            <p:cNvSpPr>
              <a:spLocks noChangeShapeType="1"/>
            </p:cNvSpPr>
            <p:nvPr/>
          </p:nvSpPr>
          <p:spPr bwMode="auto">
            <a:xfrm flipV="1">
              <a:off x="2496" y="2784"/>
              <a:ext cx="0" cy="336"/>
            </a:xfrm>
            <a:prstGeom prst="line">
              <a:avLst/>
            </a:prstGeom>
            <a:noFill/>
            <a:ln w="22225">
              <a:solidFill>
                <a:schemeClr val="bg2"/>
              </a:solidFill>
              <a:round/>
              <a:headEnd/>
              <a:tailEnd/>
            </a:ln>
            <a:effectLst/>
          </p:spPr>
          <p:txBody>
            <a:bodyPr/>
            <a:lstStyle/>
            <a:p>
              <a:endParaRPr lang="en-US"/>
            </a:p>
          </p:txBody>
        </p:sp>
        <p:sp>
          <p:nvSpPr>
            <p:cNvPr id="206863" name="Line 15"/>
            <p:cNvSpPr>
              <a:spLocks noChangeShapeType="1"/>
            </p:cNvSpPr>
            <p:nvPr/>
          </p:nvSpPr>
          <p:spPr bwMode="auto">
            <a:xfrm flipV="1">
              <a:off x="2112" y="2976"/>
              <a:ext cx="0" cy="336"/>
            </a:xfrm>
            <a:prstGeom prst="line">
              <a:avLst/>
            </a:prstGeom>
            <a:noFill/>
            <a:ln w="22225">
              <a:solidFill>
                <a:schemeClr val="bg2"/>
              </a:solidFill>
              <a:round/>
              <a:headEnd/>
              <a:tailEnd/>
            </a:ln>
            <a:effectLst/>
          </p:spPr>
          <p:txBody>
            <a:bodyPr/>
            <a:lstStyle/>
            <a:p>
              <a:endParaRPr lang="en-US"/>
            </a:p>
          </p:txBody>
        </p:sp>
      </p:grpSp>
      <p:sp>
        <p:nvSpPr>
          <p:cNvPr id="206864" name="AutoShape 16"/>
          <p:cNvSpPr>
            <a:spLocks noChangeAspect="1" noChangeArrowheads="1"/>
          </p:cNvSpPr>
          <p:nvPr/>
        </p:nvSpPr>
        <p:spPr bwMode="auto">
          <a:xfrm>
            <a:off x="6327775" y="3976688"/>
            <a:ext cx="420688"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06865" name="AutoShape 17"/>
          <p:cNvSpPr>
            <a:spLocks noChangeAspect="1" noChangeArrowheads="1"/>
          </p:cNvSpPr>
          <p:nvPr/>
        </p:nvSpPr>
        <p:spPr bwMode="auto">
          <a:xfrm>
            <a:off x="4503738" y="3700463"/>
            <a:ext cx="420687" cy="414337"/>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06866" name="AutoShape 18"/>
          <p:cNvSpPr>
            <a:spLocks noChangeAspect="1" noChangeArrowheads="1"/>
          </p:cNvSpPr>
          <p:nvPr/>
        </p:nvSpPr>
        <p:spPr bwMode="auto">
          <a:xfrm>
            <a:off x="3521075" y="3700463"/>
            <a:ext cx="420688" cy="414337"/>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06867" name="AutoShape 19"/>
          <p:cNvSpPr>
            <a:spLocks noChangeAspect="1" noChangeArrowheads="1"/>
          </p:cNvSpPr>
          <p:nvPr/>
        </p:nvSpPr>
        <p:spPr bwMode="auto">
          <a:xfrm>
            <a:off x="2328863" y="4183063"/>
            <a:ext cx="420687"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06873" name="Rectangle 25"/>
          <p:cNvSpPr>
            <a:spLocks noGrp="1" noChangeArrowheads="1"/>
          </p:cNvSpPr>
          <p:nvPr>
            <p:ph type="body" idx="1"/>
          </p:nvPr>
        </p:nvSpPr>
        <p:spPr>
          <a:xfrm>
            <a:off x="457200" y="1609725"/>
            <a:ext cx="8229600" cy="4637088"/>
          </a:xfrm>
          <a:noFill/>
          <a:ln/>
        </p:spPr>
        <p:txBody>
          <a:bodyPr/>
          <a:lstStyle/>
          <a:p>
            <a:pPr>
              <a:lnSpc>
                <a:spcPct val="100000"/>
              </a:lnSpc>
            </a:pPr>
            <a:r>
              <a:rPr lang="en-US"/>
              <a:t>Discretize full integral into 2 point sets</a:t>
            </a:r>
          </a:p>
          <a:p>
            <a:pPr lvl="1">
              <a:lnSpc>
                <a:spcPct val="100000"/>
              </a:lnSpc>
            </a:pPr>
            <a:r>
              <a:rPr lang="en-US"/>
              <a:t>Light points (</a:t>
            </a:r>
            <a:r>
              <a:rPr lang="en-US" sz="2800" b="1">
                <a:latin typeface="Times New Roman" pitchFamily="18" charset="0"/>
              </a:rPr>
              <a:t>L</a:t>
            </a:r>
            <a:r>
              <a:rPr lang="en-US"/>
              <a:t>)</a:t>
            </a:r>
          </a:p>
          <a:p>
            <a:pPr lvl="1">
              <a:lnSpc>
                <a:spcPct val="100000"/>
              </a:lnSpc>
            </a:pPr>
            <a:r>
              <a:rPr lang="en-US"/>
              <a:t>Gather points (</a:t>
            </a:r>
            <a:r>
              <a:rPr lang="en-US" sz="2800" b="1">
                <a:latin typeface="Times New Roman" pitchFamily="18" charset="0"/>
              </a:rPr>
              <a:t>G</a:t>
            </a:r>
            <a:r>
              <a:rPr lang="en-US"/>
              <a:t>)</a:t>
            </a:r>
          </a:p>
        </p:txBody>
      </p:sp>
      <p:sp>
        <p:nvSpPr>
          <p:cNvPr id="206874" name="Rectangle 26"/>
          <p:cNvSpPr>
            <a:spLocks noGrp="1" noChangeArrowheads="1"/>
          </p:cNvSpPr>
          <p:nvPr>
            <p:ph type="title"/>
          </p:nvPr>
        </p:nvSpPr>
        <p:spPr/>
        <p:txBody>
          <a:bodyPr/>
          <a:lstStyle/>
          <a:p>
            <a:r>
              <a:rPr lang="en-US"/>
              <a:t>Point Sets</a:t>
            </a:r>
          </a:p>
        </p:txBody>
      </p:sp>
      <p:sp>
        <p:nvSpPr>
          <p:cNvPr id="206875" name="AutoShape 27"/>
          <p:cNvSpPr>
            <a:spLocks/>
          </p:cNvSpPr>
          <p:nvPr/>
        </p:nvSpPr>
        <p:spPr bwMode="auto">
          <a:xfrm>
            <a:off x="7086600" y="3657600"/>
            <a:ext cx="152400" cy="838200"/>
          </a:xfrm>
          <a:prstGeom prst="rightBrace">
            <a:avLst>
              <a:gd name="adj1" fmla="val 45833"/>
              <a:gd name="adj2" fmla="val 50000"/>
            </a:avLst>
          </a:prstGeom>
          <a:noFill/>
          <a:ln w="19050">
            <a:solidFill>
              <a:schemeClr val="tx1"/>
            </a:solidFill>
            <a:round/>
            <a:headEnd type="none" w="sm" len="sm"/>
            <a:tailEnd type="none" w="sm" len="sm"/>
          </a:ln>
          <a:effectLst/>
        </p:spPr>
        <p:txBody>
          <a:bodyPr wrap="none" anchor="ctr"/>
          <a:lstStyle/>
          <a:p>
            <a:endParaRPr lang="en-US"/>
          </a:p>
        </p:txBody>
      </p:sp>
      <p:sp>
        <p:nvSpPr>
          <p:cNvPr id="206876" name="Text Box 28"/>
          <p:cNvSpPr txBox="1">
            <a:spLocks noChangeArrowheads="1"/>
          </p:cNvSpPr>
          <p:nvPr/>
        </p:nvSpPr>
        <p:spPr bwMode="auto">
          <a:xfrm>
            <a:off x="7204075" y="3870325"/>
            <a:ext cx="1482725" cy="396875"/>
          </a:xfrm>
          <a:prstGeom prst="rect">
            <a:avLst/>
          </a:prstGeom>
          <a:noFill/>
          <a:ln w="12700">
            <a:noFill/>
            <a:miter lim="800000"/>
            <a:headEnd type="none" w="sm" len="sm"/>
            <a:tailEnd type="none" w="sm" len="sm"/>
          </a:ln>
          <a:effectLst/>
        </p:spPr>
        <p:txBody>
          <a:bodyPr wrap="none">
            <a:spAutoFit/>
          </a:bodyPr>
          <a:lstStyle/>
          <a:p>
            <a:r>
              <a:rPr lang="en-US" sz="2000"/>
              <a:t>Light points</a:t>
            </a:r>
          </a:p>
        </p:txBody>
      </p:sp>
      <p:sp>
        <p:nvSpPr>
          <p:cNvPr id="206878" name="Oval 30"/>
          <p:cNvSpPr>
            <a:spLocks noChangeArrowheads="1"/>
          </p:cNvSpPr>
          <p:nvPr/>
        </p:nvSpPr>
        <p:spPr bwMode="auto">
          <a:xfrm>
            <a:off x="4005263" y="6215063"/>
            <a:ext cx="85725" cy="125412"/>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206887" name="AutoShape 39"/>
          <p:cNvSpPr>
            <a:spLocks/>
          </p:cNvSpPr>
          <p:nvPr/>
        </p:nvSpPr>
        <p:spPr bwMode="auto">
          <a:xfrm>
            <a:off x="7086600" y="5638800"/>
            <a:ext cx="152400" cy="838200"/>
          </a:xfrm>
          <a:prstGeom prst="rightBrace">
            <a:avLst>
              <a:gd name="adj1" fmla="val 45833"/>
              <a:gd name="adj2" fmla="val 50000"/>
            </a:avLst>
          </a:prstGeom>
          <a:noFill/>
          <a:ln w="19050">
            <a:solidFill>
              <a:schemeClr val="tx1"/>
            </a:solidFill>
            <a:round/>
            <a:headEnd type="none" w="sm" len="sm"/>
            <a:tailEnd type="none" w="sm" len="sm"/>
          </a:ln>
          <a:effectLst/>
        </p:spPr>
        <p:txBody>
          <a:bodyPr wrap="none" anchor="ctr"/>
          <a:lstStyle/>
          <a:p>
            <a:endParaRPr lang="en-US"/>
          </a:p>
        </p:txBody>
      </p:sp>
      <p:sp>
        <p:nvSpPr>
          <p:cNvPr id="206888" name="Text Box 40"/>
          <p:cNvSpPr txBox="1">
            <a:spLocks noChangeArrowheads="1"/>
          </p:cNvSpPr>
          <p:nvPr/>
        </p:nvSpPr>
        <p:spPr bwMode="auto">
          <a:xfrm>
            <a:off x="7204075" y="5851525"/>
            <a:ext cx="1709738" cy="396875"/>
          </a:xfrm>
          <a:prstGeom prst="rect">
            <a:avLst/>
          </a:prstGeom>
          <a:noFill/>
          <a:ln w="12700">
            <a:noFill/>
            <a:miter lim="800000"/>
            <a:headEnd type="none" w="sm" len="sm"/>
            <a:tailEnd type="none" w="sm" len="sm"/>
          </a:ln>
          <a:effectLst/>
        </p:spPr>
        <p:txBody>
          <a:bodyPr wrap="none">
            <a:spAutoFit/>
          </a:bodyPr>
          <a:lstStyle/>
          <a:p>
            <a:r>
              <a:rPr lang="en-US" sz="2000"/>
              <a:t>Gather points</a:t>
            </a:r>
          </a:p>
        </p:txBody>
      </p:sp>
      <p:sp>
        <p:nvSpPr>
          <p:cNvPr id="206889" name="Line 41"/>
          <p:cNvSpPr>
            <a:spLocks noChangeShapeType="1"/>
          </p:cNvSpPr>
          <p:nvPr/>
        </p:nvSpPr>
        <p:spPr bwMode="auto">
          <a:xfrm flipV="1">
            <a:off x="4343400" y="4343400"/>
            <a:ext cx="1981200" cy="1600200"/>
          </a:xfrm>
          <a:prstGeom prst="line">
            <a:avLst/>
          </a:prstGeom>
          <a:noFill/>
          <a:ln w="25400">
            <a:solidFill>
              <a:schemeClr val="tx1"/>
            </a:solidFill>
            <a:prstDash val="dash"/>
            <a:round/>
            <a:headEnd type="none" w="sm" len="sm"/>
            <a:tailEnd type="none" w="sm" len="sm"/>
          </a:ln>
          <a:effectLst/>
        </p:spPr>
        <p:txBody>
          <a:bodyPr wrap="none" anchor="ctr"/>
          <a:lstStyle/>
          <a:p>
            <a:endParaRPr lang="en-US"/>
          </a:p>
        </p:txBody>
      </p:sp>
      <p:sp>
        <p:nvSpPr>
          <p:cNvPr id="206890" name="Line 42"/>
          <p:cNvSpPr>
            <a:spLocks noChangeShapeType="1"/>
          </p:cNvSpPr>
          <p:nvPr/>
        </p:nvSpPr>
        <p:spPr bwMode="auto">
          <a:xfrm flipV="1">
            <a:off x="4343400" y="4191000"/>
            <a:ext cx="381000" cy="1752600"/>
          </a:xfrm>
          <a:prstGeom prst="line">
            <a:avLst/>
          </a:prstGeom>
          <a:noFill/>
          <a:ln w="25400">
            <a:solidFill>
              <a:schemeClr val="tx1"/>
            </a:solidFill>
            <a:prstDash val="dash"/>
            <a:round/>
            <a:headEnd type="none" w="sm" len="sm"/>
            <a:tailEnd type="none" w="sm" len="sm"/>
          </a:ln>
          <a:effectLst/>
        </p:spPr>
        <p:txBody>
          <a:bodyPr wrap="none" anchor="ctr"/>
          <a:lstStyle/>
          <a:p>
            <a:endParaRPr lang="en-US"/>
          </a:p>
        </p:txBody>
      </p:sp>
      <p:sp>
        <p:nvSpPr>
          <p:cNvPr id="206891" name="Line 43"/>
          <p:cNvSpPr>
            <a:spLocks noChangeShapeType="1"/>
          </p:cNvSpPr>
          <p:nvPr/>
        </p:nvSpPr>
        <p:spPr bwMode="auto">
          <a:xfrm flipH="1" flipV="1">
            <a:off x="3886200" y="4191000"/>
            <a:ext cx="457200" cy="1752600"/>
          </a:xfrm>
          <a:prstGeom prst="line">
            <a:avLst/>
          </a:prstGeom>
          <a:noFill/>
          <a:ln w="25400">
            <a:solidFill>
              <a:schemeClr val="tx1"/>
            </a:solidFill>
            <a:prstDash val="dash"/>
            <a:round/>
            <a:headEnd type="none" w="sm" len="sm"/>
            <a:tailEnd type="none" w="sm" len="sm"/>
          </a:ln>
          <a:effectLst/>
        </p:spPr>
        <p:txBody>
          <a:bodyPr wrap="none" anchor="ctr"/>
          <a:lstStyle/>
          <a:p>
            <a:endParaRPr lang="en-US"/>
          </a:p>
        </p:txBody>
      </p:sp>
      <p:sp>
        <p:nvSpPr>
          <p:cNvPr id="206892" name="Line 44"/>
          <p:cNvSpPr>
            <a:spLocks noChangeShapeType="1"/>
          </p:cNvSpPr>
          <p:nvPr/>
        </p:nvSpPr>
        <p:spPr bwMode="auto">
          <a:xfrm flipH="1" flipV="1">
            <a:off x="2819400" y="4648200"/>
            <a:ext cx="1447800" cy="1295400"/>
          </a:xfrm>
          <a:prstGeom prst="line">
            <a:avLst/>
          </a:prstGeom>
          <a:noFill/>
          <a:ln w="25400">
            <a:solidFill>
              <a:schemeClr val="tx1"/>
            </a:solidFill>
            <a:prstDash val="dash"/>
            <a:round/>
            <a:headEnd type="none" w="sm" len="sm"/>
            <a:tailEnd type="none" w="sm" len="sm"/>
          </a:ln>
          <a:effectLst/>
        </p:spPr>
        <p:txBody>
          <a:bodyPr wrap="none" anchor="ctr"/>
          <a:lstStyle/>
          <a:p>
            <a:endParaRPr lang="en-US"/>
          </a:p>
        </p:txBody>
      </p:sp>
      <p:sp>
        <p:nvSpPr>
          <p:cNvPr id="206893" name="Line 45"/>
          <p:cNvSpPr>
            <a:spLocks noChangeShapeType="1"/>
          </p:cNvSpPr>
          <p:nvPr/>
        </p:nvSpPr>
        <p:spPr bwMode="auto">
          <a:xfrm flipV="1">
            <a:off x="4114800" y="4419600"/>
            <a:ext cx="2209800" cy="1828800"/>
          </a:xfrm>
          <a:prstGeom prst="line">
            <a:avLst/>
          </a:prstGeom>
          <a:noFill/>
          <a:ln w="25400">
            <a:solidFill>
              <a:schemeClr val="tx1"/>
            </a:solidFill>
            <a:prstDash val="dash"/>
            <a:round/>
            <a:headEnd type="none" w="sm" len="sm"/>
            <a:tailEnd type="none" w="sm" len="sm"/>
          </a:ln>
          <a:effectLst/>
        </p:spPr>
        <p:txBody>
          <a:bodyPr wrap="none" anchor="ctr"/>
          <a:lstStyle/>
          <a:p>
            <a:endParaRPr lang="en-US"/>
          </a:p>
        </p:txBody>
      </p:sp>
      <p:sp>
        <p:nvSpPr>
          <p:cNvPr id="206894" name="Oval 46"/>
          <p:cNvSpPr>
            <a:spLocks noChangeArrowheads="1"/>
          </p:cNvSpPr>
          <p:nvPr/>
        </p:nvSpPr>
        <p:spPr bwMode="auto">
          <a:xfrm>
            <a:off x="4295775" y="5943600"/>
            <a:ext cx="123825" cy="66675"/>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206898" name="Line 50"/>
          <p:cNvSpPr>
            <a:spLocks noChangeShapeType="1"/>
          </p:cNvSpPr>
          <p:nvPr/>
        </p:nvSpPr>
        <p:spPr bwMode="auto">
          <a:xfrm flipH="1" flipV="1">
            <a:off x="2743200" y="4648200"/>
            <a:ext cx="1295400" cy="1600200"/>
          </a:xfrm>
          <a:prstGeom prst="line">
            <a:avLst/>
          </a:prstGeom>
          <a:noFill/>
          <a:ln w="25400">
            <a:solidFill>
              <a:schemeClr val="tx1"/>
            </a:solidFill>
            <a:prstDash val="dash"/>
            <a:round/>
            <a:headEnd type="none" w="sm" len="sm"/>
            <a:tailEnd type="none" w="sm" len="sm"/>
          </a:ln>
          <a:effectLst/>
        </p:spPr>
        <p:txBody>
          <a:bodyPr wrap="none" anchor="ctr"/>
          <a:lstStyle/>
          <a:p>
            <a:endParaRPr lang="en-US"/>
          </a:p>
        </p:txBody>
      </p:sp>
      <p:sp>
        <p:nvSpPr>
          <p:cNvPr id="206899" name="Line 51"/>
          <p:cNvSpPr>
            <a:spLocks noChangeShapeType="1"/>
          </p:cNvSpPr>
          <p:nvPr/>
        </p:nvSpPr>
        <p:spPr bwMode="auto">
          <a:xfrm flipH="1" flipV="1">
            <a:off x="3810000" y="4191000"/>
            <a:ext cx="228600" cy="2057400"/>
          </a:xfrm>
          <a:prstGeom prst="line">
            <a:avLst/>
          </a:prstGeom>
          <a:noFill/>
          <a:ln w="25400">
            <a:solidFill>
              <a:schemeClr val="tx1"/>
            </a:solidFill>
            <a:prstDash val="dash"/>
            <a:round/>
            <a:headEnd type="none" w="sm" len="sm"/>
            <a:tailEnd type="none" w="sm" len="sm"/>
          </a:ln>
          <a:effectLst/>
        </p:spPr>
        <p:txBody>
          <a:bodyPr wrap="none" anchor="ctr"/>
          <a:lstStyle/>
          <a:p>
            <a:endParaRPr lang="en-US"/>
          </a:p>
        </p:txBody>
      </p:sp>
      <p:sp>
        <p:nvSpPr>
          <p:cNvPr id="206900" name="Line 52"/>
          <p:cNvSpPr>
            <a:spLocks noChangeShapeType="1"/>
          </p:cNvSpPr>
          <p:nvPr/>
        </p:nvSpPr>
        <p:spPr bwMode="auto">
          <a:xfrm flipV="1">
            <a:off x="4038600" y="4114800"/>
            <a:ext cx="609600" cy="2133600"/>
          </a:xfrm>
          <a:prstGeom prst="line">
            <a:avLst/>
          </a:prstGeom>
          <a:noFill/>
          <a:ln w="25400">
            <a:solidFill>
              <a:schemeClr val="tx1"/>
            </a:solidFill>
            <a:prstDash val="dash"/>
            <a:round/>
            <a:headEnd type="none" w="sm" len="sm"/>
            <a:tailEnd type="none" w="sm" len="sm"/>
          </a:ln>
          <a:effectLst/>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32" name="Rectangle 16"/>
          <p:cNvSpPr>
            <a:spLocks noGrp="1" noChangeArrowheads="1"/>
          </p:cNvSpPr>
          <p:nvPr>
            <p:ph type="body" idx="1"/>
          </p:nvPr>
        </p:nvSpPr>
        <p:spPr>
          <a:xfrm>
            <a:off x="457200" y="1609725"/>
            <a:ext cx="8229600" cy="4637088"/>
          </a:xfrm>
          <a:noFill/>
          <a:ln/>
        </p:spPr>
        <p:txBody>
          <a:bodyPr/>
          <a:lstStyle/>
          <a:p>
            <a:pPr>
              <a:lnSpc>
                <a:spcPct val="100000"/>
              </a:lnSpc>
            </a:pPr>
            <a:r>
              <a:rPr lang="en-US" dirty="0"/>
              <a:t>Sum over all pairs of gather and light points</a:t>
            </a:r>
          </a:p>
          <a:p>
            <a:pPr lvl="1">
              <a:lnSpc>
                <a:spcPct val="100000"/>
              </a:lnSpc>
            </a:pPr>
            <a:r>
              <a:rPr lang="en-GB" dirty="0">
                <a:solidFill>
                  <a:srgbClr val="FFFFFF"/>
                </a:solidFill>
                <a:ea typeface="Lucida Sans Unicode" pitchFamily="34" charset="0"/>
                <a:cs typeface="Lucida Sans Unicode" pitchFamily="34" charset="0"/>
              </a:rPr>
              <a:t>Can be billions of pairs per pixel</a:t>
            </a:r>
            <a:endParaRPr lang="en-US" sz="3100" b="1" dirty="0">
              <a:solidFill>
                <a:srgbClr val="FFFFFF"/>
              </a:solidFill>
              <a:latin typeface="Times New Roman" pitchFamily="18" charset="0"/>
              <a:ea typeface="Lucida Sans Unicode" pitchFamily="34" charset="0"/>
              <a:cs typeface="Lucida Sans Unicode" pitchFamily="34" charset="0"/>
            </a:endParaRPr>
          </a:p>
        </p:txBody>
      </p:sp>
      <p:sp>
        <p:nvSpPr>
          <p:cNvPr id="86019" name="Text Box 3"/>
          <p:cNvSpPr txBox="1">
            <a:spLocks noChangeArrowheads="1"/>
          </p:cNvSpPr>
          <p:nvPr/>
        </p:nvSpPr>
        <p:spPr bwMode="auto">
          <a:xfrm rot="2700000">
            <a:off x="4622007" y="5126831"/>
            <a:ext cx="1811338" cy="403225"/>
          </a:xfrm>
          <a:prstGeom prst="rect">
            <a:avLst/>
          </a:prstGeom>
          <a:noFill/>
          <a:ln w="9525">
            <a:noFill/>
            <a:round/>
            <a:headEnd/>
            <a:tailEnd/>
          </a:ln>
          <a:effectLst/>
        </p:spPr>
        <p:txBody>
          <a:bodyPr wrap="none" lIns="89989" tIns="46795" rIns="89989" bIns="46795">
            <a:spAutoFit/>
          </a:bodyPr>
          <a:lstStyle/>
          <a:p>
            <a:pPr defTabSz="457200">
              <a:lnSpc>
                <a:spcPct val="93000"/>
              </a:lnSpc>
              <a:buClr>
                <a:srgbClr val="FFFFFF"/>
              </a:buClr>
              <a:buSzPct val="100000"/>
              <a:buFont typeface="Arial" charset="0"/>
              <a:buNone/>
              <a:tabLst>
                <a:tab pos="0" algn="l"/>
                <a:tab pos="457200" algn="l"/>
                <a:tab pos="914400" algn="l"/>
                <a:tab pos="1371600" algn="l"/>
                <a:tab pos="1828800" algn="l"/>
                <a:tab pos="2284413" algn="l"/>
                <a:tab pos="2741613" algn="l"/>
                <a:tab pos="3198813" algn="l"/>
                <a:tab pos="3656013" algn="l"/>
                <a:tab pos="4114800" algn="l"/>
                <a:tab pos="4572000" algn="l"/>
                <a:tab pos="5029200" algn="l"/>
                <a:tab pos="5486400" algn="l"/>
                <a:tab pos="5943600" algn="l"/>
                <a:tab pos="6400800" algn="l"/>
                <a:tab pos="6858000" algn="l"/>
                <a:tab pos="7313613" algn="l"/>
                <a:tab pos="7770813" algn="l"/>
                <a:tab pos="8228013" algn="l"/>
                <a:tab pos="8685213" algn="l"/>
                <a:tab pos="9142413" algn="l"/>
              </a:tabLst>
            </a:pPr>
            <a:r>
              <a:rPr lang="en-GB" sz="2200">
                <a:ea typeface="Lucida Sans Unicode" pitchFamily="34" charset="0"/>
                <a:cs typeface="Lucida Sans Unicode" pitchFamily="34" charset="0"/>
              </a:rPr>
              <a:t>Material term</a:t>
            </a:r>
          </a:p>
        </p:txBody>
      </p:sp>
      <p:sp>
        <p:nvSpPr>
          <p:cNvPr id="86020" name="Text Box 4"/>
          <p:cNvSpPr txBox="1">
            <a:spLocks noChangeArrowheads="1"/>
          </p:cNvSpPr>
          <p:nvPr/>
        </p:nvSpPr>
        <p:spPr bwMode="auto">
          <a:xfrm>
            <a:off x="1391416" y="3409950"/>
            <a:ext cx="6228584" cy="666968"/>
          </a:xfrm>
          <a:prstGeom prst="rect">
            <a:avLst/>
          </a:prstGeom>
          <a:noFill/>
          <a:ln w="9525">
            <a:noFill/>
            <a:round/>
            <a:headEnd/>
            <a:tailEnd/>
          </a:ln>
          <a:effectLst/>
        </p:spPr>
        <p:txBody>
          <a:bodyPr wrap="none" lIns="89989" tIns="46795" rIns="89989" bIns="46795">
            <a:spAutoFit/>
          </a:bodyPr>
          <a:lstStyle/>
          <a:p>
            <a:pPr algn="ctr" defTabSz="457200">
              <a:lnSpc>
                <a:spcPct val="93000"/>
              </a:lnSpc>
              <a:buClr>
                <a:srgbClr val="FFFFFF"/>
              </a:buClr>
              <a:buSzPct val="100000"/>
              <a:buFont typeface="Arial" charset="0"/>
              <a:buNone/>
              <a:tabLst>
                <a:tab pos="0" algn="l"/>
                <a:tab pos="457200" algn="l"/>
                <a:tab pos="914400" algn="l"/>
                <a:tab pos="1371600" algn="l"/>
                <a:tab pos="1828800" algn="l"/>
                <a:tab pos="2284413" algn="l"/>
                <a:tab pos="2741613" algn="l"/>
                <a:tab pos="3198813" algn="l"/>
                <a:tab pos="3656013" algn="l"/>
                <a:tab pos="4114800" algn="l"/>
                <a:tab pos="4572000" algn="l"/>
                <a:tab pos="5029200" algn="l"/>
                <a:tab pos="5486400" algn="l"/>
                <a:tab pos="5943600" algn="l"/>
                <a:tab pos="6400800" algn="l"/>
                <a:tab pos="6858000" algn="l"/>
                <a:tab pos="7313613" algn="l"/>
                <a:tab pos="7770813" algn="l"/>
                <a:tab pos="8228013" algn="l"/>
                <a:tab pos="8685213" algn="l"/>
                <a:tab pos="9142413" algn="l"/>
              </a:tabLst>
            </a:pPr>
            <a:r>
              <a:rPr lang="en-GB" sz="2800" dirty="0">
                <a:solidFill>
                  <a:srgbClr val="FFFFFF"/>
                </a:solidFill>
                <a:ea typeface="Lucida Sans Unicode" pitchFamily="34" charset="0"/>
                <a:cs typeface="Lucida Sans Unicode" pitchFamily="34" charset="0"/>
              </a:rPr>
              <a:t>Pixel</a:t>
            </a:r>
            <a:r>
              <a:rPr lang="en-GB" sz="4000" dirty="0">
                <a:solidFill>
                  <a:srgbClr val="FFFFFF"/>
                </a:solidFill>
                <a:ea typeface="Lucida Sans Unicode" pitchFamily="34" charset="0"/>
                <a:cs typeface="Lucida Sans Unicode" pitchFamily="34" charset="0"/>
              </a:rPr>
              <a:t>  </a:t>
            </a:r>
            <a:r>
              <a:rPr lang="en-GB" sz="3600" dirty="0">
                <a:solidFill>
                  <a:srgbClr val="FFFFFF"/>
                </a:solidFill>
                <a:ea typeface="Lucida Sans Unicode" pitchFamily="34" charset="0"/>
                <a:cs typeface="Lucida Sans Unicode" pitchFamily="34" charset="0"/>
              </a:rPr>
              <a:t>=      </a:t>
            </a:r>
            <a:r>
              <a:rPr lang="en-GB" sz="4000" dirty="0">
                <a:solidFill>
                  <a:srgbClr val="FFFFFF"/>
                </a:solidFill>
                <a:ea typeface="Lucida Sans Unicode" pitchFamily="34" charset="0"/>
                <a:cs typeface="Lucida Sans Unicode" pitchFamily="34" charset="0"/>
              </a:rPr>
              <a:t> </a:t>
            </a:r>
            <a:r>
              <a:rPr lang="en-GB" sz="4000" dirty="0">
                <a:solidFill>
                  <a:srgbClr val="FFFFFF"/>
                </a:solidFill>
                <a:latin typeface="Symbol" pitchFamily="18" charset="2"/>
                <a:ea typeface="Lucida Sans Unicode" pitchFamily="34" charset="0"/>
                <a:cs typeface="Lucida Sans Unicode" pitchFamily="34" charset="0"/>
              </a:rPr>
              <a:t></a:t>
            </a:r>
            <a:r>
              <a:rPr lang="en-GB" sz="4000" dirty="0">
                <a:solidFill>
                  <a:srgbClr val="FFFFFF"/>
                </a:solidFill>
                <a:ea typeface="Lucida Sans Unicode" pitchFamily="34" charset="0"/>
                <a:cs typeface="Lucida Sans Unicode" pitchFamily="34" charset="0"/>
              </a:rPr>
              <a:t>     </a:t>
            </a:r>
            <a:r>
              <a:rPr lang="en-GB" sz="4000" dirty="0" err="1">
                <a:solidFill>
                  <a:srgbClr val="FFFFFF"/>
                </a:solidFill>
                <a:ea typeface="Lucida Sans Unicode" pitchFamily="34" charset="0"/>
                <a:cs typeface="Lucida Sans Unicode" pitchFamily="34" charset="0"/>
              </a:rPr>
              <a:t>S</a:t>
            </a:r>
            <a:r>
              <a:rPr lang="en-GB" sz="4000" baseline="-25000" dirty="0" err="1">
                <a:solidFill>
                  <a:srgbClr val="FFFFFF"/>
                </a:solidFill>
                <a:ea typeface="Lucida Sans Unicode" pitchFamily="34" charset="0"/>
                <a:cs typeface="Lucida Sans Unicode" pitchFamily="34" charset="0"/>
              </a:rPr>
              <a:t>j</a:t>
            </a:r>
            <a:r>
              <a:rPr lang="en-GB" sz="4000" dirty="0">
                <a:solidFill>
                  <a:srgbClr val="FFFFFF"/>
                </a:solidFill>
                <a:ea typeface="Lucida Sans Unicode" pitchFamily="34" charset="0"/>
                <a:cs typeface="Lucida Sans Unicode" pitchFamily="34" charset="0"/>
              </a:rPr>
              <a:t> </a:t>
            </a:r>
            <a:r>
              <a:rPr lang="en-GB" sz="4000" dirty="0" smtClean="0">
                <a:solidFill>
                  <a:srgbClr val="FFFFFF"/>
                </a:solidFill>
                <a:ea typeface="Lucida Sans Unicode" pitchFamily="34" charset="0"/>
                <a:cs typeface="Lucida Sans Unicode" pitchFamily="34" charset="0"/>
              </a:rPr>
              <a:t>   </a:t>
            </a:r>
            <a:r>
              <a:rPr lang="en-GB" sz="4000" i="1" dirty="0" err="1" smtClean="0">
                <a:solidFill>
                  <a:srgbClr val="FFFFFF"/>
                </a:solidFill>
                <a:ea typeface="Lucida Sans Unicode" pitchFamily="34" charset="0"/>
                <a:cs typeface="Lucida Sans Unicode" pitchFamily="34" charset="0"/>
              </a:rPr>
              <a:t>M</a:t>
            </a:r>
            <a:r>
              <a:rPr lang="en-GB" sz="4000" baseline="-25000" dirty="0" err="1" smtClean="0">
                <a:solidFill>
                  <a:srgbClr val="FFFFFF"/>
                </a:solidFill>
                <a:ea typeface="Lucida Sans Unicode" pitchFamily="34" charset="0"/>
                <a:cs typeface="Lucida Sans Unicode" pitchFamily="34" charset="0"/>
              </a:rPr>
              <a:t>ji</a:t>
            </a:r>
            <a:r>
              <a:rPr lang="en-GB" sz="4000" baseline="-25000" dirty="0" smtClean="0">
                <a:solidFill>
                  <a:srgbClr val="FFFFFF"/>
                </a:solidFill>
                <a:ea typeface="Lucida Sans Unicode" pitchFamily="34" charset="0"/>
                <a:cs typeface="Lucida Sans Unicode" pitchFamily="34" charset="0"/>
              </a:rPr>
              <a:t> </a:t>
            </a:r>
            <a:r>
              <a:rPr lang="en-GB" sz="4000" dirty="0" smtClean="0">
                <a:solidFill>
                  <a:srgbClr val="FFFFFF"/>
                </a:solidFill>
                <a:ea typeface="Lucida Sans Unicode" pitchFamily="34" charset="0"/>
                <a:cs typeface="Lucida Sans Unicode" pitchFamily="34" charset="0"/>
              </a:rPr>
              <a:t>   </a:t>
            </a:r>
            <a:r>
              <a:rPr lang="en-GB" sz="4000" i="1" dirty="0" err="1" smtClean="0">
                <a:solidFill>
                  <a:srgbClr val="FFFFFF"/>
                </a:solidFill>
                <a:ea typeface="Lucida Sans Unicode" pitchFamily="34" charset="0"/>
                <a:cs typeface="Lucida Sans Unicode" pitchFamily="34" charset="0"/>
              </a:rPr>
              <a:t>G</a:t>
            </a:r>
            <a:r>
              <a:rPr lang="en-GB" sz="4000" baseline="-25000" dirty="0" err="1" smtClean="0">
                <a:solidFill>
                  <a:srgbClr val="FFFFFF"/>
                </a:solidFill>
                <a:ea typeface="Lucida Sans Unicode" pitchFamily="34" charset="0"/>
                <a:cs typeface="Lucida Sans Unicode" pitchFamily="34" charset="0"/>
              </a:rPr>
              <a:t>ji</a:t>
            </a:r>
            <a:r>
              <a:rPr lang="en-GB" sz="4000" dirty="0" smtClean="0">
                <a:solidFill>
                  <a:srgbClr val="FFFFFF"/>
                </a:solidFill>
                <a:ea typeface="Lucida Sans Unicode" pitchFamily="34" charset="0"/>
                <a:cs typeface="Lucida Sans Unicode" pitchFamily="34" charset="0"/>
              </a:rPr>
              <a:t>   </a:t>
            </a:r>
            <a:r>
              <a:rPr lang="en-GB" sz="4000" i="1" dirty="0" err="1" smtClean="0">
                <a:solidFill>
                  <a:srgbClr val="FFFFFF"/>
                </a:solidFill>
                <a:ea typeface="Lucida Sans Unicode" pitchFamily="34" charset="0"/>
                <a:cs typeface="Lucida Sans Unicode" pitchFamily="34" charset="0"/>
              </a:rPr>
              <a:t>V</a:t>
            </a:r>
            <a:r>
              <a:rPr lang="en-GB" sz="4000" baseline="-25000" dirty="0" err="1" smtClean="0">
                <a:solidFill>
                  <a:srgbClr val="FFFFFF"/>
                </a:solidFill>
                <a:ea typeface="Lucida Sans Unicode" pitchFamily="34" charset="0"/>
                <a:cs typeface="Lucida Sans Unicode" pitchFamily="34" charset="0"/>
              </a:rPr>
              <a:t>ji</a:t>
            </a:r>
            <a:r>
              <a:rPr lang="en-GB" sz="4000" dirty="0" smtClean="0">
                <a:solidFill>
                  <a:srgbClr val="FFFFFF"/>
                </a:solidFill>
                <a:ea typeface="Lucida Sans Unicode" pitchFamily="34" charset="0"/>
                <a:cs typeface="Lucida Sans Unicode" pitchFamily="34" charset="0"/>
              </a:rPr>
              <a:t>    </a:t>
            </a:r>
            <a:r>
              <a:rPr lang="en-GB" sz="4000" i="1" dirty="0" smtClean="0">
                <a:solidFill>
                  <a:srgbClr val="FFFFFF"/>
                </a:solidFill>
                <a:ea typeface="Lucida Sans Unicode" pitchFamily="34" charset="0"/>
                <a:cs typeface="Lucida Sans Unicode" pitchFamily="34" charset="0"/>
              </a:rPr>
              <a:t>I</a:t>
            </a:r>
            <a:r>
              <a:rPr lang="en-GB" sz="4000" baseline="-25000" dirty="0" smtClean="0">
                <a:solidFill>
                  <a:srgbClr val="FFFFFF"/>
                </a:solidFill>
                <a:ea typeface="Lucida Sans Unicode" pitchFamily="34" charset="0"/>
                <a:cs typeface="Lucida Sans Unicode" pitchFamily="34" charset="0"/>
              </a:rPr>
              <a:t>i</a:t>
            </a:r>
            <a:endParaRPr lang="en-GB" sz="4000" baseline="-25000" dirty="0">
              <a:solidFill>
                <a:srgbClr val="FFFFFF"/>
              </a:solidFill>
              <a:ea typeface="Lucida Sans Unicode" pitchFamily="34" charset="0"/>
              <a:cs typeface="Lucida Sans Unicode" pitchFamily="34" charset="0"/>
            </a:endParaRPr>
          </a:p>
        </p:txBody>
      </p:sp>
      <p:sp>
        <p:nvSpPr>
          <p:cNvPr id="86021" name="Text Box 5"/>
          <p:cNvSpPr txBox="1">
            <a:spLocks noChangeArrowheads="1"/>
          </p:cNvSpPr>
          <p:nvPr/>
        </p:nvSpPr>
        <p:spPr bwMode="auto">
          <a:xfrm>
            <a:off x="2724150" y="3005138"/>
            <a:ext cx="857250" cy="1490662"/>
          </a:xfrm>
          <a:prstGeom prst="rect">
            <a:avLst/>
          </a:prstGeom>
          <a:noFill/>
          <a:ln w="9525">
            <a:noFill/>
            <a:round/>
            <a:headEnd/>
            <a:tailEnd/>
          </a:ln>
          <a:effectLst/>
        </p:spPr>
        <p:txBody>
          <a:bodyPr wrap="none" lIns="89989" tIns="46795" rIns="89989" bIns="46795">
            <a:spAutoFit/>
          </a:bodyPr>
          <a:lstStyle/>
          <a:p>
            <a:pPr defTabSz="457200">
              <a:lnSpc>
                <a:spcPct val="102000"/>
              </a:lnSpc>
              <a:buClr>
                <a:srgbClr val="FFFFFF"/>
              </a:buClr>
              <a:buSzPct val="100000"/>
              <a:buFont typeface="Arial" charset="0"/>
              <a:buNone/>
              <a:tabLst>
                <a:tab pos="0" algn="l"/>
                <a:tab pos="457200" algn="l"/>
                <a:tab pos="914400" algn="l"/>
                <a:tab pos="1371600" algn="l"/>
                <a:tab pos="1828800" algn="l"/>
                <a:tab pos="2284413" algn="l"/>
                <a:tab pos="2741613" algn="l"/>
                <a:tab pos="3198813" algn="l"/>
                <a:tab pos="3656013" algn="l"/>
                <a:tab pos="4114800" algn="l"/>
                <a:tab pos="4572000" algn="l"/>
                <a:tab pos="5029200" algn="l"/>
                <a:tab pos="5486400" algn="l"/>
                <a:tab pos="5943600" algn="l"/>
                <a:tab pos="6400800" algn="l"/>
                <a:tab pos="6858000" algn="l"/>
                <a:tab pos="7313613" algn="l"/>
                <a:tab pos="7770813" algn="l"/>
                <a:tab pos="8228013" algn="l"/>
                <a:tab pos="8685213" algn="l"/>
                <a:tab pos="9142413" algn="l"/>
              </a:tabLst>
            </a:pPr>
            <a:r>
              <a:rPr lang="en-GB" sz="9000">
                <a:solidFill>
                  <a:srgbClr val="FFFFFF"/>
                </a:solidFill>
                <a:latin typeface="Symbol" pitchFamily="18" charset="2"/>
                <a:ea typeface="Lucida Sans Unicode" pitchFamily="34" charset="0"/>
                <a:cs typeface="Lucida Sans Unicode" pitchFamily="34" charset="0"/>
              </a:rPr>
              <a:t></a:t>
            </a:r>
            <a:endParaRPr lang="en-GB" sz="6600">
              <a:solidFill>
                <a:srgbClr val="FFFFFF"/>
              </a:solidFill>
              <a:latin typeface="Symbol" pitchFamily="18" charset="2"/>
              <a:ea typeface="Lucida Sans Unicode" pitchFamily="34" charset="0"/>
              <a:cs typeface="Lucida Sans Unicode" pitchFamily="34" charset="0"/>
            </a:endParaRPr>
          </a:p>
        </p:txBody>
      </p:sp>
      <p:sp>
        <p:nvSpPr>
          <p:cNvPr id="86022" name="Text Box 6"/>
          <p:cNvSpPr txBox="1">
            <a:spLocks noChangeArrowheads="1"/>
          </p:cNvSpPr>
          <p:nvPr/>
        </p:nvSpPr>
        <p:spPr bwMode="auto">
          <a:xfrm>
            <a:off x="2143125" y="4095750"/>
            <a:ext cx="1706563" cy="531813"/>
          </a:xfrm>
          <a:prstGeom prst="rect">
            <a:avLst/>
          </a:prstGeom>
          <a:noFill/>
          <a:ln w="9525">
            <a:noFill/>
            <a:round/>
            <a:headEnd/>
            <a:tailEnd/>
          </a:ln>
          <a:effectLst/>
        </p:spPr>
        <p:txBody>
          <a:bodyPr wrap="none" lIns="89989" tIns="46795" rIns="89989" bIns="46795">
            <a:spAutoFit/>
          </a:bodyPr>
          <a:lstStyle/>
          <a:p>
            <a:pPr defTabSz="457200">
              <a:lnSpc>
                <a:spcPct val="93000"/>
              </a:lnSpc>
              <a:buClr>
                <a:srgbClr val="FFFFFF"/>
              </a:buClr>
              <a:buSzPct val="100000"/>
              <a:buFont typeface="Arial" charset="0"/>
              <a:buNone/>
              <a:tabLst>
                <a:tab pos="0" algn="l"/>
                <a:tab pos="457200" algn="l"/>
                <a:tab pos="914400" algn="l"/>
                <a:tab pos="1371600" algn="l"/>
                <a:tab pos="1828800" algn="l"/>
                <a:tab pos="2284413" algn="l"/>
                <a:tab pos="2741613" algn="l"/>
                <a:tab pos="3198813" algn="l"/>
                <a:tab pos="3656013" algn="l"/>
                <a:tab pos="4114800" algn="l"/>
                <a:tab pos="4572000" algn="l"/>
                <a:tab pos="5029200" algn="l"/>
                <a:tab pos="5486400" algn="l"/>
                <a:tab pos="5943600" algn="l"/>
                <a:tab pos="6400800" algn="l"/>
                <a:tab pos="6858000" algn="l"/>
                <a:tab pos="7313613" algn="l"/>
                <a:tab pos="7770813" algn="l"/>
                <a:tab pos="8228013" algn="l"/>
                <a:tab pos="8685213" algn="l"/>
                <a:tab pos="9142413" algn="l"/>
              </a:tabLst>
            </a:pPr>
            <a:r>
              <a:rPr lang="en-GB" sz="2700">
                <a:solidFill>
                  <a:srgbClr val="FFFFFF"/>
                </a:solidFill>
                <a:ea typeface="Lucida Sans Unicode" pitchFamily="34" charset="0"/>
                <a:cs typeface="Lucida Sans Unicode" pitchFamily="34" charset="0"/>
              </a:rPr>
              <a:t>(</a:t>
            </a:r>
            <a:r>
              <a:rPr lang="en-GB" sz="1600">
                <a:solidFill>
                  <a:srgbClr val="FFFFFF"/>
                </a:solidFill>
                <a:ea typeface="Lucida Sans Unicode" pitchFamily="34" charset="0"/>
                <a:cs typeface="Lucida Sans Unicode" pitchFamily="34" charset="0"/>
              </a:rPr>
              <a:t> </a:t>
            </a:r>
            <a:r>
              <a:rPr lang="en-GB" sz="2700">
                <a:solidFill>
                  <a:srgbClr val="FFFFFF"/>
                </a:solidFill>
                <a:ea typeface="Lucida Sans Unicode" pitchFamily="34" charset="0"/>
                <a:cs typeface="Lucida Sans Unicode" pitchFamily="34" charset="0"/>
              </a:rPr>
              <a:t>j,i)</a:t>
            </a:r>
            <a:r>
              <a:rPr lang="en-GB" sz="1100">
                <a:solidFill>
                  <a:srgbClr val="FFFFFF"/>
                </a:solidFill>
                <a:ea typeface="Lucida Sans Unicode" pitchFamily="34" charset="0"/>
                <a:cs typeface="Lucida Sans Unicode" pitchFamily="34" charset="0"/>
              </a:rPr>
              <a:t> </a:t>
            </a:r>
            <a:r>
              <a:rPr lang="en-GB" sz="3600" baseline="8000">
                <a:solidFill>
                  <a:srgbClr val="FFFFFF"/>
                </a:solidFill>
                <a:latin typeface="Symbol" pitchFamily="18" charset="2"/>
                <a:ea typeface="Lucida Sans Unicode" pitchFamily="34" charset="0"/>
                <a:cs typeface="Lucida Sans Unicode" pitchFamily="34" charset="0"/>
              </a:rPr>
              <a:t>Î</a:t>
            </a:r>
            <a:r>
              <a:rPr lang="en-GB" sz="1100">
                <a:solidFill>
                  <a:srgbClr val="FFFFFF"/>
                </a:solidFill>
                <a:latin typeface="Symbol" pitchFamily="18" charset="2"/>
                <a:ea typeface="Lucida Sans Unicode" pitchFamily="34" charset="0"/>
                <a:cs typeface="Lucida Sans Unicode" pitchFamily="34" charset="0"/>
              </a:rPr>
              <a:t> </a:t>
            </a:r>
            <a:r>
              <a:rPr lang="en-GB" sz="3100" b="1">
                <a:solidFill>
                  <a:srgbClr val="FFFFFF"/>
                </a:solidFill>
                <a:latin typeface="Times New Roman" pitchFamily="18" charset="0"/>
                <a:ea typeface="Lucida Sans Unicode" pitchFamily="34" charset="0"/>
                <a:cs typeface="Lucida Sans Unicode" pitchFamily="34" charset="0"/>
              </a:rPr>
              <a:t>G</a:t>
            </a:r>
            <a:r>
              <a:rPr lang="en-GB" sz="3100" baseline="10000">
                <a:solidFill>
                  <a:srgbClr val="FFFFFF"/>
                </a:solidFill>
                <a:ea typeface="Lucida Sans Unicode" pitchFamily="34" charset="0"/>
                <a:cs typeface="Lucida Sans Unicode" pitchFamily="34" charset="0"/>
              </a:rPr>
              <a:t>x</a:t>
            </a:r>
            <a:r>
              <a:rPr lang="en-GB" sz="3100" b="1">
                <a:solidFill>
                  <a:srgbClr val="FFFFFF"/>
                </a:solidFill>
                <a:latin typeface="Times New Roman" pitchFamily="18" charset="0"/>
                <a:ea typeface="Lucida Sans Unicode" pitchFamily="34" charset="0"/>
                <a:cs typeface="Lucida Sans Unicode" pitchFamily="34" charset="0"/>
              </a:rPr>
              <a:t>L</a:t>
            </a:r>
            <a:endParaRPr lang="en-GB" sz="2700">
              <a:solidFill>
                <a:srgbClr val="FFFFFF"/>
              </a:solidFill>
              <a:latin typeface="Times New Roman" pitchFamily="18" charset="0"/>
              <a:ea typeface="Lucida Sans Unicode" pitchFamily="34" charset="0"/>
              <a:cs typeface="Lucida Sans Unicode" pitchFamily="34" charset="0"/>
            </a:endParaRPr>
          </a:p>
        </p:txBody>
      </p:sp>
      <p:sp>
        <p:nvSpPr>
          <p:cNvPr id="86023" name="Text Box 7"/>
          <p:cNvSpPr txBox="1">
            <a:spLocks noChangeArrowheads="1"/>
          </p:cNvSpPr>
          <p:nvPr/>
        </p:nvSpPr>
        <p:spPr bwMode="auto">
          <a:xfrm rot="2700000">
            <a:off x="5312570" y="5231606"/>
            <a:ext cx="2106612" cy="403225"/>
          </a:xfrm>
          <a:prstGeom prst="rect">
            <a:avLst/>
          </a:prstGeom>
          <a:noFill/>
          <a:ln w="9525">
            <a:noFill/>
            <a:round/>
            <a:headEnd/>
            <a:tailEnd/>
          </a:ln>
          <a:effectLst/>
        </p:spPr>
        <p:txBody>
          <a:bodyPr wrap="none" lIns="89989" tIns="46795" rIns="89989" bIns="46795">
            <a:spAutoFit/>
          </a:bodyPr>
          <a:lstStyle/>
          <a:p>
            <a:pPr defTabSz="457200">
              <a:lnSpc>
                <a:spcPct val="93000"/>
              </a:lnSpc>
              <a:buClr>
                <a:srgbClr val="FFFFFF"/>
              </a:buClr>
              <a:buSzPct val="100000"/>
              <a:buFont typeface="Arial" charset="0"/>
              <a:buNone/>
              <a:tabLst>
                <a:tab pos="0" algn="l"/>
                <a:tab pos="457200" algn="l"/>
                <a:tab pos="914400" algn="l"/>
                <a:tab pos="1371600" algn="l"/>
                <a:tab pos="1828800" algn="l"/>
                <a:tab pos="2284413" algn="l"/>
                <a:tab pos="2741613" algn="l"/>
                <a:tab pos="3198813" algn="l"/>
                <a:tab pos="3656013" algn="l"/>
                <a:tab pos="4114800" algn="l"/>
                <a:tab pos="4572000" algn="l"/>
                <a:tab pos="5029200" algn="l"/>
                <a:tab pos="5486400" algn="l"/>
                <a:tab pos="5943600" algn="l"/>
                <a:tab pos="6400800" algn="l"/>
                <a:tab pos="6858000" algn="l"/>
                <a:tab pos="7313613" algn="l"/>
                <a:tab pos="7770813" algn="l"/>
                <a:tab pos="8228013" algn="l"/>
                <a:tab pos="8685213" algn="l"/>
                <a:tab pos="9142413" algn="l"/>
              </a:tabLst>
            </a:pPr>
            <a:r>
              <a:rPr lang="en-GB" sz="2200">
                <a:solidFill>
                  <a:srgbClr val="FFFFFF"/>
                </a:solidFill>
                <a:ea typeface="Lucida Sans Unicode" pitchFamily="34" charset="0"/>
                <a:cs typeface="Lucida Sans Unicode" pitchFamily="34" charset="0"/>
              </a:rPr>
              <a:t>Geometric term</a:t>
            </a:r>
          </a:p>
        </p:txBody>
      </p:sp>
      <p:sp>
        <p:nvSpPr>
          <p:cNvPr id="86024" name="Text Box 8"/>
          <p:cNvSpPr txBox="1">
            <a:spLocks noChangeArrowheads="1"/>
          </p:cNvSpPr>
          <p:nvPr/>
        </p:nvSpPr>
        <p:spPr bwMode="auto">
          <a:xfrm rot="2700000">
            <a:off x="6160294" y="5112544"/>
            <a:ext cx="1827213" cy="403225"/>
          </a:xfrm>
          <a:prstGeom prst="rect">
            <a:avLst/>
          </a:prstGeom>
          <a:noFill/>
          <a:ln w="9525">
            <a:noFill/>
            <a:round/>
            <a:headEnd/>
            <a:tailEnd/>
          </a:ln>
          <a:effectLst/>
        </p:spPr>
        <p:txBody>
          <a:bodyPr wrap="none" lIns="89989" tIns="46795" rIns="89989" bIns="46795">
            <a:spAutoFit/>
          </a:bodyPr>
          <a:lstStyle/>
          <a:p>
            <a:pPr defTabSz="457200">
              <a:lnSpc>
                <a:spcPct val="93000"/>
              </a:lnSpc>
              <a:buClr>
                <a:srgbClr val="FFFFFF"/>
              </a:buClr>
              <a:buSzPct val="100000"/>
              <a:buFont typeface="Arial" charset="0"/>
              <a:buNone/>
              <a:tabLst>
                <a:tab pos="0" algn="l"/>
                <a:tab pos="457200" algn="l"/>
                <a:tab pos="914400" algn="l"/>
                <a:tab pos="1371600" algn="l"/>
                <a:tab pos="1828800" algn="l"/>
                <a:tab pos="2284413" algn="l"/>
                <a:tab pos="2741613" algn="l"/>
                <a:tab pos="3198813" algn="l"/>
                <a:tab pos="3656013" algn="l"/>
                <a:tab pos="4114800" algn="l"/>
                <a:tab pos="4572000" algn="l"/>
                <a:tab pos="5029200" algn="l"/>
                <a:tab pos="5486400" algn="l"/>
                <a:tab pos="5943600" algn="l"/>
                <a:tab pos="6400800" algn="l"/>
                <a:tab pos="6858000" algn="l"/>
                <a:tab pos="7313613" algn="l"/>
                <a:tab pos="7770813" algn="l"/>
                <a:tab pos="8228013" algn="l"/>
                <a:tab pos="8685213" algn="l"/>
                <a:tab pos="9142413" algn="l"/>
              </a:tabLst>
            </a:pPr>
            <a:r>
              <a:rPr lang="en-GB" sz="2200">
                <a:solidFill>
                  <a:srgbClr val="FFFFFF"/>
                </a:solidFill>
                <a:ea typeface="Lucida Sans Unicode" pitchFamily="34" charset="0"/>
                <a:cs typeface="Lucida Sans Unicode" pitchFamily="34" charset="0"/>
              </a:rPr>
              <a:t>Visibility term</a:t>
            </a:r>
          </a:p>
        </p:txBody>
      </p:sp>
      <p:sp>
        <p:nvSpPr>
          <p:cNvPr id="86025" name="Text Box 9"/>
          <p:cNvSpPr txBox="1">
            <a:spLocks noChangeArrowheads="1"/>
          </p:cNvSpPr>
          <p:nvPr/>
        </p:nvSpPr>
        <p:spPr bwMode="auto">
          <a:xfrm rot="2700000">
            <a:off x="6861175" y="5143500"/>
            <a:ext cx="1889125" cy="403225"/>
          </a:xfrm>
          <a:prstGeom prst="rect">
            <a:avLst/>
          </a:prstGeom>
          <a:noFill/>
          <a:ln w="9525">
            <a:noFill/>
            <a:round/>
            <a:headEnd/>
            <a:tailEnd/>
          </a:ln>
          <a:effectLst/>
        </p:spPr>
        <p:txBody>
          <a:bodyPr wrap="none" lIns="89989" tIns="46795" rIns="89989" bIns="46795">
            <a:spAutoFit/>
          </a:bodyPr>
          <a:lstStyle/>
          <a:p>
            <a:pPr defTabSz="457200">
              <a:lnSpc>
                <a:spcPct val="93000"/>
              </a:lnSpc>
              <a:buClr>
                <a:srgbClr val="FFFFFF"/>
              </a:buClr>
              <a:buSzPct val="100000"/>
              <a:buFont typeface="Arial" charset="0"/>
              <a:buNone/>
              <a:tabLst>
                <a:tab pos="0" algn="l"/>
                <a:tab pos="457200" algn="l"/>
                <a:tab pos="914400" algn="l"/>
                <a:tab pos="1371600" algn="l"/>
                <a:tab pos="1828800" algn="l"/>
                <a:tab pos="2284413" algn="l"/>
                <a:tab pos="2741613" algn="l"/>
                <a:tab pos="3198813" algn="l"/>
                <a:tab pos="3656013" algn="l"/>
                <a:tab pos="4114800" algn="l"/>
                <a:tab pos="4572000" algn="l"/>
                <a:tab pos="5029200" algn="l"/>
                <a:tab pos="5486400" algn="l"/>
                <a:tab pos="5943600" algn="l"/>
                <a:tab pos="6400800" algn="l"/>
                <a:tab pos="6858000" algn="l"/>
                <a:tab pos="7313613" algn="l"/>
                <a:tab pos="7770813" algn="l"/>
                <a:tab pos="8228013" algn="l"/>
                <a:tab pos="8685213" algn="l"/>
                <a:tab pos="9142413" algn="l"/>
              </a:tabLst>
            </a:pPr>
            <a:r>
              <a:rPr lang="en-GB" sz="2200">
                <a:solidFill>
                  <a:srgbClr val="FFFFFF"/>
                </a:solidFill>
                <a:ea typeface="Lucida Sans Unicode" pitchFamily="34" charset="0"/>
                <a:cs typeface="Lucida Sans Unicode" pitchFamily="34" charset="0"/>
              </a:rPr>
              <a:t>Light intensity</a:t>
            </a:r>
          </a:p>
        </p:txBody>
      </p:sp>
      <p:sp>
        <p:nvSpPr>
          <p:cNvPr id="86026" name="Line 10"/>
          <p:cNvSpPr>
            <a:spLocks noChangeShapeType="1"/>
          </p:cNvSpPr>
          <p:nvPr/>
        </p:nvSpPr>
        <p:spPr bwMode="auto">
          <a:xfrm>
            <a:off x="5030788" y="4189413"/>
            <a:ext cx="1587" cy="381000"/>
          </a:xfrm>
          <a:prstGeom prst="line">
            <a:avLst/>
          </a:prstGeom>
          <a:noFill/>
          <a:ln w="12600">
            <a:solidFill>
              <a:srgbClr val="B2B2B2"/>
            </a:solidFill>
            <a:miter lim="800000"/>
            <a:headEnd/>
            <a:tailEnd/>
          </a:ln>
          <a:effectLst/>
        </p:spPr>
        <p:txBody>
          <a:bodyPr/>
          <a:lstStyle/>
          <a:p>
            <a:endParaRPr lang="en-US"/>
          </a:p>
        </p:txBody>
      </p:sp>
      <p:sp>
        <p:nvSpPr>
          <p:cNvPr id="86027" name="Line 11"/>
          <p:cNvSpPr>
            <a:spLocks noChangeShapeType="1"/>
          </p:cNvSpPr>
          <p:nvPr/>
        </p:nvSpPr>
        <p:spPr bwMode="auto">
          <a:xfrm>
            <a:off x="5792788" y="4189413"/>
            <a:ext cx="1587" cy="381000"/>
          </a:xfrm>
          <a:prstGeom prst="line">
            <a:avLst/>
          </a:prstGeom>
          <a:noFill/>
          <a:ln w="12600">
            <a:solidFill>
              <a:srgbClr val="B2B2B2"/>
            </a:solidFill>
            <a:miter lim="800000"/>
            <a:headEnd/>
            <a:tailEnd/>
          </a:ln>
          <a:effectLst/>
        </p:spPr>
        <p:txBody>
          <a:bodyPr/>
          <a:lstStyle/>
          <a:p>
            <a:endParaRPr lang="en-US"/>
          </a:p>
        </p:txBody>
      </p:sp>
      <p:sp>
        <p:nvSpPr>
          <p:cNvPr id="86028" name="Line 12"/>
          <p:cNvSpPr>
            <a:spLocks noChangeShapeType="1"/>
          </p:cNvSpPr>
          <p:nvPr/>
        </p:nvSpPr>
        <p:spPr bwMode="auto">
          <a:xfrm>
            <a:off x="6545263" y="4189413"/>
            <a:ext cx="3175" cy="381000"/>
          </a:xfrm>
          <a:prstGeom prst="line">
            <a:avLst/>
          </a:prstGeom>
          <a:noFill/>
          <a:ln w="12600">
            <a:solidFill>
              <a:srgbClr val="B2B2B2"/>
            </a:solidFill>
            <a:miter lim="800000"/>
            <a:headEnd/>
            <a:tailEnd/>
          </a:ln>
          <a:effectLst/>
        </p:spPr>
        <p:txBody>
          <a:bodyPr/>
          <a:lstStyle/>
          <a:p>
            <a:endParaRPr lang="en-US"/>
          </a:p>
        </p:txBody>
      </p:sp>
      <p:sp>
        <p:nvSpPr>
          <p:cNvPr id="86029" name="Line 13"/>
          <p:cNvSpPr>
            <a:spLocks noChangeShapeType="1"/>
          </p:cNvSpPr>
          <p:nvPr/>
        </p:nvSpPr>
        <p:spPr bwMode="auto">
          <a:xfrm>
            <a:off x="7270750" y="4189413"/>
            <a:ext cx="1588" cy="381000"/>
          </a:xfrm>
          <a:prstGeom prst="line">
            <a:avLst/>
          </a:prstGeom>
          <a:noFill/>
          <a:ln w="12600">
            <a:solidFill>
              <a:srgbClr val="B2B2B2"/>
            </a:solidFill>
            <a:miter lim="800000"/>
            <a:headEnd/>
            <a:tailEnd/>
          </a:ln>
          <a:effectLst/>
        </p:spPr>
        <p:txBody>
          <a:bodyPr/>
          <a:lstStyle/>
          <a:p>
            <a:endParaRPr lang="en-US"/>
          </a:p>
        </p:txBody>
      </p:sp>
      <p:sp>
        <p:nvSpPr>
          <p:cNvPr id="86030" name="Text Box 14"/>
          <p:cNvSpPr txBox="1">
            <a:spLocks noChangeArrowheads="1"/>
          </p:cNvSpPr>
          <p:nvPr/>
        </p:nvSpPr>
        <p:spPr bwMode="auto">
          <a:xfrm rot="2700000">
            <a:off x="3801269" y="5230019"/>
            <a:ext cx="2122487" cy="403225"/>
          </a:xfrm>
          <a:prstGeom prst="rect">
            <a:avLst/>
          </a:prstGeom>
          <a:noFill/>
          <a:ln w="9525">
            <a:noFill/>
            <a:round/>
            <a:headEnd/>
            <a:tailEnd/>
          </a:ln>
          <a:effectLst/>
        </p:spPr>
        <p:txBody>
          <a:bodyPr wrap="none" lIns="89989" tIns="46795" rIns="89989" bIns="46795">
            <a:spAutoFit/>
          </a:bodyPr>
          <a:lstStyle/>
          <a:p>
            <a:pPr defTabSz="457200">
              <a:lnSpc>
                <a:spcPct val="93000"/>
              </a:lnSpc>
              <a:buClr>
                <a:srgbClr val="FFFFFF"/>
              </a:buClr>
              <a:buSzPct val="100000"/>
              <a:buFont typeface="Arial" charset="0"/>
              <a:buNone/>
              <a:tabLst>
                <a:tab pos="0" algn="l"/>
                <a:tab pos="457200" algn="l"/>
                <a:tab pos="914400" algn="l"/>
                <a:tab pos="1371600" algn="l"/>
                <a:tab pos="1828800" algn="l"/>
                <a:tab pos="2284413" algn="l"/>
                <a:tab pos="2741613" algn="l"/>
                <a:tab pos="3198813" algn="l"/>
                <a:tab pos="3656013" algn="l"/>
                <a:tab pos="4114800" algn="l"/>
                <a:tab pos="4572000" algn="l"/>
                <a:tab pos="5029200" algn="l"/>
                <a:tab pos="5486400" algn="l"/>
                <a:tab pos="5943600" algn="l"/>
                <a:tab pos="6400800" algn="l"/>
                <a:tab pos="6858000" algn="l"/>
                <a:tab pos="7313613" algn="l"/>
                <a:tab pos="7770813" algn="l"/>
                <a:tab pos="8228013" algn="l"/>
                <a:tab pos="8685213" algn="l"/>
                <a:tab pos="9142413" algn="l"/>
              </a:tabLst>
            </a:pPr>
            <a:r>
              <a:rPr lang="en-GB" sz="2200">
                <a:ea typeface="Lucida Sans Unicode" pitchFamily="34" charset="0"/>
                <a:cs typeface="Lucida Sans Unicode" pitchFamily="34" charset="0"/>
              </a:rPr>
              <a:t>Gather strength</a:t>
            </a:r>
          </a:p>
        </p:txBody>
      </p:sp>
      <p:sp>
        <p:nvSpPr>
          <p:cNvPr id="86031" name="Line 15"/>
          <p:cNvSpPr>
            <a:spLocks noChangeShapeType="1"/>
          </p:cNvSpPr>
          <p:nvPr/>
        </p:nvSpPr>
        <p:spPr bwMode="auto">
          <a:xfrm>
            <a:off x="4259263" y="4181475"/>
            <a:ext cx="1587" cy="379413"/>
          </a:xfrm>
          <a:prstGeom prst="line">
            <a:avLst/>
          </a:prstGeom>
          <a:noFill/>
          <a:ln w="12600">
            <a:solidFill>
              <a:srgbClr val="B2B2B2"/>
            </a:solidFill>
            <a:miter lim="800000"/>
            <a:headEnd/>
            <a:tailEnd/>
          </a:ln>
          <a:effectLst/>
        </p:spPr>
        <p:txBody>
          <a:bodyPr/>
          <a:lstStyle/>
          <a:p>
            <a:endParaRPr lang="en-US"/>
          </a:p>
        </p:txBody>
      </p:sp>
      <p:sp>
        <p:nvSpPr>
          <p:cNvPr id="17" name="Title 16"/>
          <p:cNvSpPr>
            <a:spLocks noGrp="1"/>
          </p:cNvSpPr>
          <p:nvPr>
            <p:ph type="title"/>
          </p:nvPr>
        </p:nvSpPr>
        <p:spPr/>
        <p:txBody>
          <a:bodyPr/>
          <a:lstStyle/>
          <a:p>
            <a:r>
              <a:rPr lang="en-GB" dirty="0" smtClean="0"/>
              <a:t>Discrete Equation</a:t>
            </a:r>
            <a:endParaRPr lang="en-US" dirty="0"/>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en-US"/>
              <a:t>Product Graph</a:t>
            </a:r>
          </a:p>
        </p:txBody>
      </p:sp>
      <p:sp>
        <p:nvSpPr>
          <p:cNvPr id="211971" name="Rectangle 3"/>
          <p:cNvSpPr>
            <a:spLocks noGrp="1" noChangeArrowheads="1"/>
          </p:cNvSpPr>
          <p:nvPr>
            <p:ph type="body" idx="1"/>
          </p:nvPr>
        </p:nvSpPr>
        <p:spPr/>
        <p:txBody>
          <a:bodyPr/>
          <a:lstStyle/>
          <a:p>
            <a:r>
              <a:rPr lang="en-US"/>
              <a:t>Explicit hierarchy would be too expensive</a:t>
            </a:r>
          </a:p>
          <a:p>
            <a:pPr lvl="1"/>
            <a:r>
              <a:rPr lang="en-US"/>
              <a:t>Up to billions of pairs per pixel</a:t>
            </a:r>
          </a:p>
          <a:p>
            <a:pPr lvl="4"/>
            <a:endParaRPr lang="en-US"/>
          </a:p>
          <a:p>
            <a:r>
              <a:rPr lang="en-US"/>
              <a:t>Use implicit hierarchy </a:t>
            </a:r>
          </a:p>
          <a:p>
            <a:pPr lvl="1"/>
            <a:r>
              <a:rPr lang="en-US"/>
              <a:t>Cartesian product of two trees (gather &amp; light)</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2"/>
          <p:cNvSpPr>
            <a:spLocks/>
          </p:cNvSpPr>
          <p:nvPr/>
        </p:nvSpPr>
        <p:spPr bwMode="auto">
          <a:xfrm>
            <a:off x="1928813" y="4276725"/>
            <a:ext cx="1266825" cy="819150"/>
          </a:xfrm>
          <a:custGeom>
            <a:avLst/>
            <a:gdLst/>
            <a:ahLst/>
            <a:cxnLst>
              <a:cxn ang="0">
                <a:pos x="5" y="144"/>
              </a:cxn>
              <a:cxn ang="0">
                <a:pos x="293" y="0"/>
              </a:cxn>
              <a:cxn ang="0">
                <a:pos x="867" y="151"/>
              </a:cxn>
              <a:cxn ang="0">
                <a:pos x="867" y="416"/>
              </a:cxn>
              <a:cxn ang="0">
                <a:pos x="576" y="571"/>
              </a:cxn>
              <a:cxn ang="0">
                <a:pos x="0" y="422"/>
              </a:cxn>
              <a:cxn ang="0">
                <a:pos x="5" y="144"/>
              </a:cxn>
            </a:cxnLst>
            <a:rect l="0" t="0" r="r" b="b"/>
            <a:pathLst>
              <a:path w="867" h="571">
                <a:moveTo>
                  <a:pt x="5" y="144"/>
                </a:moveTo>
                <a:lnTo>
                  <a:pt x="293" y="0"/>
                </a:lnTo>
                <a:lnTo>
                  <a:pt x="867" y="151"/>
                </a:lnTo>
                <a:lnTo>
                  <a:pt x="867" y="416"/>
                </a:lnTo>
                <a:lnTo>
                  <a:pt x="576" y="571"/>
                </a:lnTo>
                <a:lnTo>
                  <a:pt x="0" y="422"/>
                </a:lnTo>
                <a:lnTo>
                  <a:pt x="5" y="144"/>
                </a:lnTo>
                <a:close/>
              </a:path>
            </a:pathLst>
          </a:custGeom>
          <a:solidFill>
            <a:schemeClr val="accent2"/>
          </a:solidFill>
          <a:ln w="9525">
            <a:noFill/>
            <a:round/>
            <a:headEnd/>
            <a:tailEnd/>
          </a:ln>
          <a:effectLst/>
        </p:spPr>
        <p:txBody>
          <a:bodyPr/>
          <a:lstStyle/>
          <a:p>
            <a:endParaRPr lang="en-US"/>
          </a:p>
        </p:txBody>
      </p:sp>
      <p:sp>
        <p:nvSpPr>
          <p:cNvPr id="24579" name="Line 3"/>
          <p:cNvSpPr>
            <a:spLocks noChangeShapeType="1"/>
          </p:cNvSpPr>
          <p:nvPr/>
        </p:nvSpPr>
        <p:spPr bwMode="auto">
          <a:xfrm flipV="1">
            <a:off x="533400" y="3863975"/>
            <a:ext cx="1893888" cy="965200"/>
          </a:xfrm>
          <a:prstGeom prst="line">
            <a:avLst/>
          </a:prstGeom>
          <a:noFill/>
          <a:ln w="22225">
            <a:solidFill>
              <a:schemeClr val="tx1"/>
            </a:solidFill>
            <a:round/>
            <a:headEnd/>
            <a:tailEnd/>
          </a:ln>
          <a:effectLst/>
        </p:spPr>
        <p:txBody>
          <a:bodyPr/>
          <a:lstStyle/>
          <a:p>
            <a:endParaRPr lang="en-US"/>
          </a:p>
        </p:txBody>
      </p:sp>
      <p:sp>
        <p:nvSpPr>
          <p:cNvPr id="24580" name="Line 4"/>
          <p:cNvSpPr>
            <a:spLocks noChangeShapeType="1"/>
          </p:cNvSpPr>
          <p:nvPr/>
        </p:nvSpPr>
        <p:spPr bwMode="auto">
          <a:xfrm>
            <a:off x="2427288" y="3863975"/>
            <a:ext cx="2220912" cy="555625"/>
          </a:xfrm>
          <a:prstGeom prst="line">
            <a:avLst/>
          </a:prstGeom>
          <a:noFill/>
          <a:ln w="22225">
            <a:solidFill>
              <a:schemeClr val="tx1"/>
            </a:solidFill>
            <a:round/>
            <a:headEnd/>
            <a:tailEnd/>
          </a:ln>
          <a:effectLst/>
        </p:spPr>
        <p:txBody>
          <a:bodyPr/>
          <a:lstStyle/>
          <a:p>
            <a:endParaRPr lang="en-US"/>
          </a:p>
        </p:txBody>
      </p:sp>
      <p:sp>
        <p:nvSpPr>
          <p:cNvPr id="24581" name="Line 5"/>
          <p:cNvSpPr>
            <a:spLocks noChangeShapeType="1"/>
          </p:cNvSpPr>
          <p:nvPr/>
        </p:nvSpPr>
        <p:spPr bwMode="auto">
          <a:xfrm flipV="1">
            <a:off x="2427288" y="2278063"/>
            <a:ext cx="0" cy="1585912"/>
          </a:xfrm>
          <a:prstGeom prst="line">
            <a:avLst/>
          </a:prstGeom>
          <a:noFill/>
          <a:ln w="22225">
            <a:solidFill>
              <a:schemeClr val="tx1"/>
            </a:solidFill>
            <a:round/>
            <a:headEnd/>
            <a:tailEnd/>
          </a:ln>
          <a:effectLst/>
        </p:spPr>
        <p:txBody>
          <a:bodyPr/>
          <a:lstStyle/>
          <a:p>
            <a:endParaRPr lang="en-US"/>
          </a:p>
        </p:txBody>
      </p:sp>
      <p:grpSp>
        <p:nvGrpSpPr>
          <p:cNvPr id="2" name="Group 6"/>
          <p:cNvGrpSpPr>
            <a:grpSpLocks/>
          </p:cNvGrpSpPr>
          <p:nvPr/>
        </p:nvGrpSpPr>
        <p:grpSpPr bwMode="auto">
          <a:xfrm>
            <a:off x="1936750" y="4276725"/>
            <a:ext cx="1260475" cy="827088"/>
            <a:chOff x="1344" y="2592"/>
            <a:chExt cx="1152" cy="720"/>
          </a:xfrm>
        </p:grpSpPr>
        <p:sp>
          <p:nvSpPr>
            <p:cNvPr id="24583" name="Line 7"/>
            <p:cNvSpPr>
              <a:spLocks noChangeShapeType="1"/>
            </p:cNvSpPr>
            <p:nvPr/>
          </p:nvSpPr>
          <p:spPr bwMode="auto">
            <a:xfrm flipV="1">
              <a:off x="1344" y="2592"/>
              <a:ext cx="384" cy="192"/>
            </a:xfrm>
            <a:prstGeom prst="line">
              <a:avLst/>
            </a:prstGeom>
            <a:noFill/>
            <a:ln w="22225">
              <a:solidFill>
                <a:schemeClr val="tx1"/>
              </a:solidFill>
              <a:round/>
              <a:headEnd/>
              <a:tailEnd/>
            </a:ln>
            <a:effectLst/>
          </p:spPr>
          <p:txBody>
            <a:bodyPr/>
            <a:lstStyle/>
            <a:p>
              <a:endParaRPr lang="en-US"/>
            </a:p>
          </p:txBody>
        </p:sp>
        <p:sp>
          <p:nvSpPr>
            <p:cNvPr id="24584" name="Line 8"/>
            <p:cNvSpPr>
              <a:spLocks noChangeShapeType="1"/>
            </p:cNvSpPr>
            <p:nvPr/>
          </p:nvSpPr>
          <p:spPr bwMode="auto">
            <a:xfrm flipV="1">
              <a:off x="2112" y="2784"/>
              <a:ext cx="384" cy="192"/>
            </a:xfrm>
            <a:prstGeom prst="line">
              <a:avLst/>
            </a:prstGeom>
            <a:noFill/>
            <a:ln w="22225">
              <a:solidFill>
                <a:schemeClr val="tx1"/>
              </a:solidFill>
              <a:round/>
              <a:headEnd/>
              <a:tailEnd/>
            </a:ln>
            <a:effectLst/>
          </p:spPr>
          <p:txBody>
            <a:bodyPr/>
            <a:lstStyle/>
            <a:p>
              <a:endParaRPr lang="en-US"/>
            </a:p>
          </p:txBody>
        </p:sp>
        <p:sp>
          <p:nvSpPr>
            <p:cNvPr id="24585" name="Line 9"/>
            <p:cNvSpPr>
              <a:spLocks noChangeShapeType="1"/>
            </p:cNvSpPr>
            <p:nvPr/>
          </p:nvSpPr>
          <p:spPr bwMode="auto">
            <a:xfrm>
              <a:off x="1344" y="2784"/>
              <a:ext cx="768" cy="192"/>
            </a:xfrm>
            <a:prstGeom prst="line">
              <a:avLst/>
            </a:prstGeom>
            <a:noFill/>
            <a:ln w="22225">
              <a:solidFill>
                <a:schemeClr val="tx1"/>
              </a:solidFill>
              <a:round/>
              <a:headEnd/>
              <a:tailEnd/>
            </a:ln>
            <a:effectLst/>
          </p:spPr>
          <p:txBody>
            <a:bodyPr/>
            <a:lstStyle/>
            <a:p>
              <a:endParaRPr lang="en-US"/>
            </a:p>
          </p:txBody>
        </p:sp>
        <p:sp>
          <p:nvSpPr>
            <p:cNvPr id="24586" name="Line 10"/>
            <p:cNvSpPr>
              <a:spLocks noChangeShapeType="1"/>
            </p:cNvSpPr>
            <p:nvPr/>
          </p:nvSpPr>
          <p:spPr bwMode="auto">
            <a:xfrm>
              <a:off x="1728" y="2592"/>
              <a:ext cx="768" cy="192"/>
            </a:xfrm>
            <a:prstGeom prst="line">
              <a:avLst/>
            </a:prstGeom>
            <a:noFill/>
            <a:ln w="22225">
              <a:solidFill>
                <a:schemeClr val="tx1"/>
              </a:solidFill>
              <a:round/>
              <a:headEnd/>
              <a:tailEnd/>
            </a:ln>
            <a:effectLst/>
          </p:spPr>
          <p:txBody>
            <a:bodyPr/>
            <a:lstStyle/>
            <a:p>
              <a:endParaRPr lang="en-US"/>
            </a:p>
          </p:txBody>
        </p:sp>
        <p:sp>
          <p:nvSpPr>
            <p:cNvPr id="24587" name="Line 11"/>
            <p:cNvSpPr>
              <a:spLocks noChangeShapeType="1"/>
            </p:cNvSpPr>
            <p:nvPr/>
          </p:nvSpPr>
          <p:spPr bwMode="auto">
            <a:xfrm>
              <a:off x="1344" y="3120"/>
              <a:ext cx="768" cy="192"/>
            </a:xfrm>
            <a:prstGeom prst="line">
              <a:avLst/>
            </a:prstGeom>
            <a:noFill/>
            <a:ln w="22225">
              <a:solidFill>
                <a:schemeClr val="tx1"/>
              </a:solidFill>
              <a:round/>
              <a:headEnd/>
              <a:tailEnd/>
            </a:ln>
            <a:effectLst/>
          </p:spPr>
          <p:txBody>
            <a:bodyPr/>
            <a:lstStyle/>
            <a:p>
              <a:endParaRPr lang="en-US"/>
            </a:p>
          </p:txBody>
        </p:sp>
        <p:sp>
          <p:nvSpPr>
            <p:cNvPr id="24588" name="Line 12"/>
            <p:cNvSpPr>
              <a:spLocks noChangeShapeType="1"/>
            </p:cNvSpPr>
            <p:nvPr/>
          </p:nvSpPr>
          <p:spPr bwMode="auto">
            <a:xfrm flipV="1">
              <a:off x="2112" y="3120"/>
              <a:ext cx="384" cy="192"/>
            </a:xfrm>
            <a:prstGeom prst="line">
              <a:avLst/>
            </a:prstGeom>
            <a:noFill/>
            <a:ln w="22225">
              <a:solidFill>
                <a:schemeClr val="tx1"/>
              </a:solidFill>
              <a:round/>
              <a:headEnd/>
              <a:tailEnd/>
            </a:ln>
            <a:effectLst/>
          </p:spPr>
          <p:txBody>
            <a:bodyPr/>
            <a:lstStyle/>
            <a:p>
              <a:endParaRPr lang="en-US"/>
            </a:p>
          </p:txBody>
        </p:sp>
        <p:sp>
          <p:nvSpPr>
            <p:cNvPr id="24589" name="Line 13"/>
            <p:cNvSpPr>
              <a:spLocks noChangeShapeType="1"/>
            </p:cNvSpPr>
            <p:nvPr/>
          </p:nvSpPr>
          <p:spPr bwMode="auto">
            <a:xfrm flipV="1">
              <a:off x="1344" y="2784"/>
              <a:ext cx="0" cy="336"/>
            </a:xfrm>
            <a:prstGeom prst="line">
              <a:avLst/>
            </a:prstGeom>
            <a:noFill/>
            <a:ln w="22225">
              <a:solidFill>
                <a:schemeClr val="tx1"/>
              </a:solidFill>
              <a:round/>
              <a:headEnd/>
              <a:tailEnd/>
            </a:ln>
            <a:effectLst/>
          </p:spPr>
          <p:txBody>
            <a:bodyPr/>
            <a:lstStyle/>
            <a:p>
              <a:endParaRPr lang="en-US"/>
            </a:p>
          </p:txBody>
        </p:sp>
        <p:sp>
          <p:nvSpPr>
            <p:cNvPr id="24590" name="Line 14"/>
            <p:cNvSpPr>
              <a:spLocks noChangeShapeType="1"/>
            </p:cNvSpPr>
            <p:nvPr/>
          </p:nvSpPr>
          <p:spPr bwMode="auto">
            <a:xfrm flipV="1">
              <a:off x="2496" y="2784"/>
              <a:ext cx="0" cy="336"/>
            </a:xfrm>
            <a:prstGeom prst="line">
              <a:avLst/>
            </a:prstGeom>
            <a:noFill/>
            <a:ln w="22225">
              <a:solidFill>
                <a:schemeClr val="tx1"/>
              </a:solidFill>
              <a:round/>
              <a:headEnd/>
              <a:tailEnd/>
            </a:ln>
            <a:effectLst/>
          </p:spPr>
          <p:txBody>
            <a:bodyPr/>
            <a:lstStyle/>
            <a:p>
              <a:endParaRPr lang="en-US"/>
            </a:p>
          </p:txBody>
        </p:sp>
        <p:sp>
          <p:nvSpPr>
            <p:cNvPr id="24591" name="Line 15"/>
            <p:cNvSpPr>
              <a:spLocks noChangeShapeType="1"/>
            </p:cNvSpPr>
            <p:nvPr/>
          </p:nvSpPr>
          <p:spPr bwMode="auto">
            <a:xfrm flipV="1">
              <a:off x="2112" y="2976"/>
              <a:ext cx="0" cy="336"/>
            </a:xfrm>
            <a:prstGeom prst="line">
              <a:avLst/>
            </a:prstGeom>
            <a:noFill/>
            <a:ln w="22225">
              <a:solidFill>
                <a:schemeClr val="tx1"/>
              </a:solidFill>
              <a:round/>
              <a:headEnd/>
              <a:tailEnd/>
            </a:ln>
            <a:effectLst/>
          </p:spPr>
          <p:txBody>
            <a:bodyPr/>
            <a:lstStyle/>
            <a:p>
              <a:endParaRPr lang="en-US"/>
            </a:p>
          </p:txBody>
        </p:sp>
      </p:grpSp>
      <p:sp>
        <p:nvSpPr>
          <p:cNvPr id="24592" name="Oval 16"/>
          <p:cNvSpPr>
            <a:spLocks noChangeArrowheads="1"/>
          </p:cNvSpPr>
          <p:nvPr/>
        </p:nvSpPr>
        <p:spPr bwMode="auto">
          <a:xfrm>
            <a:off x="2357438" y="4414838"/>
            <a:ext cx="123825" cy="66675"/>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24593" name="AutoShape 17"/>
          <p:cNvSpPr>
            <a:spLocks noChangeAspect="1" noChangeArrowheads="1"/>
          </p:cNvSpPr>
          <p:nvPr/>
        </p:nvSpPr>
        <p:spPr bwMode="auto">
          <a:xfrm>
            <a:off x="3810000" y="2362200"/>
            <a:ext cx="420688"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4594" name="AutoShape 18"/>
          <p:cNvSpPr>
            <a:spLocks noChangeAspect="1" noChangeArrowheads="1"/>
          </p:cNvSpPr>
          <p:nvPr/>
        </p:nvSpPr>
        <p:spPr bwMode="auto">
          <a:xfrm>
            <a:off x="2708275" y="2209800"/>
            <a:ext cx="420688" cy="414338"/>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4595" name="AutoShape 19"/>
          <p:cNvSpPr>
            <a:spLocks noChangeAspect="1" noChangeArrowheads="1"/>
          </p:cNvSpPr>
          <p:nvPr/>
        </p:nvSpPr>
        <p:spPr bwMode="auto">
          <a:xfrm>
            <a:off x="1725613" y="2209800"/>
            <a:ext cx="420687" cy="414338"/>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4596" name="AutoShape 20"/>
          <p:cNvSpPr>
            <a:spLocks noChangeAspect="1" noChangeArrowheads="1"/>
          </p:cNvSpPr>
          <p:nvPr/>
        </p:nvSpPr>
        <p:spPr bwMode="auto">
          <a:xfrm>
            <a:off x="798513" y="2590800"/>
            <a:ext cx="420687"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24598" name="AutoShape 22"/>
          <p:cNvSpPr>
            <a:spLocks noChangeArrowheads="1"/>
          </p:cNvSpPr>
          <p:nvPr/>
        </p:nvSpPr>
        <p:spPr bwMode="auto">
          <a:xfrm>
            <a:off x="5030788" y="4191000"/>
            <a:ext cx="760412" cy="304800"/>
          </a:xfrm>
          <a:prstGeom prst="rightArrow">
            <a:avLst>
              <a:gd name="adj1" fmla="val 50000"/>
              <a:gd name="adj2" fmla="val 62370"/>
            </a:avLst>
          </a:prstGeom>
          <a:solidFill>
            <a:srgbClr val="FFFFFF"/>
          </a:solidFill>
          <a:ln w="9525">
            <a:solidFill>
              <a:schemeClr val="tx1"/>
            </a:solidFill>
            <a:miter lim="800000"/>
            <a:headEnd/>
            <a:tailEnd/>
          </a:ln>
          <a:effectLst/>
        </p:spPr>
        <p:txBody>
          <a:bodyPr wrap="none" anchor="ctr"/>
          <a:lstStyle/>
          <a:p>
            <a:endParaRPr lang="en-US"/>
          </a:p>
        </p:txBody>
      </p:sp>
      <p:sp>
        <p:nvSpPr>
          <p:cNvPr id="24614" name="Text Box 38"/>
          <p:cNvSpPr txBox="1">
            <a:spLocks noChangeArrowheads="1"/>
          </p:cNvSpPr>
          <p:nvPr/>
        </p:nvSpPr>
        <p:spPr bwMode="auto">
          <a:xfrm>
            <a:off x="6259513" y="3505200"/>
            <a:ext cx="1981200" cy="396875"/>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2000"/>
              <a:t>Light tree</a:t>
            </a:r>
            <a:endParaRPr lang="en-US">
              <a:latin typeface="Tahoma" pitchFamily="34" charset="0"/>
            </a:endParaRPr>
          </a:p>
        </p:txBody>
      </p:sp>
      <p:sp>
        <p:nvSpPr>
          <p:cNvPr id="24615" name="Oval 39"/>
          <p:cNvSpPr>
            <a:spLocks noChangeArrowheads="1"/>
          </p:cNvSpPr>
          <p:nvPr/>
        </p:nvSpPr>
        <p:spPr bwMode="auto">
          <a:xfrm>
            <a:off x="2209800" y="4724400"/>
            <a:ext cx="85725" cy="125413"/>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24623" name="Text Box 47"/>
          <p:cNvSpPr txBox="1">
            <a:spLocks noChangeArrowheads="1"/>
          </p:cNvSpPr>
          <p:nvPr/>
        </p:nvSpPr>
        <p:spPr bwMode="auto">
          <a:xfrm>
            <a:off x="6259513" y="5867400"/>
            <a:ext cx="1981200" cy="396875"/>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2000"/>
              <a:t>Gather tree</a:t>
            </a:r>
            <a:endParaRPr lang="en-US" sz="2000">
              <a:latin typeface="Tahoma" pitchFamily="34" charset="0"/>
            </a:endParaRPr>
          </a:p>
        </p:txBody>
      </p:sp>
      <p:sp>
        <p:nvSpPr>
          <p:cNvPr id="24625" name="Line 49"/>
          <p:cNvSpPr>
            <a:spLocks noChangeShapeType="1"/>
          </p:cNvSpPr>
          <p:nvPr/>
        </p:nvSpPr>
        <p:spPr bwMode="auto">
          <a:xfrm flipV="1">
            <a:off x="1019175" y="3648075"/>
            <a:ext cx="220663" cy="446088"/>
          </a:xfrm>
          <a:prstGeom prst="line">
            <a:avLst/>
          </a:prstGeom>
          <a:noFill/>
          <a:ln w="19050">
            <a:solidFill>
              <a:schemeClr val="tx1"/>
            </a:solidFill>
            <a:round/>
            <a:headEnd/>
            <a:tailEnd/>
          </a:ln>
          <a:effectLst/>
        </p:spPr>
        <p:txBody>
          <a:bodyPr/>
          <a:lstStyle/>
          <a:p>
            <a:endParaRPr lang="en-US"/>
          </a:p>
        </p:txBody>
      </p:sp>
      <p:sp>
        <p:nvSpPr>
          <p:cNvPr id="24626" name="Line 50"/>
          <p:cNvSpPr>
            <a:spLocks noChangeShapeType="1"/>
          </p:cNvSpPr>
          <p:nvPr/>
        </p:nvSpPr>
        <p:spPr bwMode="auto">
          <a:xfrm>
            <a:off x="1236663" y="3646488"/>
            <a:ext cx="246062" cy="65087"/>
          </a:xfrm>
          <a:prstGeom prst="line">
            <a:avLst/>
          </a:prstGeom>
          <a:noFill/>
          <a:ln w="19050">
            <a:solidFill>
              <a:schemeClr val="tx1"/>
            </a:solidFill>
            <a:round/>
            <a:headEnd/>
            <a:tailEnd/>
          </a:ln>
          <a:effectLst/>
        </p:spPr>
        <p:txBody>
          <a:bodyPr/>
          <a:lstStyle/>
          <a:p>
            <a:endParaRPr lang="en-US"/>
          </a:p>
        </p:txBody>
      </p:sp>
      <p:sp>
        <p:nvSpPr>
          <p:cNvPr id="24627" name="Line 51"/>
          <p:cNvSpPr>
            <a:spLocks noChangeShapeType="1"/>
          </p:cNvSpPr>
          <p:nvPr/>
        </p:nvSpPr>
        <p:spPr bwMode="auto">
          <a:xfrm>
            <a:off x="1014413" y="4090988"/>
            <a:ext cx="239712" cy="77787"/>
          </a:xfrm>
          <a:prstGeom prst="line">
            <a:avLst/>
          </a:prstGeom>
          <a:noFill/>
          <a:ln w="19050">
            <a:solidFill>
              <a:schemeClr val="tx1"/>
            </a:solidFill>
            <a:round/>
            <a:headEnd/>
            <a:tailEnd/>
          </a:ln>
          <a:effectLst/>
        </p:spPr>
        <p:txBody>
          <a:bodyPr/>
          <a:lstStyle/>
          <a:p>
            <a:endParaRPr lang="en-US"/>
          </a:p>
        </p:txBody>
      </p:sp>
      <p:sp>
        <p:nvSpPr>
          <p:cNvPr id="24628" name="Line 52"/>
          <p:cNvSpPr>
            <a:spLocks noChangeShapeType="1"/>
          </p:cNvSpPr>
          <p:nvPr/>
        </p:nvSpPr>
        <p:spPr bwMode="auto">
          <a:xfrm>
            <a:off x="752475" y="3543300"/>
            <a:ext cx="1609725" cy="876300"/>
          </a:xfrm>
          <a:prstGeom prst="line">
            <a:avLst/>
          </a:prstGeom>
          <a:noFill/>
          <a:ln w="25400">
            <a:solidFill>
              <a:schemeClr val="folHlink"/>
            </a:solidFill>
            <a:round/>
            <a:headEnd/>
            <a:tailEnd type="triangle" w="med" len="med"/>
          </a:ln>
          <a:effectLst/>
        </p:spPr>
        <p:txBody>
          <a:bodyPr/>
          <a:lstStyle/>
          <a:p>
            <a:endParaRPr lang="en-US"/>
          </a:p>
        </p:txBody>
      </p:sp>
      <p:sp>
        <p:nvSpPr>
          <p:cNvPr id="24629" name="Line 53"/>
          <p:cNvSpPr>
            <a:spLocks noChangeShapeType="1"/>
          </p:cNvSpPr>
          <p:nvPr/>
        </p:nvSpPr>
        <p:spPr bwMode="auto">
          <a:xfrm>
            <a:off x="696913" y="3614738"/>
            <a:ext cx="1504950" cy="1117600"/>
          </a:xfrm>
          <a:prstGeom prst="line">
            <a:avLst/>
          </a:prstGeom>
          <a:noFill/>
          <a:ln w="25400">
            <a:solidFill>
              <a:schemeClr val="folHlink"/>
            </a:solidFill>
            <a:round/>
            <a:headEnd/>
            <a:tailEnd type="triangle" w="med" len="med"/>
          </a:ln>
          <a:effectLst/>
        </p:spPr>
        <p:txBody>
          <a:bodyPr/>
          <a:lstStyle/>
          <a:p>
            <a:endParaRPr lang="en-US"/>
          </a:p>
        </p:txBody>
      </p:sp>
      <p:sp>
        <p:nvSpPr>
          <p:cNvPr id="24630" name="Line 54"/>
          <p:cNvSpPr>
            <a:spLocks noChangeShapeType="1"/>
          </p:cNvSpPr>
          <p:nvPr/>
        </p:nvSpPr>
        <p:spPr bwMode="auto">
          <a:xfrm flipV="1">
            <a:off x="1254125" y="3711575"/>
            <a:ext cx="231775" cy="457200"/>
          </a:xfrm>
          <a:prstGeom prst="line">
            <a:avLst/>
          </a:prstGeom>
          <a:noFill/>
          <a:ln w="19050">
            <a:solidFill>
              <a:schemeClr val="tx1"/>
            </a:solidFill>
            <a:round/>
            <a:headEnd/>
            <a:tailEnd/>
          </a:ln>
          <a:effectLst/>
        </p:spPr>
        <p:txBody>
          <a:bodyPr/>
          <a:lstStyle/>
          <a:p>
            <a:endParaRPr lang="en-US"/>
          </a:p>
        </p:txBody>
      </p:sp>
      <p:grpSp>
        <p:nvGrpSpPr>
          <p:cNvPr id="3" name="Group 55"/>
          <p:cNvGrpSpPr>
            <a:grpSpLocks/>
          </p:cNvGrpSpPr>
          <p:nvPr/>
        </p:nvGrpSpPr>
        <p:grpSpPr bwMode="auto">
          <a:xfrm rot="413719">
            <a:off x="20638" y="3090863"/>
            <a:ext cx="914400" cy="687387"/>
            <a:chOff x="13" y="1948"/>
            <a:chExt cx="576" cy="432"/>
          </a:xfrm>
        </p:grpSpPr>
        <p:sp>
          <p:nvSpPr>
            <p:cNvPr id="24632" name="Oval 56"/>
            <p:cNvSpPr>
              <a:spLocks noChangeArrowheads="1"/>
            </p:cNvSpPr>
            <p:nvPr/>
          </p:nvSpPr>
          <p:spPr bwMode="auto">
            <a:xfrm>
              <a:off x="143" y="2017"/>
              <a:ext cx="240" cy="240"/>
            </a:xfrm>
            <a:prstGeom prst="ellipse">
              <a:avLst/>
            </a:prstGeom>
            <a:noFill/>
            <a:ln w="9525">
              <a:solidFill>
                <a:schemeClr val="tx1"/>
              </a:solidFill>
              <a:round/>
              <a:headEnd/>
              <a:tailEnd/>
            </a:ln>
            <a:effectLst/>
          </p:spPr>
          <p:txBody>
            <a:bodyPr wrap="none" anchor="ctr"/>
            <a:lstStyle/>
            <a:p>
              <a:endParaRPr lang="en-US"/>
            </a:p>
          </p:txBody>
        </p:sp>
        <p:sp>
          <p:nvSpPr>
            <p:cNvPr id="24633" name="Line 57"/>
            <p:cNvSpPr>
              <a:spLocks noChangeShapeType="1"/>
            </p:cNvSpPr>
            <p:nvPr/>
          </p:nvSpPr>
          <p:spPr bwMode="auto">
            <a:xfrm flipV="1">
              <a:off x="253" y="2140"/>
              <a:ext cx="212" cy="0"/>
            </a:xfrm>
            <a:prstGeom prst="line">
              <a:avLst/>
            </a:prstGeom>
            <a:noFill/>
            <a:ln w="19050">
              <a:solidFill>
                <a:schemeClr val="tx1"/>
              </a:solidFill>
              <a:round/>
              <a:headEnd/>
              <a:tailEnd/>
            </a:ln>
            <a:effectLst/>
          </p:spPr>
          <p:txBody>
            <a:bodyPr/>
            <a:lstStyle/>
            <a:p>
              <a:endParaRPr lang="en-US"/>
            </a:p>
          </p:txBody>
        </p:sp>
        <p:sp>
          <p:nvSpPr>
            <p:cNvPr id="24634" name="Rectangle 58"/>
            <p:cNvSpPr>
              <a:spLocks noChangeArrowheads="1"/>
            </p:cNvSpPr>
            <p:nvPr/>
          </p:nvSpPr>
          <p:spPr bwMode="auto">
            <a:xfrm>
              <a:off x="109" y="1948"/>
              <a:ext cx="480" cy="192"/>
            </a:xfrm>
            <a:prstGeom prst="rect">
              <a:avLst/>
            </a:prstGeom>
            <a:solidFill>
              <a:schemeClr val="bg1"/>
            </a:solidFill>
            <a:ln w="9525">
              <a:noFill/>
              <a:miter lim="800000"/>
              <a:headEnd/>
              <a:tailEnd/>
            </a:ln>
            <a:effectLst/>
          </p:spPr>
          <p:txBody>
            <a:bodyPr wrap="none" anchor="ctr"/>
            <a:lstStyle/>
            <a:p>
              <a:endParaRPr lang="en-US"/>
            </a:p>
          </p:txBody>
        </p:sp>
        <p:sp>
          <p:nvSpPr>
            <p:cNvPr id="24635" name="Rectangle 59"/>
            <p:cNvSpPr>
              <a:spLocks noChangeArrowheads="1"/>
            </p:cNvSpPr>
            <p:nvPr/>
          </p:nvSpPr>
          <p:spPr bwMode="auto">
            <a:xfrm rot="2464558">
              <a:off x="13" y="2188"/>
              <a:ext cx="480" cy="192"/>
            </a:xfrm>
            <a:prstGeom prst="rect">
              <a:avLst/>
            </a:prstGeom>
            <a:solidFill>
              <a:schemeClr val="bg1"/>
            </a:solidFill>
            <a:ln w="9525">
              <a:noFill/>
              <a:miter lim="800000"/>
              <a:headEnd/>
              <a:tailEnd/>
            </a:ln>
            <a:effectLst/>
          </p:spPr>
          <p:txBody>
            <a:bodyPr wrap="none" anchor="ctr"/>
            <a:lstStyle/>
            <a:p>
              <a:endParaRPr lang="en-US"/>
            </a:p>
          </p:txBody>
        </p:sp>
        <p:sp>
          <p:nvSpPr>
            <p:cNvPr id="24636" name="Line 60"/>
            <p:cNvSpPr>
              <a:spLocks noChangeShapeType="1"/>
            </p:cNvSpPr>
            <p:nvPr/>
          </p:nvSpPr>
          <p:spPr bwMode="auto">
            <a:xfrm>
              <a:off x="250" y="2142"/>
              <a:ext cx="147" cy="142"/>
            </a:xfrm>
            <a:prstGeom prst="line">
              <a:avLst/>
            </a:prstGeom>
            <a:noFill/>
            <a:ln w="19050">
              <a:solidFill>
                <a:schemeClr val="tx1"/>
              </a:solidFill>
              <a:round/>
              <a:headEnd/>
              <a:tailEnd/>
            </a:ln>
            <a:effectLst/>
          </p:spPr>
          <p:txBody>
            <a:bodyPr/>
            <a:lstStyle/>
            <a:p>
              <a:endParaRPr lang="en-US"/>
            </a:p>
          </p:txBody>
        </p:sp>
      </p:grpSp>
      <p:sp>
        <p:nvSpPr>
          <p:cNvPr id="24639" name="Rectangle 63"/>
          <p:cNvSpPr>
            <a:spLocks noGrp="1" noChangeArrowheads="1"/>
          </p:cNvSpPr>
          <p:nvPr>
            <p:ph type="title"/>
          </p:nvPr>
        </p:nvSpPr>
        <p:spPr>
          <a:noFill/>
          <a:ln/>
        </p:spPr>
        <p:txBody>
          <a:bodyPr/>
          <a:lstStyle/>
          <a:p>
            <a:r>
              <a:rPr lang="en-US"/>
              <a:t>Product Graph</a:t>
            </a:r>
          </a:p>
        </p:txBody>
      </p:sp>
      <p:grpSp>
        <p:nvGrpSpPr>
          <p:cNvPr id="4" name="Group 64"/>
          <p:cNvGrpSpPr>
            <a:grpSpLocks/>
          </p:cNvGrpSpPr>
          <p:nvPr/>
        </p:nvGrpSpPr>
        <p:grpSpPr bwMode="auto">
          <a:xfrm>
            <a:off x="5943600" y="1752600"/>
            <a:ext cx="2495550" cy="1719263"/>
            <a:chOff x="240" y="960"/>
            <a:chExt cx="1572" cy="1083"/>
          </a:xfrm>
        </p:grpSpPr>
        <p:sp>
          <p:nvSpPr>
            <p:cNvPr id="24641" name="Line 65"/>
            <p:cNvSpPr>
              <a:spLocks noChangeShapeType="1"/>
            </p:cNvSpPr>
            <p:nvPr/>
          </p:nvSpPr>
          <p:spPr bwMode="auto">
            <a:xfrm flipH="1">
              <a:off x="623" y="1090"/>
              <a:ext cx="392" cy="393"/>
            </a:xfrm>
            <a:prstGeom prst="line">
              <a:avLst/>
            </a:prstGeom>
            <a:noFill/>
            <a:ln w="28575">
              <a:solidFill>
                <a:srgbClr val="FFFFFF"/>
              </a:solidFill>
              <a:round/>
              <a:headEnd/>
              <a:tailEnd/>
            </a:ln>
          </p:spPr>
          <p:txBody>
            <a:bodyPr/>
            <a:lstStyle/>
            <a:p>
              <a:endParaRPr lang="en-US"/>
            </a:p>
          </p:txBody>
        </p:sp>
        <p:sp>
          <p:nvSpPr>
            <p:cNvPr id="24642" name="Line 66"/>
            <p:cNvSpPr>
              <a:spLocks noChangeShapeType="1"/>
            </p:cNvSpPr>
            <p:nvPr/>
          </p:nvSpPr>
          <p:spPr bwMode="auto">
            <a:xfrm flipH="1">
              <a:off x="399" y="1483"/>
              <a:ext cx="224" cy="449"/>
            </a:xfrm>
            <a:prstGeom prst="line">
              <a:avLst/>
            </a:prstGeom>
            <a:noFill/>
            <a:ln w="28575">
              <a:solidFill>
                <a:srgbClr val="FFFFFF"/>
              </a:solidFill>
              <a:round/>
              <a:headEnd/>
              <a:tailEnd/>
            </a:ln>
          </p:spPr>
          <p:txBody>
            <a:bodyPr/>
            <a:lstStyle/>
            <a:p>
              <a:endParaRPr lang="en-US"/>
            </a:p>
          </p:txBody>
        </p:sp>
        <p:sp>
          <p:nvSpPr>
            <p:cNvPr id="24643" name="Line 67"/>
            <p:cNvSpPr>
              <a:spLocks noChangeShapeType="1"/>
            </p:cNvSpPr>
            <p:nvPr/>
          </p:nvSpPr>
          <p:spPr bwMode="auto">
            <a:xfrm>
              <a:off x="623" y="1483"/>
              <a:ext cx="167" cy="449"/>
            </a:xfrm>
            <a:prstGeom prst="line">
              <a:avLst/>
            </a:prstGeom>
            <a:noFill/>
            <a:ln w="28575">
              <a:solidFill>
                <a:srgbClr val="FFFFFF"/>
              </a:solidFill>
              <a:round/>
              <a:headEnd/>
              <a:tailEnd/>
            </a:ln>
          </p:spPr>
          <p:txBody>
            <a:bodyPr/>
            <a:lstStyle/>
            <a:p>
              <a:endParaRPr lang="en-US"/>
            </a:p>
          </p:txBody>
        </p:sp>
        <p:sp>
          <p:nvSpPr>
            <p:cNvPr id="24644" name="Line 68"/>
            <p:cNvSpPr>
              <a:spLocks noChangeShapeType="1"/>
            </p:cNvSpPr>
            <p:nvPr/>
          </p:nvSpPr>
          <p:spPr bwMode="auto">
            <a:xfrm>
              <a:off x="1015" y="1090"/>
              <a:ext cx="391" cy="393"/>
            </a:xfrm>
            <a:prstGeom prst="line">
              <a:avLst/>
            </a:prstGeom>
            <a:noFill/>
            <a:ln w="28575">
              <a:solidFill>
                <a:srgbClr val="FFFFFF"/>
              </a:solidFill>
              <a:round/>
              <a:headEnd/>
              <a:tailEnd/>
            </a:ln>
          </p:spPr>
          <p:txBody>
            <a:bodyPr/>
            <a:lstStyle/>
            <a:p>
              <a:endParaRPr lang="en-US"/>
            </a:p>
          </p:txBody>
        </p:sp>
        <p:sp>
          <p:nvSpPr>
            <p:cNvPr id="24645" name="Line 69"/>
            <p:cNvSpPr>
              <a:spLocks noChangeShapeType="1"/>
            </p:cNvSpPr>
            <p:nvPr/>
          </p:nvSpPr>
          <p:spPr bwMode="auto">
            <a:xfrm flipH="1">
              <a:off x="1238" y="1483"/>
              <a:ext cx="168" cy="449"/>
            </a:xfrm>
            <a:prstGeom prst="line">
              <a:avLst/>
            </a:prstGeom>
            <a:noFill/>
            <a:ln w="28575">
              <a:solidFill>
                <a:srgbClr val="FFFFFF"/>
              </a:solidFill>
              <a:round/>
              <a:headEnd/>
              <a:tailEnd/>
            </a:ln>
          </p:spPr>
          <p:txBody>
            <a:bodyPr/>
            <a:lstStyle/>
            <a:p>
              <a:endParaRPr lang="en-US"/>
            </a:p>
          </p:txBody>
        </p:sp>
        <p:sp>
          <p:nvSpPr>
            <p:cNvPr id="24646" name="Line 70"/>
            <p:cNvSpPr>
              <a:spLocks noChangeShapeType="1"/>
            </p:cNvSpPr>
            <p:nvPr/>
          </p:nvSpPr>
          <p:spPr bwMode="auto">
            <a:xfrm>
              <a:off x="1406" y="1483"/>
              <a:ext cx="223" cy="449"/>
            </a:xfrm>
            <a:prstGeom prst="line">
              <a:avLst/>
            </a:prstGeom>
            <a:noFill/>
            <a:ln w="28575">
              <a:solidFill>
                <a:srgbClr val="FFFFFF"/>
              </a:solidFill>
              <a:round/>
              <a:headEnd/>
              <a:tailEnd/>
            </a:ln>
          </p:spPr>
          <p:txBody>
            <a:bodyPr/>
            <a:lstStyle/>
            <a:p>
              <a:endParaRPr lang="en-US"/>
            </a:p>
          </p:txBody>
        </p:sp>
        <p:sp>
          <p:nvSpPr>
            <p:cNvPr id="24647" name="Freeform 71"/>
            <p:cNvSpPr>
              <a:spLocks/>
            </p:cNvSpPr>
            <p:nvPr/>
          </p:nvSpPr>
          <p:spPr bwMode="auto">
            <a:xfrm>
              <a:off x="288" y="1819"/>
              <a:ext cx="224" cy="224"/>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666699"/>
            </a:solidFill>
            <a:ln w="28575" cmpd="sng">
              <a:solidFill>
                <a:schemeClr val="tx1"/>
              </a:solidFill>
              <a:prstDash val="solid"/>
              <a:round/>
              <a:headEnd/>
              <a:tailEnd/>
            </a:ln>
          </p:spPr>
          <p:txBody>
            <a:bodyPr/>
            <a:lstStyle/>
            <a:p>
              <a:endParaRPr lang="en-US"/>
            </a:p>
          </p:txBody>
        </p:sp>
        <p:sp>
          <p:nvSpPr>
            <p:cNvPr id="24648" name="Freeform 72"/>
            <p:cNvSpPr>
              <a:spLocks/>
            </p:cNvSpPr>
            <p:nvPr/>
          </p:nvSpPr>
          <p:spPr bwMode="auto">
            <a:xfrm>
              <a:off x="679" y="1819"/>
              <a:ext cx="224" cy="224"/>
            </a:xfrm>
            <a:custGeom>
              <a:avLst/>
              <a:gdLst/>
              <a:ahLst/>
              <a:cxnLst>
                <a:cxn ang="0">
                  <a:pos x="157" y="79"/>
                </a:cxn>
                <a:cxn ang="0">
                  <a:pos x="157" y="79"/>
                </a:cxn>
                <a:cxn ang="0">
                  <a:pos x="154" y="94"/>
                </a:cxn>
                <a:cxn ang="0">
                  <a:pos x="150" y="109"/>
                </a:cxn>
                <a:cxn ang="0">
                  <a:pos x="143" y="122"/>
                </a:cxn>
                <a:cxn ang="0">
                  <a:pos x="133" y="133"/>
                </a:cxn>
                <a:cxn ang="0">
                  <a:pos x="122" y="142"/>
                </a:cxn>
                <a:cxn ang="0">
                  <a:pos x="109" y="151"/>
                </a:cxn>
                <a:cxn ang="0">
                  <a:pos x="93"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3" y="0"/>
                </a:cxn>
                <a:cxn ang="0">
                  <a:pos x="109" y="5"/>
                </a:cxn>
                <a:cxn ang="0">
                  <a:pos x="122" y="13"/>
                </a:cxn>
                <a:cxn ang="0">
                  <a:pos x="133" y="22"/>
                </a:cxn>
                <a:cxn ang="0">
                  <a:pos x="143"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3" y="0"/>
                  </a:lnTo>
                  <a:lnTo>
                    <a:pt x="109" y="5"/>
                  </a:lnTo>
                  <a:lnTo>
                    <a:pt x="122" y="13"/>
                  </a:lnTo>
                  <a:lnTo>
                    <a:pt x="133" y="22"/>
                  </a:lnTo>
                  <a:lnTo>
                    <a:pt x="143" y="35"/>
                  </a:lnTo>
                  <a:lnTo>
                    <a:pt x="150" y="48"/>
                  </a:lnTo>
                  <a:lnTo>
                    <a:pt x="154" y="61"/>
                  </a:lnTo>
                  <a:lnTo>
                    <a:pt x="157" y="79"/>
                  </a:lnTo>
                  <a:lnTo>
                    <a:pt x="157" y="79"/>
                  </a:lnTo>
                  <a:close/>
                </a:path>
              </a:pathLst>
            </a:custGeom>
            <a:solidFill>
              <a:srgbClr val="666699"/>
            </a:solidFill>
            <a:ln w="28575" cmpd="sng">
              <a:solidFill>
                <a:schemeClr val="tx1"/>
              </a:solidFill>
              <a:prstDash val="solid"/>
              <a:round/>
              <a:headEnd/>
              <a:tailEnd/>
            </a:ln>
          </p:spPr>
          <p:txBody>
            <a:bodyPr/>
            <a:lstStyle/>
            <a:p>
              <a:endParaRPr lang="en-US"/>
            </a:p>
          </p:txBody>
        </p:sp>
        <p:sp>
          <p:nvSpPr>
            <p:cNvPr id="24649" name="Freeform 73"/>
            <p:cNvSpPr>
              <a:spLocks/>
            </p:cNvSpPr>
            <p:nvPr/>
          </p:nvSpPr>
          <p:spPr bwMode="auto">
            <a:xfrm>
              <a:off x="1126" y="1819"/>
              <a:ext cx="224" cy="224"/>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666699"/>
            </a:solidFill>
            <a:ln w="28575" cmpd="sng">
              <a:solidFill>
                <a:srgbClr val="FFFFFF"/>
              </a:solidFill>
              <a:prstDash val="solid"/>
              <a:round/>
              <a:headEnd/>
              <a:tailEnd/>
            </a:ln>
          </p:spPr>
          <p:txBody>
            <a:bodyPr/>
            <a:lstStyle/>
            <a:p>
              <a:endParaRPr lang="en-US"/>
            </a:p>
          </p:txBody>
        </p:sp>
        <p:sp>
          <p:nvSpPr>
            <p:cNvPr id="24650" name="Freeform 74"/>
            <p:cNvSpPr>
              <a:spLocks/>
            </p:cNvSpPr>
            <p:nvPr/>
          </p:nvSpPr>
          <p:spPr bwMode="auto">
            <a:xfrm>
              <a:off x="1518" y="1819"/>
              <a:ext cx="224" cy="224"/>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666699"/>
            </a:solidFill>
            <a:ln w="28575" cmpd="sng">
              <a:solidFill>
                <a:srgbClr val="FFFFFF"/>
              </a:solidFill>
              <a:prstDash val="solid"/>
              <a:round/>
              <a:headEnd/>
              <a:tailEnd/>
            </a:ln>
          </p:spPr>
          <p:txBody>
            <a:bodyPr/>
            <a:lstStyle/>
            <a:p>
              <a:endParaRPr lang="en-US"/>
            </a:p>
          </p:txBody>
        </p:sp>
        <p:sp>
          <p:nvSpPr>
            <p:cNvPr id="24651" name="Freeform 75"/>
            <p:cNvSpPr>
              <a:spLocks/>
            </p:cNvSpPr>
            <p:nvPr/>
          </p:nvSpPr>
          <p:spPr bwMode="auto">
            <a:xfrm>
              <a:off x="1295" y="1370"/>
              <a:ext cx="223" cy="226"/>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666699"/>
            </a:solidFill>
            <a:ln w="28575" cmpd="sng">
              <a:solidFill>
                <a:schemeClr val="tx1"/>
              </a:solidFill>
              <a:prstDash val="solid"/>
              <a:round/>
              <a:headEnd/>
              <a:tailEnd/>
            </a:ln>
          </p:spPr>
          <p:txBody>
            <a:bodyPr/>
            <a:lstStyle/>
            <a:p>
              <a:endParaRPr lang="en-US"/>
            </a:p>
          </p:txBody>
        </p:sp>
        <p:sp>
          <p:nvSpPr>
            <p:cNvPr id="24652" name="Freeform 76"/>
            <p:cNvSpPr>
              <a:spLocks/>
            </p:cNvSpPr>
            <p:nvPr/>
          </p:nvSpPr>
          <p:spPr bwMode="auto">
            <a:xfrm>
              <a:off x="512" y="1370"/>
              <a:ext cx="222" cy="226"/>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666699"/>
            </a:solidFill>
            <a:ln w="28575" cmpd="sng">
              <a:solidFill>
                <a:srgbClr val="FFFFFF"/>
              </a:solidFill>
              <a:prstDash val="solid"/>
              <a:round/>
              <a:headEnd/>
              <a:tailEnd/>
            </a:ln>
          </p:spPr>
          <p:txBody>
            <a:bodyPr/>
            <a:lstStyle/>
            <a:p>
              <a:endParaRPr lang="en-US"/>
            </a:p>
          </p:txBody>
        </p:sp>
        <p:sp>
          <p:nvSpPr>
            <p:cNvPr id="24653" name="Freeform 77"/>
            <p:cNvSpPr>
              <a:spLocks/>
            </p:cNvSpPr>
            <p:nvPr/>
          </p:nvSpPr>
          <p:spPr bwMode="auto">
            <a:xfrm>
              <a:off x="903" y="960"/>
              <a:ext cx="223" cy="225"/>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666699"/>
            </a:solidFill>
            <a:ln w="28575" cmpd="sng">
              <a:solidFill>
                <a:schemeClr val="tx1"/>
              </a:solidFill>
              <a:prstDash val="solid"/>
              <a:round/>
              <a:headEnd/>
              <a:tailEnd/>
            </a:ln>
          </p:spPr>
          <p:txBody>
            <a:bodyPr/>
            <a:lstStyle/>
            <a:p>
              <a:endParaRPr lang="en-US"/>
            </a:p>
          </p:txBody>
        </p:sp>
        <p:sp>
          <p:nvSpPr>
            <p:cNvPr id="24654" name="Text Box 78"/>
            <p:cNvSpPr txBox="1">
              <a:spLocks noChangeArrowheads="1"/>
            </p:cNvSpPr>
            <p:nvPr/>
          </p:nvSpPr>
          <p:spPr bwMode="auto">
            <a:xfrm>
              <a:off x="240" y="1820"/>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L0</a:t>
              </a:r>
            </a:p>
          </p:txBody>
        </p:sp>
        <p:sp>
          <p:nvSpPr>
            <p:cNvPr id="24655" name="Text Box 79"/>
            <p:cNvSpPr txBox="1">
              <a:spLocks noChangeArrowheads="1"/>
            </p:cNvSpPr>
            <p:nvPr/>
          </p:nvSpPr>
          <p:spPr bwMode="auto">
            <a:xfrm>
              <a:off x="632" y="1824"/>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L1</a:t>
              </a:r>
            </a:p>
          </p:txBody>
        </p:sp>
        <p:sp>
          <p:nvSpPr>
            <p:cNvPr id="24656" name="Text Box 80"/>
            <p:cNvSpPr txBox="1">
              <a:spLocks noChangeArrowheads="1"/>
            </p:cNvSpPr>
            <p:nvPr/>
          </p:nvSpPr>
          <p:spPr bwMode="auto">
            <a:xfrm>
              <a:off x="1078" y="1813"/>
              <a:ext cx="335"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L2</a:t>
              </a:r>
            </a:p>
          </p:txBody>
        </p:sp>
        <p:sp>
          <p:nvSpPr>
            <p:cNvPr id="24657" name="Text Box 81"/>
            <p:cNvSpPr txBox="1">
              <a:spLocks noChangeArrowheads="1"/>
            </p:cNvSpPr>
            <p:nvPr/>
          </p:nvSpPr>
          <p:spPr bwMode="auto">
            <a:xfrm>
              <a:off x="1476" y="1824"/>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L3</a:t>
              </a:r>
            </a:p>
          </p:txBody>
        </p:sp>
        <p:sp>
          <p:nvSpPr>
            <p:cNvPr id="24658" name="Text Box 82"/>
            <p:cNvSpPr txBox="1">
              <a:spLocks noChangeArrowheads="1"/>
            </p:cNvSpPr>
            <p:nvPr/>
          </p:nvSpPr>
          <p:spPr bwMode="auto">
            <a:xfrm>
              <a:off x="465" y="1373"/>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L4</a:t>
              </a:r>
            </a:p>
          </p:txBody>
        </p:sp>
        <p:sp>
          <p:nvSpPr>
            <p:cNvPr id="24659" name="Text Box 83"/>
            <p:cNvSpPr txBox="1">
              <a:spLocks noChangeArrowheads="1"/>
            </p:cNvSpPr>
            <p:nvPr/>
          </p:nvSpPr>
          <p:spPr bwMode="auto">
            <a:xfrm>
              <a:off x="1251" y="1377"/>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L5</a:t>
              </a:r>
            </a:p>
          </p:txBody>
        </p:sp>
        <p:sp>
          <p:nvSpPr>
            <p:cNvPr id="24660" name="Text Box 84"/>
            <p:cNvSpPr txBox="1">
              <a:spLocks noChangeArrowheads="1"/>
            </p:cNvSpPr>
            <p:nvPr/>
          </p:nvSpPr>
          <p:spPr bwMode="auto">
            <a:xfrm>
              <a:off x="850" y="965"/>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L6</a:t>
              </a:r>
            </a:p>
          </p:txBody>
        </p:sp>
      </p:grpSp>
      <p:grpSp>
        <p:nvGrpSpPr>
          <p:cNvPr id="5" name="Group 85"/>
          <p:cNvGrpSpPr>
            <a:grpSpLocks/>
          </p:cNvGrpSpPr>
          <p:nvPr/>
        </p:nvGrpSpPr>
        <p:grpSpPr bwMode="auto">
          <a:xfrm>
            <a:off x="6553200" y="4800600"/>
            <a:ext cx="1439863" cy="1044575"/>
            <a:chOff x="568" y="2879"/>
            <a:chExt cx="907" cy="658"/>
          </a:xfrm>
        </p:grpSpPr>
        <p:grpSp>
          <p:nvGrpSpPr>
            <p:cNvPr id="6" name="Group 86"/>
            <p:cNvGrpSpPr>
              <a:grpSpLocks/>
            </p:cNvGrpSpPr>
            <p:nvPr/>
          </p:nvGrpSpPr>
          <p:grpSpPr bwMode="auto">
            <a:xfrm>
              <a:off x="615" y="2880"/>
              <a:ext cx="799" cy="657"/>
              <a:chOff x="4176" y="2640"/>
              <a:chExt cx="799" cy="657"/>
            </a:xfrm>
          </p:grpSpPr>
          <p:sp>
            <p:nvSpPr>
              <p:cNvPr id="24663" name="Line 87"/>
              <p:cNvSpPr>
                <a:spLocks noChangeShapeType="1"/>
              </p:cNvSpPr>
              <p:nvPr/>
            </p:nvSpPr>
            <p:spPr bwMode="auto">
              <a:xfrm flipH="1">
                <a:off x="4272" y="2770"/>
                <a:ext cx="299" cy="398"/>
              </a:xfrm>
              <a:prstGeom prst="line">
                <a:avLst/>
              </a:prstGeom>
              <a:noFill/>
              <a:ln w="28575">
                <a:solidFill>
                  <a:srgbClr val="FFFFFF"/>
                </a:solidFill>
                <a:round/>
                <a:headEnd/>
                <a:tailEnd/>
              </a:ln>
            </p:spPr>
            <p:txBody>
              <a:bodyPr lIns="91429" tIns="45715" rIns="91429" bIns="45715">
                <a:spAutoFit/>
              </a:bodyPr>
              <a:lstStyle/>
              <a:p>
                <a:endParaRPr lang="en-US"/>
              </a:p>
            </p:txBody>
          </p:sp>
          <p:sp>
            <p:nvSpPr>
              <p:cNvPr id="24664" name="Line 88"/>
              <p:cNvSpPr>
                <a:spLocks noChangeShapeType="1"/>
              </p:cNvSpPr>
              <p:nvPr/>
            </p:nvSpPr>
            <p:spPr bwMode="auto">
              <a:xfrm>
                <a:off x="4571" y="2770"/>
                <a:ext cx="277" cy="398"/>
              </a:xfrm>
              <a:prstGeom prst="line">
                <a:avLst/>
              </a:prstGeom>
              <a:noFill/>
              <a:ln w="28575">
                <a:solidFill>
                  <a:srgbClr val="FFFFFF"/>
                </a:solidFill>
                <a:round/>
                <a:headEnd/>
                <a:tailEnd/>
              </a:ln>
            </p:spPr>
            <p:txBody>
              <a:bodyPr lIns="91429" tIns="45715" rIns="91429" bIns="45715">
                <a:spAutoFit/>
              </a:bodyPr>
              <a:lstStyle/>
              <a:p>
                <a:endParaRPr lang="en-US"/>
              </a:p>
            </p:txBody>
          </p:sp>
          <p:sp>
            <p:nvSpPr>
              <p:cNvPr id="24665" name="Freeform 89"/>
              <p:cNvSpPr>
                <a:spLocks/>
              </p:cNvSpPr>
              <p:nvPr/>
            </p:nvSpPr>
            <p:spPr bwMode="auto">
              <a:xfrm>
                <a:off x="4752" y="3072"/>
                <a:ext cx="223" cy="225"/>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chemeClr val="folHlink"/>
              </a:solidFill>
              <a:ln w="28575" cmpd="sng">
                <a:solidFill>
                  <a:schemeClr val="tx1"/>
                </a:solidFill>
                <a:prstDash val="solid"/>
                <a:round/>
                <a:headEnd/>
                <a:tailEnd/>
              </a:ln>
            </p:spPr>
            <p:txBody>
              <a:bodyPr lIns="91429" tIns="45715" rIns="91429" bIns="45715">
                <a:spAutoFit/>
              </a:bodyPr>
              <a:lstStyle/>
              <a:p>
                <a:endParaRPr lang="en-US"/>
              </a:p>
            </p:txBody>
          </p:sp>
          <p:sp>
            <p:nvSpPr>
              <p:cNvPr id="24666" name="Freeform 90"/>
              <p:cNvSpPr>
                <a:spLocks/>
              </p:cNvSpPr>
              <p:nvPr/>
            </p:nvSpPr>
            <p:spPr bwMode="auto">
              <a:xfrm>
                <a:off x="4176" y="3072"/>
                <a:ext cx="223" cy="225"/>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chemeClr val="folHlink"/>
              </a:solidFill>
              <a:ln w="28575" cmpd="sng">
                <a:solidFill>
                  <a:srgbClr val="FFFFFF"/>
                </a:solidFill>
                <a:prstDash val="solid"/>
                <a:round/>
                <a:headEnd/>
                <a:tailEnd/>
              </a:ln>
            </p:spPr>
            <p:txBody>
              <a:bodyPr lIns="91429" tIns="45715" rIns="91429" bIns="45715">
                <a:spAutoFit/>
              </a:bodyPr>
              <a:lstStyle/>
              <a:p>
                <a:endParaRPr lang="en-US"/>
              </a:p>
            </p:txBody>
          </p:sp>
          <p:sp>
            <p:nvSpPr>
              <p:cNvPr id="24667" name="Freeform 91"/>
              <p:cNvSpPr>
                <a:spLocks/>
              </p:cNvSpPr>
              <p:nvPr/>
            </p:nvSpPr>
            <p:spPr bwMode="auto">
              <a:xfrm>
                <a:off x="4459" y="2640"/>
                <a:ext cx="223" cy="225"/>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chemeClr val="folHlink"/>
              </a:solidFill>
              <a:ln w="28575" cmpd="sng">
                <a:solidFill>
                  <a:schemeClr val="tx1"/>
                </a:solidFill>
                <a:prstDash val="solid"/>
                <a:round/>
                <a:headEnd/>
                <a:tailEnd/>
              </a:ln>
            </p:spPr>
            <p:txBody>
              <a:bodyPr lIns="91429" tIns="45715" rIns="91429" bIns="45715">
                <a:spAutoFit/>
              </a:bodyPr>
              <a:lstStyle/>
              <a:p>
                <a:endParaRPr lang="en-US"/>
              </a:p>
            </p:txBody>
          </p:sp>
        </p:grpSp>
        <p:sp>
          <p:nvSpPr>
            <p:cNvPr id="24668" name="Text Box 92"/>
            <p:cNvSpPr txBox="1">
              <a:spLocks noChangeArrowheads="1"/>
            </p:cNvSpPr>
            <p:nvPr/>
          </p:nvSpPr>
          <p:spPr bwMode="auto">
            <a:xfrm>
              <a:off x="1139" y="3317"/>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1"/>
                  </a:solidFill>
                </a:rPr>
                <a:t>G1</a:t>
              </a:r>
              <a:endParaRPr lang="en-US" sz="1600"/>
            </a:p>
          </p:txBody>
        </p:sp>
        <p:sp>
          <p:nvSpPr>
            <p:cNvPr id="24669" name="Text Box 93"/>
            <p:cNvSpPr txBox="1">
              <a:spLocks noChangeArrowheads="1"/>
            </p:cNvSpPr>
            <p:nvPr/>
          </p:nvSpPr>
          <p:spPr bwMode="auto">
            <a:xfrm>
              <a:off x="568" y="3316"/>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1"/>
                  </a:solidFill>
                </a:rPr>
                <a:t>G0</a:t>
              </a:r>
            </a:p>
          </p:txBody>
        </p:sp>
        <p:sp>
          <p:nvSpPr>
            <p:cNvPr id="24670" name="Text Box 94"/>
            <p:cNvSpPr txBox="1">
              <a:spLocks noChangeArrowheads="1"/>
            </p:cNvSpPr>
            <p:nvPr/>
          </p:nvSpPr>
          <p:spPr bwMode="auto">
            <a:xfrm>
              <a:off x="841" y="2879"/>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1"/>
                  </a:solidFill>
                </a:rPr>
                <a:t>G2</a:t>
              </a:r>
            </a:p>
          </p:txBody>
        </p:sp>
      </p:grpSp>
      <p:sp>
        <p:nvSpPr>
          <p:cNvPr id="24671" name="Text Box 95"/>
          <p:cNvSpPr txBox="1">
            <a:spLocks noChangeArrowheads="1"/>
          </p:cNvSpPr>
          <p:nvPr/>
        </p:nvSpPr>
        <p:spPr bwMode="auto">
          <a:xfrm>
            <a:off x="762000" y="2193925"/>
            <a:ext cx="466725" cy="396875"/>
          </a:xfrm>
          <a:prstGeom prst="rect">
            <a:avLst/>
          </a:prstGeom>
          <a:noFill/>
          <a:ln w="12700">
            <a:noFill/>
            <a:miter lim="800000"/>
            <a:headEnd type="none" w="sm" len="sm"/>
            <a:tailEnd type="none" w="sm" len="sm"/>
          </a:ln>
          <a:effectLst/>
        </p:spPr>
        <p:txBody>
          <a:bodyPr wrap="none">
            <a:spAutoFit/>
          </a:bodyPr>
          <a:lstStyle/>
          <a:p>
            <a:r>
              <a:rPr lang="en-US" sz="2000"/>
              <a:t>L0</a:t>
            </a:r>
            <a:endParaRPr lang="en-US"/>
          </a:p>
        </p:txBody>
      </p:sp>
      <p:sp>
        <p:nvSpPr>
          <p:cNvPr id="24672" name="Text Box 96"/>
          <p:cNvSpPr txBox="1">
            <a:spLocks noChangeArrowheads="1"/>
          </p:cNvSpPr>
          <p:nvPr/>
        </p:nvSpPr>
        <p:spPr bwMode="auto">
          <a:xfrm>
            <a:off x="1676400" y="1828800"/>
            <a:ext cx="466725" cy="396875"/>
          </a:xfrm>
          <a:prstGeom prst="rect">
            <a:avLst/>
          </a:prstGeom>
          <a:noFill/>
          <a:ln w="12700">
            <a:noFill/>
            <a:miter lim="800000"/>
            <a:headEnd type="none" w="sm" len="sm"/>
            <a:tailEnd type="none" w="sm" len="sm"/>
          </a:ln>
          <a:effectLst/>
        </p:spPr>
        <p:txBody>
          <a:bodyPr wrap="none">
            <a:spAutoFit/>
          </a:bodyPr>
          <a:lstStyle/>
          <a:p>
            <a:r>
              <a:rPr lang="en-US" sz="2000"/>
              <a:t>L1</a:t>
            </a:r>
            <a:endParaRPr lang="en-US"/>
          </a:p>
        </p:txBody>
      </p:sp>
      <p:sp>
        <p:nvSpPr>
          <p:cNvPr id="24673" name="Text Box 97"/>
          <p:cNvSpPr txBox="1">
            <a:spLocks noChangeArrowheads="1"/>
          </p:cNvSpPr>
          <p:nvPr/>
        </p:nvSpPr>
        <p:spPr bwMode="auto">
          <a:xfrm>
            <a:off x="2733675" y="1828800"/>
            <a:ext cx="466725" cy="396875"/>
          </a:xfrm>
          <a:prstGeom prst="rect">
            <a:avLst/>
          </a:prstGeom>
          <a:noFill/>
          <a:ln w="12700">
            <a:noFill/>
            <a:miter lim="800000"/>
            <a:headEnd type="none" w="sm" len="sm"/>
            <a:tailEnd type="none" w="sm" len="sm"/>
          </a:ln>
          <a:effectLst/>
        </p:spPr>
        <p:txBody>
          <a:bodyPr wrap="none">
            <a:spAutoFit/>
          </a:bodyPr>
          <a:lstStyle/>
          <a:p>
            <a:r>
              <a:rPr lang="en-US" sz="2000"/>
              <a:t>L2</a:t>
            </a:r>
            <a:endParaRPr lang="en-US"/>
          </a:p>
        </p:txBody>
      </p:sp>
      <p:sp>
        <p:nvSpPr>
          <p:cNvPr id="24674" name="Text Box 98"/>
          <p:cNvSpPr txBox="1">
            <a:spLocks noChangeArrowheads="1"/>
          </p:cNvSpPr>
          <p:nvPr/>
        </p:nvSpPr>
        <p:spPr bwMode="auto">
          <a:xfrm>
            <a:off x="3810000" y="1981200"/>
            <a:ext cx="466725" cy="396875"/>
          </a:xfrm>
          <a:prstGeom prst="rect">
            <a:avLst/>
          </a:prstGeom>
          <a:noFill/>
          <a:ln w="12700">
            <a:noFill/>
            <a:miter lim="800000"/>
            <a:headEnd type="none" w="sm" len="sm"/>
            <a:tailEnd type="none" w="sm" len="sm"/>
          </a:ln>
          <a:effectLst/>
        </p:spPr>
        <p:txBody>
          <a:bodyPr wrap="none">
            <a:spAutoFit/>
          </a:bodyPr>
          <a:lstStyle/>
          <a:p>
            <a:r>
              <a:rPr lang="en-US" sz="2000"/>
              <a:t>L3</a:t>
            </a:r>
            <a:endParaRPr lang="en-US"/>
          </a:p>
        </p:txBody>
      </p:sp>
      <p:sp>
        <p:nvSpPr>
          <p:cNvPr id="24675" name="Text Box 99"/>
          <p:cNvSpPr txBox="1">
            <a:spLocks noChangeArrowheads="1"/>
          </p:cNvSpPr>
          <p:nvPr/>
        </p:nvSpPr>
        <p:spPr bwMode="auto">
          <a:xfrm>
            <a:off x="1981200" y="4876800"/>
            <a:ext cx="522288" cy="396875"/>
          </a:xfrm>
          <a:prstGeom prst="rect">
            <a:avLst/>
          </a:prstGeom>
          <a:noFill/>
          <a:ln w="12700">
            <a:noFill/>
            <a:miter lim="800000"/>
            <a:headEnd type="none" w="sm" len="sm"/>
            <a:tailEnd type="none" w="sm" len="sm"/>
          </a:ln>
          <a:effectLst/>
        </p:spPr>
        <p:txBody>
          <a:bodyPr wrap="none">
            <a:spAutoFit/>
          </a:bodyPr>
          <a:lstStyle/>
          <a:p>
            <a:r>
              <a:rPr lang="en-US" sz="2000"/>
              <a:t>G0</a:t>
            </a:r>
            <a:endParaRPr lang="en-US"/>
          </a:p>
        </p:txBody>
      </p:sp>
      <p:sp>
        <p:nvSpPr>
          <p:cNvPr id="24676" name="Text Box 100"/>
          <p:cNvSpPr txBox="1">
            <a:spLocks noChangeArrowheads="1"/>
          </p:cNvSpPr>
          <p:nvPr/>
        </p:nvSpPr>
        <p:spPr bwMode="auto">
          <a:xfrm>
            <a:off x="2438400" y="4022725"/>
            <a:ext cx="522288" cy="396875"/>
          </a:xfrm>
          <a:prstGeom prst="rect">
            <a:avLst/>
          </a:prstGeom>
          <a:noFill/>
          <a:ln w="12700">
            <a:noFill/>
            <a:miter lim="800000"/>
            <a:headEnd type="none" w="sm" len="sm"/>
            <a:tailEnd type="none" w="sm" len="sm"/>
          </a:ln>
          <a:effectLst/>
        </p:spPr>
        <p:txBody>
          <a:bodyPr wrap="none">
            <a:spAutoFit/>
          </a:bodyPr>
          <a:lstStyle/>
          <a:p>
            <a:r>
              <a:rPr lang="en-US" sz="2000"/>
              <a:t>G1</a:t>
            </a:r>
            <a:endParaRPr lang="en-US"/>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Product Graph</a:t>
            </a:r>
          </a:p>
        </p:txBody>
      </p:sp>
      <p:sp>
        <p:nvSpPr>
          <p:cNvPr id="26640" name="Text Box 16"/>
          <p:cNvSpPr txBox="1">
            <a:spLocks noChangeArrowheads="1"/>
          </p:cNvSpPr>
          <p:nvPr/>
        </p:nvSpPr>
        <p:spPr bwMode="auto">
          <a:xfrm>
            <a:off x="620713" y="3336925"/>
            <a:ext cx="1981200" cy="396875"/>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2000"/>
              <a:t>Light tree</a:t>
            </a:r>
            <a:endParaRPr lang="en-US"/>
          </a:p>
        </p:txBody>
      </p:sp>
      <p:sp>
        <p:nvSpPr>
          <p:cNvPr id="26648" name="Text Box 24"/>
          <p:cNvSpPr txBox="1">
            <a:spLocks noChangeArrowheads="1"/>
          </p:cNvSpPr>
          <p:nvPr/>
        </p:nvSpPr>
        <p:spPr bwMode="auto">
          <a:xfrm>
            <a:off x="620713" y="5699125"/>
            <a:ext cx="1981200" cy="396875"/>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2000"/>
              <a:t>Gather tree</a:t>
            </a:r>
            <a:endParaRPr lang="en-US"/>
          </a:p>
        </p:txBody>
      </p:sp>
      <p:sp>
        <p:nvSpPr>
          <p:cNvPr id="26649" name="Text Box 25"/>
          <p:cNvSpPr txBox="1">
            <a:spLocks noChangeArrowheads="1"/>
          </p:cNvSpPr>
          <p:nvPr/>
        </p:nvSpPr>
        <p:spPr bwMode="auto">
          <a:xfrm>
            <a:off x="1306513" y="3733800"/>
            <a:ext cx="609600" cy="6413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3600" b="1"/>
              <a:t>X</a:t>
            </a:r>
          </a:p>
        </p:txBody>
      </p:sp>
      <p:sp>
        <p:nvSpPr>
          <p:cNvPr id="26650" name="Text Box 26"/>
          <p:cNvSpPr txBox="1">
            <a:spLocks noChangeArrowheads="1"/>
          </p:cNvSpPr>
          <p:nvPr/>
        </p:nvSpPr>
        <p:spPr bwMode="auto">
          <a:xfrm>
            <a:off x="2819400" y="3124200"/>
            <a:ext cx="914400" cy="1189038"/>
          </a:xfrm>
          <a:prstGeom prst="rect">
            <a:avLst/>
          </a:prstGeom>
          <a:noFill/>
          <a:ln w="9525">
            <a:noFill/>
            <a:miter lim="800000"/>
            <a:headEnd/>
            <a:tailEnd/>
          </a:ln>
          <a:effectLst/>
        </p:spPr>
        <p:txBody>
          <a:bodyPr lIns="91429" tIns="45715" rIns="91429" bIns="45715">
            <a:spAutoFit/>
          </a:bodyPr>
          <a:lstStyle/>
          <a:p>
            <a:pPr>
              <a:spcBef>
                <a:spcPct val="50000"/>
              </a:spcBef>
            </a:pPr>
            <a:r>
              <a:rPr lang="en-US" sz="7200"/>
              <a:t>=</a:t>
            </a:r>
          </a:p>
        </p:txBody>
      </p:sp>
      <p:grpSp>
        <p:nvGrpSpPr>
          <p:cNvPr id="2" name="Group 109"/>
          <p:cNvGrpSpPr>
            <a:grpSpLocks/>
          </p:cNvGrpSpPr>
          <p:nvPr/>
        </p:nvGrpSpPr>
        <p:grpSpPr bwMode="auto">
          <a:xfrm>
            <a:off x="381000" y="1524000"/>
            <a:ext cx="2495550" cy="1719263"/>
            <a:chOff x="240" y="960"/>
            <a:chExt cx="1572" cy="1083"/>
          </a:xfrm>
        </p:grpSpPr>
        <p:sp>
          <p:nvSpPr>
            <p:cNvPr id="26627" name="Line 3"/>
            <p:cNvSpPr>
              <a:spLocks noChangeShapeType="1"/>
            </p:cNvSpPr>
            <p:nvPr/>
          </p:nvSpPr>
          <p:spPr bwMode="auto">
            <a:xfrm flipH="1">
              <a:off x="623" y="1090"/>
              <a:ext cx="392" cy="393"/>
            </a:xfrm>
            <a:prstGeom prst="line">
              <a:avLst/>
            </a:prstGeom>
            <a:noFill/>
            <a:ln w="28575">
              <a:solidFill>
                <a:srgbClr val="FFFFFF"/>
              </a:solidFill>
              <a:round/>
              <a:headEnd/>
              <a:tailEnd/>
            </a:ln>
          </p:spPr>
          <p:txBody>
            <a:bodyPr/>
            <a:lstStyle/>
            <a:p>
              <a:endParaRPr lang="en-US"/>
            </a:p>
          </p:txBody>
        </p:sp>
        <p:sp>
          <p:nvSpPr>
            <p:cNvPr id="26628" name="Line 4"/>
            <p:cNvSpPr>
              <a:spLocks noChangeShapeType="1"/>
            </p:cNvSpPr>
            <p:nvPr/>
          </p:nvSpPr>
          <p:spPr bwMode="auto">
            <a:xfrm flipH="1">
              <a:off x="399" y="1483"/>
              <a:ext cx="224" cy="449"/>
            </a:xfrm>
            <a:prstGeom prst="line">
              <a:avLst/>
            </a:prstGeom>
            <a:noFill/>
            <a:ln w="28575">
              <a:solidFill>
                <a:srgbClr val="FFFFFF"/>
              </a:solidFill>
              <a:round/>
              <a:headEnd/>
              <a:tailEnd/>
            </a:ln>
          </p:spPr>
          <p:txBody>
            <a:bodyPr/>
            <a:lstStyle/>
            <a:p>
              <a:endParaRPr lang="en-US"/>
            </a:p>
          </p:txBody>
        </p:sp>
        <p:sp>
          <p:nvSpPr>
            <p:cNvPr id="26629" name="Line 5"/>
            <p:cNvSpPr>
              <a:spLocks noChangeShapeType="1"/>
            </p:cNvSpPr>
            <p:nvPr/>
          </p:nvSpPr>
          <p:spPr bwMode="auto">
            <a:xfrm>
              <a:off x="623" y="1483"/>
              <a:ext cx="167" cy="449"/>
            </a:xfrm>
            <a:prstGeom prst="line">
              <a:avLst/>
            </a:prstGeom>
            <a:noFill/>
            <a:ln w="28575">
              <a:solidFill>
                <a:srgbClr val="FFFFFF"/>
              </a:solidFill>
              <a:round/>
              <a:headEnd/>
              <a:tailEnd/>
            </a:ln>
          </p:spPr>
          <p:txBody>
            <a:bodyPr/>
            <a:lstStyle/>
            <a:p>
              <a:endParaRPr lang="en-US"/>
            </a:p>
          </p:txBody>
        </p:sp>
        <p:sp>
          <p:nvSpPr>
            <p:cNvPr id="26630" name="Line 6"/>
            <p:cNvSpPr>
              <a:spLocks noChangeShapeType="1"/>
            </p:cNvSpPr>
            <p:nvPr/>
          </p:nvSpPr>
          <p:spPr bwMode="auto">
            <a:xfrm>
              <a:off x="1015" y="1090"/>
              <a:ext cx="391" cy="393"/>
            </a:xfrm>
            <a:prstGeom prst="line">
              <a:avLst/>
            </a:prstGeom>
            <a:noFill/>
            <a:ln w="28575">
              <a:solidFill>
                <a:srgbClr val="FFFFFF"/>
              </a:solidFill>
              <a:round/>
              <a:headEnd/>
              <a:tailEnd/>
            </a:ln>
          </p:spPr>
          <p:txBody>
            <a:bodyPr/>
            <a:lstStyle/>
            <a:p>
              <a:endParaRPr lang="en-US"/>
            </a:p>
          </p:txBody>
        </p:sp>
        <p:sp>
          <p:nvSpPr>
            <p:cNvPr id="26631" name="Line 7"/>
            <p:cNvSpPr>
              <a:spLocks noChangeShapeType="1"/>
            </p:cNvSpPr>
            <p:nvPr/>
          </p:nvSpPr>
          <p:spPr bwMode="auto">
            <a:xfrm flipH="1">
              <a:off x="1238" y="1483"/>
              <a:ext cx="168" cy="449"/>
            </a:xfrm>
            <a:prstGeom prst="line">
              <a:avLst/>
            </a:prstGeom>
            <a:noFill/>
            <a:ln w="28575">
              <a:solidFill>
                <a:srgbClr val="FFFFFF"/>
              </a:solidFill>
              <a:round/>
              <a:headEnd/>
              <a:tailEnd/>
            </a:ln>
          </p:spPr>
          <p:txBody>
            <a:bodyPr/>
            <a:lstStyle/>
            <a:p>
              <a:endParaRPr lang="en-US"/>
            </a:p>
          </p:txBody>
        </p:sp>
        <p:sp>
          <p:nvSpPr>
            <p:cNvPr id="26632" name="Line 8"/>
            <p:cNvSpPr>
              <a:spLocks noChangeShapeType="1"/>
            </p:cNvSpPr>
            <p:nvPr/>
          </p:nvSpPr>
          <p:spPr bwMode="auto">
            <a:xfrm>
              <a:off x="1406" y="1483"/>
              <a:ext cx="223" cy="449"/>
            </a:xfrm>
            <a:prstGeom prst="line">
              <a:avLst/>
            </a:prstGeom>
            <a:noFill/>
            <a:ln w="28575">
              <a:solidFill>
                <a:srgbClr val="FFFFFF"/>
              </a:solidFill>
              <a:round/>
              <a:headEnd/>
              <a:tailEnd/>
            </a:ln>
          </p:spPr>
          <p:txBody>
            <a:bodyPr/>
            <a:lstStyle/>
            <a:p>
              <a:endParaRPr lang="en-US"/>
            </a:p>
          </p:txBody>
        </p:sp>
        <p:sp>
          <p:nvSpPr>
            <p:cNvPr id="26633" name="Freeform 9"/>
            <p:cNvSpPr>
              <a:spLocks/>
            </p:cNvSpPr>
            <p:nvPr/>
          </p:nvSpPr>
          <p:spPr bwMode="auto">
            <a:xfrm>
              <a:off x="288" y="1819"/>
              <a:ext cx="224" cy="224"/>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666699"/>
            </a:solidFill>
            <a:ln w="28575" cmpd="sng">
              <a:solidFill>
                <a:schemeClr val="tx1"/>
              </a:solidFill>
              <a:prstDash val="solid"/>
              <a:round/>
              <a:headEnd/>
              <a:tailEnd/>
            </a:ln>
          </p:spPr>
          <p:txBody>
            <a:bodyPr/>
            <a:lstStyle/>
            <a:p>
              <a:endParaRPr lang="en-US"/>
            </a:p>
          </p:txBody>
        </p:sp>
        <p:sp>
          <p:nvSpPr>
            <p:cNvPr id="26634" name="Freeform 10"/>
            <p:cNvSpPr>
              <a:spLocks/>
            </p:cNvSpPr>
            <p:nvPr/>
          </p:nvSpPr>
          <p:spPr bwMode="auto">
            <a:xfrm>
              <a:off x="679" y="1819"/>
              <a:ext cx="224" cy="224"/>
            </a:xfrm>
            <a:custGeom>
              <a:avLst/>
              <a:gdLst/>
              <a:ahLst/>
              <a:cxnLst>
                <a:cxn ang="0">
                  <a:pos x="157" y="79"/>
                </a:cxn>
                <a:cxn ang="0">
                  <a:pos x="157" y="79"/>
                </a:cxn>
                <a:cxn ang="0">
                  <a:pos x="154" y="94"/>
                </a:cxn>
                <a:cxn ang="0">
                  <a:pos x="150" y="109"/>
                </a:cxn>
                <a:cxn ang="0">
                  <a:pos x="143" y="122"/>
                </a:cxn>
                <a:cxn ang="0">
                  <a:pos x="133" y="133"/>
                </a:cxn>
                <a:cxn ang="0">
                  <a:pos x="122" y="142"/>
                </a:cxn>
                <a:cxn ang="0">
                  <a:pos x="109" y="151"/>
                </a:cxn>
                <a:cxn ang="0">
                  <a:pos x="93"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3" y="0"/>
                </a:cxn>
                <a:cxn ang="0">
                  <a:pos x="109" y="5"/>
                </a:cxn>
                <a:cxn ang="0">
                  <a:pos x="122" y="13"/>
                </a:cxn>
                <a:cxn ang="0">
                  <a:pos x="133" y="22"/>
                </a:cxn>
                <a:cxn ang="0">
                  <a:pos x="143"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3" y="0"/>
                  </a:lnTo>
                  <a:lnTo>
                    <a:pt x="109" y="5"/>
                  </a:lnTo>
                  <a:lnTo>
                    <a:pt x="122" y="13"/>
                  </a:lnTo>
                  <a:lnTo>
                    <a:pt x="133" y="22"/>
                  </a:lnTo>
                  <a:lnTo>
                    <a:pt x="143" y="35"/>
                  </a:lnTo>
                  <a:lnTo>
                    <a:pt x="150" y="48"/>
                  </a:lnTo>
                  <a:lnTo>
                    <a:pt x="154" y="61"/>
                  </a:lnTo>
                  <a:lnTo>
                    <a:pt x="157" y="79"/>
                  </a:lnTo>
                  <a:lnTo>
                    <a:pt x="157" y="79"/>
                  </a:lnTo>
                  <a:close/>
                </a:path>
              </a:pathLst>
            </a:custGeom>
            <a:solidFill>
              <a:srgbClr val="666699"/>
            </a:solidFill>
            <a:ln w="28575" cmpd="sng">
              <a:solidFill>
                <a:schemeClr val="tx1"/>
              </a:solidFill>
              <a:prstDash val="solid"/>
              <a:round/>
              <a:headEnd/>
              <a:tailEnd/>
            </a:ln>
          </p:spPr>
          <p:txBody>
            <a:bodyPr/>
            <a:lstStyle/>
            <a:p>
              <a:endParaRPr lang="en-US"/>
            </a:p>
          </p:txBody>
        </p:sp>
        <p:sp>
          <p:nvSpPr>
            <p:cNvPr id="26635" name="Freeform 11"/>
            <p:cNvSpPr>
              <a:spLocks/>
            </p:cNvSpPr>
            <p:nvPr/>
          </p:nvSpPr>
          <p:spPr bwMode="auto">
            <a:xfrm>
              <a:off x="1126" y="1819"/>
              <a:ext cx="224" cy="224"/>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666699"/>
            </a:solidFill>
            <a:ln w="28575" cmpd="sng">
              <a:solidFill>
                <a:srgbClr val="FFFFFF"/>
              </a:solidFill>
              <a:prstDash val="solid"/>
              <a:round/>
              <a:headEnd/>
              <a:tailEnd/>
            </a:ln>
          </p:spPr>
          <p:txBody>
            <a:bodyPr/>
            <a:lstStyle/>
            <a:p>
              <a:endParaRPr lang="en-US"/>
            </a:p>
          </p:txBody>
        </p:sp>
        <p:sp>
          <p:nvSpPr>
            <p:cNvPr id="26636" name="Freeform 12"/>
            <p:cNvSpPr>
              <a:spLocks/>
            </p:cNvSpPr>
            <p:nvPr/>
          </p:nvSpPr>
          <p:spPr bwMode="auto">
            <a:xfrm>
              <a:off x="1518" y="1819"/>
              <a:ext cx="224" cy="224"/>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666699"/>
            </a:solidFill>
            <a:ln w="28575" cmpd="sng">
              <a:solidFill>
                <a:srgbClr val="FFFFFF"/>
              </a:solidFill>
              <a:prstDash val="solid"/>
              <a:round/>
              <a:headEnd/>
              <a:tailEnd/>
            </a:ln>
          </p:spPr>
          <p:txBody>
            <a:bodyPr/>
            <a:lstStyle/>
            <a:p>
              <a:endParaRPr lang="en-US"/>
            </a:p>
          </p:txBody>
        </p:sp>
        <p:sp>
          <p:nvSpPr>
            <p:cNvPr id="26637" name="Freeform 13"/>
            <p:cNvSpPr>
              <a:spLocks/>
            </p:cNvSpPr>
            <p:nvPr/>
          </p:nvSpPr>
          <p:spPr bwMode="auto">
            <a:xfrm>
              <a:off x="1295" y="1370"/>
              <a:ext cx="223" cy="226"/>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666699"/>
            </a:solidFill>
            <a:ln w="28575" cmpd="sng">
              <a:solidFill>
                <a:schemeClr val="tx1"/>
              </a:solidFill>
              <a:prstDash val="solid"/>
              <a:round/>
              <a:headEnd/>
              <a:tailEnd/>
            </a:ln>
          </p:spPr>
          <p:txBody>
            <a:bodyPr/>
            <a:lstStyle/>
            <a:p>
              <a:endParaRPr lang="en-US"/>
            </a:p>
          </p:txBody>
        </p:sp>
        <p:sp>
          <p:nvSpPr>
            <p:cNvPr id="26638" name="Freeform 14"/>
            <p:cNvSpPr>
              <a:spLocks/>
            </p:cNvSpPr>
            <p:nvPr/>
          </p:nvSpPr>
          <p:spPr bwMode="auto">
            <a:xfrm>
              <a:off x="512" y="1370"/>
              <a:ext cx="222" cy="226"/>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666699"/>
            </a:solidFill>
            <a:ln w="28575" cmpd="sng">
              <a:solidFill>
                <a:srgbClr val="FFFFFF"/>
              </a:solidFill>
              <a:prstDash val="solid"/>
              <a:round/>
              <a:headEnd/>
              <a:tailEnd/>
            </a:ln>
          </p:spPr>
          <p:txBody>
            <a:bodyPr/>
            <a:lstStyle/>
            <a:p>
              <a:endParaRPr lang="en-US"/>
            </a:p>
          </p:txBody>
        </p:sp>
        <p:sp>
          <p:nvSpPr>
            <p:cNvPr id="26639" name="Freeform 15"/>
            <p:cNvSpPr>
              <a:spLocks/>
            </p:cNvSpPr>
            <p:nvPr/>
          </p:nvSpPr>
          <p:spPr bwMode="auto">
            <a:xfrm>
              <a:off x="903" y="960"/>
              <a:ext cx="223" cy="225"/>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666699"/>
            </a:solidFill>
            <a:ln w="28575" cmpd="sng">
              <a:solidFill>
                <a:schemeClr val="tx1"/>
              </a:solidFill>
              <a:prstDash val="solid"/>
              <a:round/>
              <a:headEnd/>
              <a:tailEnd/>
            </a:ln>
          </p:spPr>
          <p:txBody>
            <a:bodyPr/>
            <a:lstStyle/>
            <a:p>
              <a:endParaRPr lang="en-US"/>
            </a:p>
          </p:txBody>
        </p:sp>
        <p:sp>
          <p:nvSpPr>
            <p:cNvPr id="26651" name="Text Box 27"/>
            <p:cNvSpPr txBox="1">
              <a:spLocks noChangeArrowheads="1"/>
            </p:cNvSpPr>
            <p:nvPr/>
          </p:nvSpPr>
          <p:spPr bwMode="auto">
            <a:xfrm>
              <a:off x="240" y="1820"/>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L0</a:t>
              </a:r>
            </a:p>
          </p:txBody>
        </p:sp>
        <p:sp>
          <p:nvSpPr>
            <p:cNvPr id="26652" name="Text Box 28"/>
            <p:cNvSpPr txBox="1">
              <a:spLocks noChangeArrowheads="1"/>
            </p:cNvSpPr>
            <p:nvPr/>
          </p:nvSpPr>
          <p:spPr bwMode="auto">
            <a:xfrm>
              <a:off x="632" y="1824"/>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L1</a:t>
              </a:r>
            </a:p>
          </p:txBody>
        </p:sp>
        <p:sp>
          <p:nvSpPr>
            <p:cNvPr id="26653" name="Text Box 29"/>
            <p:cNvSpPr txBox="1">
              <a:spLocks noChangeArrowheads="1"/>
            </p:cNvSpPr>
            <p:nvPr/>
          </p:nvSpPr>
          <p:spPr bwMode="auto">
            <a:xfrm>
              <a:off x="1078" y="1813"/>
              <a:ext cx="335"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L2</a:t>
              </a:r>
            </a:p>
          </p:txBody>
        </p:sp>
        <p:sp>
          <p:nvSpPr>
            <p:cNvPr id="26654" name="Text Box 30"/>
            <p:cNvSpPr txBox="1">
              <a:spLocks noChangeArrowheads="1"/>
            </p:cNvSpPr>
            <p:nvPr/>
          </p:nvSpPr>
          <p:spPr bwMode="auto">
            <a:xfrm>
              <a:off x="1476" y="1824"/>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L3</a:t>
              </a:r>
            </a:p>
          </p:txBody>
        </p:sp>
        <p:sp>
          <p:nvSpPr>
            <p:cNvPr id="26655" name="Text Box 31"/>
            <p:cNvSpPr txBox="1">
              <a:spLocks noChangeArrowheads="1"/>
            </p:cNvSpPr>
            <p:nvPr/>
          </p:nvSpPr>
          <p:spPr bwMode="auto">
            <a:xfrm>
              <a:off x="465" y="1373"/>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L4</a:t>
              </a:r>
            </a:p>
          </p:txBody>
        </p:sp>
        <p:sp>
          <p:nvSpPr>
            <p:cNvPr id="26656" name="Text Box 32"/>
            <p:cNvSpPr txBox="1">
              <a:spLocks noChangeArrowheads="1"/>
            </p:cNvSpPr>
            <p:nvPr/>
          </p:nvSpPr>
          <p:spPr bwMode="auto">
            <a:xfrm>
              <a:off x="1251" y="1377"/>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L5</a:t>
              </a:r>
            </a:p>
          </p:txBody>
        </p:sp>
        <p:sp>
          <p:nvSpPr>
            <p:cNvPr id="26657" name="Text Box 33"/>
            <p:cNvSpPr txBox="1">
              <a:spLocks noChangeArrowheads="1"/>
            </p:cNvSpPr>
            <p:nvPr/>
          </p:nvSpPr>
          <p:spPr bwMode="auto">
            <a:xfrm>
              <a:off x="850" y="965"/>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L6</a:t>
              </a:r>
            </a:p>
          </p:txBody>
        </p:sp>
      </p:grpSp>
      <p:grpSp>
        <p:nvGrpSpPr>
          <p:cNvPr id="3" name="Group 110"/>
          <p:cNvGrpSpPr>
            <a:grpSpLocks/>
          </p:cNvGrpSpPr>
          <p:nvPr/>
        </p:nvGrpSpPr>
        <p:grpSpPr bwMode="auto">
          <a:xfrm>
            <a:off x="901700" y="4570413"/>
            <a:ext cx="1439863" cy="1044575"/>
            <a:chOff x="568" y="2879"/>
            <a:chExt cx="907" cy="658"/>
          </a:xfrm>
        </p:grpSpPr>
        <p:grpSp>
          <p:nvGrpSpPr>
            <p:cNvPr id="4" name="Group 18"/>
            <p:cNvGrpSpPr>
              <a:grpSpLocks/>
            </p:cNvGrpSpPr>
            <p:nvPr/>
          </p:nvGrpSpPr>
          <p:grpSpPr bwMode="auto">
            <a:xfrm>
              <a:off x="615" y="2880"/>
              <a:ext cx="799" cy="657"/>
              <a:chOff x="4176" y="2640"/>
              <a:chExt cx="799" cy="657"/>
            </a:xfrm>
          </p:grpSpPr>
          <p:sp>
            <p:nvSpPr>
              <p:cNvPr id="26643" name="Line 19"/>
              <p:cNvSpPr>
                <a:spLocks noChangeShapeType="1"/>
              </p:cNvSpPr>
              <p:nvPr/>
            </p:nvSpPr>
            <p:spPr bwMode="auto">
              <a:xfrm flipH="1">
                <a:off x="4272" y="2770"/>
                <a:ext cx="299" cy="398"/>
              </a:xfrm>
              <a:prstGeom prst="line">
                <a:avLst/>
              </a:prstGeom>
              <a:noFill/>
              <a:ln w="28575">
                <a:solidFill>
                  <a:srgbClr val="FFFFFF"/>
                </a:solidFill>
                <a:round/>
                <a:headEnd/>
                <a:tailEnd/>
              </a:ln>
            </p:spPr>
            <p:txBody>
              <a:bodyPr lIns="91429" tIns="45715" rIns="91429" bIns="45715">
                <a:spAutoFit/>
              </a:bodyPr>
              <a:lstStyle/>
              <a:p>
                <a:endParaRPr lang="en-US"/>
              </a:p>
            </p:txBody>
          </p:sp>
          <p:sp>
            <p:nvSpPr>
              <p:cNvPr id="26644" name="Line 20"/>
              <p:cNvSpPr>
                <a:spLocks noChangeShapeType="1"/>
              </p:cNvSpPr>
              <p:nvPr/>
            </p:nvSpPr>
            <p:spPr bwMode="auto">
              <a:xfrm>
                <a:off x="4571" y="2770"/>
                <a:ext cx="277" cy="398"/>
              </a:xfrm>
              <a:prstGeom prst="line">
                <a:avLst/>
              </a:prstGeom>
              <a:noFill/>
              <a:ln w="28575">
                <a:solidFill>
                  <a:srgbClr val="FFFFFF"/>
                </a:solidFill>
                <a:round/>
                <a:headEnd/>
                <a:tailEnd/>
              </a:ln>
            </p:spPr>
            <p:txBody>
              <a:bodyPr lIns="91429" tIns="45715" rIns="91429" bIns="45715">
                <a:spAutoFit/>
              </a:bodyPr>
              <a:lstStyle/>
              <a:p>
                <a:endParaRPr lang="en-US"/>
              </a:p>
            </p:txBody>
          </p:sp>
          <p:sp>
            <p:nvSpPr>
              <p:cNvPr id="26645" name="Freeform 21"/>
              <p:cNvSpPr>
                <a:spLocks/>
              </p:cNvSpPr>
              <p:nvPr/>
            </p:nvSpPr>
            <p:spPr bwMode="auto">
              <a:xfrm>
                <a:off x="4752" y="3072"/>
                <a:ext cx="223" cy="225"/>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chemeClr val="folHlink"/>
              </a:solidFill>
              <a:ln w="28575" cmpd="sng">
                <a:solidFill>
                  <a:schemeClr val="tx1"/>
                </a:solidFill>
                <a:prstDash val="solid"/>
                <a:round/>
                <a:headEnd/>
                <a:tailEnd/>
              </a:ln>
            </p:spPr>
            <p:txBody>
              <a:bodyPr lIns="91429" tIns="45715" rIns="91429" bIns="45715">
                <a:spAutoFit/>
              </a:bodyPr>
              <a:lstStyle/>
              <a:p>
                <a:endParaRPr lang="en-US"/>
              </a:p>
            </p:txBody>
          </p:sp>
          <p:sp>
            <p:nvSpPr>
              <p:cNvPr id="26646" name="Freeform 22"/>
              <p:cNvSpPr>
                <a:spLocks/>
              </p:cNvSpPr>
              <p:nvPr/>
            </p:nvSpPr>
            <p:spPr bwMode="auto">
              <a:xfrm>
                <a:off x="4176" y="3072"/>
                <a:ext cx="223" cy="225"/>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chemeClr val="folHlink"/>
              </a:solidFill>
              <a:ln w="28575" cmpd="sng">
                <a:solidFill>
                  <a:srgbClr val="FFFFFF"/>
                </a:solidFill>
                <a:prstDash val="solid"/>
                <a:round/>
                <a:headEnd/>
                <a:tailEnd/>
              </a:ln>
            </p:spPr>
            <p:txBody>
              <a:bodyPr lIns="91429" tIns="45715" rIns="91429" bIns="45715">
                <a:spAutoFit/>
              </a:bodyPr>
              <a:lstStyle/>
              <a:p>
                <a:endParaRPr lang="en-US"/>
              </a:p>
            </p:txBody>
          </p:sp>
          <p:sp>
            <p:nvSpPr>
              <p:cNvPr id="26647" name="Freeform 23"/>
              <p:cNvSpPr>
                <a:spLocks/>
              </p:cNvSpPr>
              <p:nvPr/>
            </p:nvSpPr>
            <p:spPr bwMode="auto">
              <a:xfrm>
                <a:off x="4459" y="2640"/>
                <a:ext cx="223" cy="225"/>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chemeClr val="folHlink"/>
              </a:solidFill>
              <a:ln w="28575" cmpd="sng">
                <a:solidFill>
                  <a:schemeClr val="tx1"/>
                </a:solidFill>
                <a:prstDash val="solid"/>
                <a:round/>
                <a:headEnd/>
                <a:tailEnd/>
              </a:ln>
            </p:spPr>
            <p:txBody>
              <a:bodyPr lIns="91429" tIns="45715" rIns="91429" bIns="45715">
                <a:spAutoFit/>
              </a:bodyPr>
              <a:lstStyle/>
              <a:p>
                <a:endParaRPr lang="en-US"/>
              </a:p>
            </p:txBody>
          </p:sp>
        </p:grpSp>
        <p:sp>
          <p:nvSpPr>
            <p:cNvPr id="26658" name="Text Box 34"/>
            <p:cNvSpPr txBox="1">
              <a:spLocks noChangeArrowheads="1"/>
            </p:cNvSpPr>
            <p:nvPr/>
          </p:nvSpPr>
          <p:spPr bwMode="auto">
            <a:xfrm>
              <a:off x="1139" y="3317"/>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1"/>
                  </a:solidFill>
                </a:rPr>
                <a:t>G1</a:t>
              </a:r>
              <a:endParaRPr lang="en-US" sz="1600"/>
            </a:p>
          </p:txBody>
        </p:sp>
        <p:sp>
          <p:nvSpPr>
            <p:cNvPr id="26659" name="Text Box 35"/>
            <p:cNvSpPr txBox="1">
              <a:spLocks noChangeArrowheads="1"/>
            </p:cNvSpPr>
            <p:nvPr/>
          </p:nvSpPr>
          <p:spPr bwMode="auto">
            <a:xfrm>
              <a:off x="568" y="3316"/>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1"/>
                  </a:solidFill>
                </a:rPr>
                <a:t>G0</a:t>
              </a:r>
            </a:p>
          </p:txBody>
        </p:sp>
        <p:sp>
          <p:nvSpPr>
            <p:cNvPr id="26660" name="Text Box 36"/>
            <p:cNvSpPr txBox="1">
              <a:spLocks noChangeArrowheads="1"/>
            </p:cNvSpPr>
            <p:nvPr/>
          </p:nvSpPr>
          <p:spPr bwMode="auto">
            <a:xfrm>
              <a:off x="841" y="2879"/>
              <a:ext cx="336" cy="2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1"/>
                  </a:solidFill>
                </a:rPr>
                <a:t>G2</a:t>
              </a:r>
            </a:p>
          </p:txBody>
        </p:sp>
      </p:grpSp>
      <p:sp>
        <p:nvSpPr>
          <p:cNvPr id="26669" name="Text Box 45"/>
          <p:cNvSpPr txBox="1">
            <a:spLocks noChangeArrowheads="1"/>
          </p:cNvSpPr>
          <p:nvPr/>
        </p:nvSpPr>
        <p:spPr bwMode="auto">
          <a:xfrm>
            <a:off x="3429000" y="4256088"/>
            <a:ext cx="990600" cy="568325"/>
          </a:xfrm>
          <a:prstGeom prst="rect">
            <a:avLst/>
          </a:prstGeom>
          <a:noFill/>
          <a:ln w="9525">
            <a:noFill/>
            <a:miter lim="800000"/>
            <a:headEnd/>
            <a:tailEnd/>
          </a:ln>
          <a:effectLst/>
        </p:spPr>
        <p:txBody>
          <a:bodyPr lIns="263066" tIns="131535" rIns="263066" bIns="131535">
            <a:spAutoFit/>
          </a:bodyPr>
          <a:lstStyle/>
          <a:p>
            <a:pPr>
              <a:spcBef>
                <a:spcPct val="50000"/>
              </a:spcBef>
            </a:pPr>
            <a:r>
              <a:rPr lang="en-US" sz="2000"/>
              <a:t>G1</a:t>
            </a:r>
          </a:p>
        </p:txBody>
      </p:sp>
      <p:sp>
        <p:nvSpPr>
          <p:cNvPr id="26670" name="Text Box 46"/>
          <p:cNvSpPr txBox="1">
            <a:spLocks noChangeArrowheads="1"/>
          </p:cNvSpPr>
          <p:nvPr/>
        </p:nvSpPr>
        <p:spPr bwMode="auto">
          <a:xfrm>
            <a:off x="3429000" y="2743200"/>
            <a:ext cx="865188" cy="568325"/>
          </a:xfrm>
          <a:prstGeom prst="rect">
            <a:avLst/>
          </a:prstGeom>
          <a:noFill/>
          <a:ln w="9525">
            <a:noFill/>
            <a:miter lim="800000"/>
            <a:headEnd/>
            <a:tailEnd/>
          </a:ln>
          <a:effectLst/>
        </p:spPr>
        <p:txBody>
          <a:bodyPr wrap="none" lIns="263066" tIns="131535" rIns="263066" bIns="131535">
            <a:spAutoFit/>
          </a:bodyPr>
          <a:lstStyle/>
          <a:p>
            <a:pPr>
              <a:spcBef>
                <a:spcPct val="50000"/>
              </a:spcBef>
            </a:pPr>
            <a:r>
              <a:rPr lang="en-US" sz="2000"/>
              <a:t>G0</a:t>
            </a:r>
          </a:p>
        </p:txBody>
      </p:sp>
      <p:sp>
        <p:nvSpPr>
          <p:cNvPr id="26671" name="Text Box 47"/>
          <p:cNvSpPr txBox="1">
            <a:spLocks noChangeArrowheads="1"/>
          </p:cNvSpPr>
          <p:nvPr/>
        </p:nvSpPr>
        <p:spPr bwMode="auto">
          <a:xfrm>
            <a:off x="3429000" y="3500438"/>
            <a:ext cx="914400" cy="568325"/>
          </a:xfrm>
          <a:prstGeom prst="rect">
            <a:avLst/>
          </a:prstGeom>
          <a:noFill/>
          <a:ln w="9525">
            <a:noFill/>
            <a:miter lim="800000"/>
            <a:headEnd/>
            <a:tailEnd/>
          </a:ln>
          <a:effectLst/>
        </p:spPr>
        <p:txBody>
          <a:bodyPr lIns="263066" tIns="131535" rIns="263066" bIns="131535">
            <a:spAutoFit/>
          </a:bodyPr>
          <a:lstStyle/>
          <a:p>
            <a:pPr>
              <a:spcBef>
                <a:spcPct val="50000"/>
              </a:spcBef>
            </a:pPr>
            <a:r>
              <a:rPr lang="en-US" sz="2000"/>
              <a:t>G2</a:t>
            </a:r>
          </a:p>
        </p:txBody>
      </p:sp>
      <p:sp>
        <p:nvSpPr>
          <p:cNvPr id="26672" name="Freeform 48"/>
          <p:cNvSpPr>
            <a:spLocks/>
          </p:cNvSpPr>
          <p:nvPr/>
        </p:nvSpPr>
        <p:spPr bwMode="auto">
          <a:xfrm>
            <a:off x="4205288"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73" name="Freeform 49"/>
          <p:cNvSpPr>
            <a:spLocks/>
          </p:cNvSpPr>
          <p:nvPr/>
        </p:nvSpPr>
        <p:spPr bwMode="auto">
          <a:xfrm>
            <a:off x="4879975" y="29083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74" name="Freeform 50"/>
          <p:cNvSpPr>
            <a:spLocks/>
          </p:cNvSpPr>
          <p:nvPr/>
        </p:nvSpPr>
        <p:spPr bwMode="auto">
          <a:xfrm>
            <a:off x="5554663"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75" name="Freeform 51"/>
          <p:cNvSpPr>
            <a:spLocks/>
          </p:cNvSpPr>
          <p:nvPr/>
        </p:nvSpPr>
        <p:spPr bwMode="auto">
          <a:xfrm>
            <a:off x="6230938" y="29083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76" name="Freeform 52"/>
          <p:cNvSpPr>
            <a:spLocks/>
          </p:cNvSpPr>
          <p:nvPr/>
        </p:nvSpPr>
        <p:spPr bwMode="auto">
          <a:xfrm>
            <a:off x="6905625" y="29083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77" name="Freeform 53"/>
          <p:cNvSpPr>
            <a:spLocks/>
          </p:cNvSpPr>
          <p:nvPr/>
        </p:nvSpPr>
        <p:spPr bwMode="auto">
          <a:xfrm>
            <a:off x="7580313"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78" name="Freeform 54"/>
          <p:cNvSpPr>
            <a:spLocks/>
          </p:cNvSpPr>
          <p:nvPr/>
        </p:nvSpPr>
        <p:spPr bwMode="auto">
          <a:xfrm>
            <a:off x="8256588" y="29083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79" name="Freeform 55"/>
          <p:cNvSpPr>
            <a:spLocks/>
          </p:cNvSpPr>
          <p:nvPr/>
        </p:nvSpPr>
        <p:spPr bwMode="auto">
          <a:xfrm>
            <a:off x="4205288"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80" name="Freeform 56"/>
          <p:cNvSpPr>
            <a:spLocks/>
          </p:cNvSpPr>
          <p:nvPr/>
        </p:nvSpPr>
        <p:spPr bwMode="auto">
          <a:xfrm>
            <a:off x="4879975" y="366553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81" name="Freeform 57"/>
          <p:cNvSpPr>
            <a:spLocks/>
          </p:cNvSpPr>
          <p:nvPr/>
        </p:nvSpPr>
        <p:spPr bwMode="auto">
          <a:xfrm>
            <a:off x="5554663"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82" name="Freeform 58"/>
          <p:cNvSpPr>
            <a:spLocks/>
          </p:cNvSpPr>
          <p:nvPr/>
        </p:nvSpPr>
        <p:spPr bwMode="auto">
          <a:xfrm>
            <a:off x="6230938" y="366553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83" name="Freeform 59"/>
          <p:cNvSpPr>
            <a:spLocks/>
          </p:cNvSpPr>
          <p:nvPr/>
        </p:nvSpPr>
        <p:spPr bwMode="auto">
          <a:xfrm>
            <a:off x="6905625" y="366553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84" name="Freeform 60"/>
          <p:cNvSpPr>
            <a:spLocks/>
          </p:cNvSpPr>
          <p:nvPr/>
        </p:nvSpPr>
        <p:spPr bwMode="auto">
          <a:xfrm>
            <a:off x="7580313"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85" name="Freeform 61"/>
          <p:cNvSpPr>
            <a:spLocks/>
          </p:cNvSpPr>
          <p:nvPr/>
        </p:nvSpPr>
        <p:spPr bwMode="auto">
          <a:xfrm>
            <a:off x="8256588" y="366553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86" name="Freeform 62"/>
          <p:cNvSpPr>
            <a:spLocks/>
          </p:cNvSpPr>
          <p:nvPr/>
        </p:nvSpPr>
        <p:spPr bwMode="auto">
          <a:xfrm>
            <a:off x="4205288"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87" name="Freeform 63"/>
          <p:cNvSpPr>
            <a:spLocks/>
          </p:cNvSpPr>
          <p:nvPr/>
        </p:nvSpPr>
        <p:spPr bwMode="auto">
          <a:xfrm>
            <a:off x="4879975" y="442118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88" name="Freeform 64"/>
          <p:cNvSpPr>
            <a:spLocks/>
          </p:cNvSpPr>
          <p:nvPr/>
        </p:nvSpPr>
        <p:spPr bwMode="auto">
          <a:xfrm>
            <a:off x="5554663"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89" name="Freeform 65"/>
          <p:cNvSpPr>
            <a:spLocks/>
          </p:cNvSpPr>
          <p:nvPr/>
        </p:nvSpPr>
        <p:spPr bwMode="auto">
          <a:xfrm>
            <a:off x="6230938" y="442118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90" name="Freeform 66"/>
          <p:cNvSpPr>
            <a:spLocks/>
          </p:cNvSpPr>
          <p:nvPr/>
        </p:nvSpPr>
        <p:spPr bwMode="auto">
          <a:xfrm>
            <a:off x="6905625" y="442118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91" name="Freeform 67"/>
          <p:cNvSpPr>
            <a:spLocks/>
          </p:cNvSpPr>
          <p:nvPr/>
        </p:nvSpPr>
        <p:spPr bwMode="auto">
          <a:xfrm>
            <a:off x="7580313"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sp>
        <p:nvSpPr>
          <p:cNvPr id="26692" name="Freeform 68"/>
          <p:cNvSpPr>
            <a:spLocks/>
          </p:cNvSpPr>
          <p:nvPr/>
        </p:nvSpPr>
        <p:spPr bwMode="auto">
          <a:xfrm>
            <a:off x="8256588" y="442118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lIns="263066" tIns="131535" rIns="263066" bIns="131535">
            <a:spAutoFit/>
          </a:bodyPr>
          <a:lstStyle/>
          <a:p>
            <a:endParaRPr lang="en-US"/>
          </a:p>
        </p:txBody>
      </p:sp>
      <p:cxnSp>
        <p:nvCxnSpPr>
          <p:cNvPr id="26693" name="AutoShape 69"/>
          <p:cNvCxnSpPr>
            <a:cxnSpLocks noChangeShapeType="1"/>
            <a:stCxn id="26682" idx="28"/>
            <a:endCxn id="26675" idx="10"/>
          </p:cNvCxnSpPr>
          <p:nvPr/>
        </p:nvCxnSpPr>
        <p:spPr bwMode="auto">
          <a:xfrm flipV="1">
            <a:off x="6357938" y="3189288"/>
            <a:ext cx="0" cy="461962"/>
          </a:xfrm>
          <a:prstGeom prst="straightConnector1">
            <a:avLst/>
          </a:prstGeom>
          <a:noFill/>
          <a:ln w="19050">
            <a:solidFill>
              <a:schemeClr val="tx1"/>
            </a:solidFill>
            <a:round/>
            <a:headEnd/>
            <a:tailEnd type="triangle" w="med" len="med"/>
          </a:ln>
          <a:effectLst/>
        </p:spPr>
      </p:cxnSp>
      <p:cxnSp>
        <p:nvCxnSpPr>
          <p:cNvPr id="26694" name="AutoShape 70"/>
          <p:cNvCxnSpPr>
            <a:cxnSpLocks noChangeShapeType="1"/>
            <a:stCxn id="26682" idx="10"/>
            <a:endCxn id="26689" idx="28"/>
          </p:cNvCxnSpPr>
          <p:nvPr/>
        </p:nvCxnSpPr>
        <p:spPr bwMode="auto">
          <a:xfrm>
            <a:off x="6357938" y="3946525"/>
            <a:ext cx="0" cy="460375"/>
          </a:xfrm>
          <a:prstGeom prst="straightConnector1">
            <a:avLst/>
          </a:prstGeom>
          <a:noFill/>
          <a:ln w="19050">
            <a:solidFill>
              <a:schemeClr val="tx1"/>
            </a:solidFill>
            <a:round/>
            <a:headEnd/>
            <a:tailEnd type="triangle" w="med" len="med"/>
          </a:ln>
          <a:effectLst/>
        </p:spPr>
      </p:cxnSp>
      <p:cxnSp>
        <p:nvCxnSpPr>
          <p:cNvPr id="26695" name="AutoShape 71"/>
          <p:cNvCxnSpPr>
            <a:cxnSpLocks noChangeShapeType="1"/>
            <a:stCxn id="26681" idx="28"/>
            <a:endCxn id="26674" idx="10"/>
          </p:cNvCxnSpPr>
          <p:nvPr/>
        </p:nvCxnSpPr>
        <p:spPr bwMode="auto">
          <a:xfrm flipV="1">
            <a:off x="5683250" y="3189288"/>
            <a:ext cx="0" cy="461962"/>
          </a:xfrm>
          <a:prstGeom prst="straightConnector1">
            <a:avLst/>
          </a:prstGeom>
          <a:noFill/>
          <a:ln w="19050">
            <a:solidFill>
              <a:schemeClr val="tx1"/>
            </a:solidFill>
            <a:round/>
            <a:headEnd/>
            <a:tailEnd type="triangle" w="med" len="med"/>
          </a:ln>
          <a:effectLst/>
        </p:spPr>
      </p:cxnSp>
      <p:cxnSp>
        <p:nvCxnSpPr>
          <p:cNvPr id="26696" name="AutoShape 72"/>
          <p:cNvCxnSpPr>
            <a:cxnSpLocks noChangeShapeType="1"/>
            <a:stCxn id="26681" idx="10"/>
            <a:endCxn id="26688" idx="28"/>
          </p:cNvCxnSpPr>
          <p:nvPr/>
        </p:nvCxnSpPr>
        <p:spPr bwMode="auto">
          <a:xfrm>
            <a:off x="5683250" y="3946525"/>
            <a:ext cx="0" cy="460375"/>
          </a:xfrm>
          <a:prstGeom prst="straightConnector1">
            <a:avLst/>
          </a:prstGeom>
          <a:noFill/>
          <a:ln w="19050">
            <a:solidFill>
              <a:schemeClr val="tx1"/>
            </a:solidFill>
            <a:round/>
            <a:headEnd/>
            <a:tailEnd type="triangle" w="med" len="med"/>
          </a:ln>
          <a:effectLst/>
        </p:spPr>
      </p:cxnSp>
      <p:cxnSp>
        <p:nvCxnSpPr>
          <p:cNvPr id="26697" name="AutoShape 73"/>
          <p:cNvCxnSpPr>
            <a:cxnSpLocks noChangeShapeType="1"/>
            <a:stCxn id="26680" idx="28"/>
            <a:endCxn id="26673" idx="10"/>
          </p:cNvCxnSpPr>
          <p:nvPr/>
        </p:nvCxnSpPr>
        <p:spPr bwMode="auto">
          <a:xfrm flipV="1">
            <a:off x="5008563" y="3189288"/>
            <a:ext cx="0" cy="461962"/>
          </a:xfrm>
          <a:prstGeom prst="straightConnector1">
            <a:avLst/>
          </a:prstGeom>
          <a:noFill/>
          <a:ln w="19050">
            <a:solidFill>
              <a:schemeClr val="tx1"/>
            </a:solidFill>
            <a:round/>
            <a:headEnd/>
            <a:tailEnd type="triangle" w="med" len="med"/>
          </a:ln>
          <a:effectLst/>
        </p:spPr>
      </p:cxnSp>
      <p:cxnSp>
        <p:nvCxnSpPr>
          <p:cNvPr id="26698" name="AutoShape 74"/>
          <p:cNvCxnSpPr>
            <a:cxnSpLocks noChangeShapeType="1"/>
            <a:stCxn id="26680" idx="10"/>
            <a:endCxn id="26687" idx="28"/>
          </p:cNvCxnSpPr>
          <p:nvPr/>
        </p:nvCxnSpPr>
        <p:spPr bwMode="auto">
          <a:xfrm>
            <a:off x="5008563" y="3946525"/>
            <a:ext cx="0" cy="460375"/>
          </a:xfrm>
          <a:prstGeom prst="straightConnector1">
            <a:avLst/>
          </a:prstGeom>
          <a:noFill/>
          <a:ln w="19050">
            <a:solidFill>
              <a:schemeClr val="tx1"/>
            </a:solidFill>
            <a:round/>
            <a:headEnd/>
            <a:tailEnd type="triangle" w="med" len="med"/>
          </a:ln>
          <a:effectLst/>
        </p:spPr>
      </p:cxnSp>
      <p:cxnSp>
        <p:nvCxnSpPr>
          <p:cNvPr id="26699" name="AutoShape 75"/>
          <p:cNvCxnSpPr>
            <a:cxnSpLocks noChangeShapeType="1"/>
            <a:stCxn id="26679" idx="28"/>
            <a:endCxn id="26672" idx="10"/>
          </p:cNvCxnSpPr>
          <p:nvPr/>
        </p:nvCxnSpPr>
        <p:spPr bwMode="auto">
          <a:xfrm flipV="1">
            <a:off x="4333875" y="3189288"/>
            <a:ext cx="0" cy="461962"/>
          </a:xfrm>
          <a:prstGeom prst="straightConnector1">
            <a:avLst/>
          </a:prstGeom>
          <a:noFill/>
          <a:ln w="19050">
            <a:solidFill>
              <a:schemeClr val="tx1"/>
            </a:solidFill>
            <a:round/>
            <a:headEnd/>
            <a:tailEnd type="triangle" w="med" len="med"/>
          </a:ln>
          <a:effectLst/>
        </p:spPr>
      </p:cxnSp>
      <p:cxnSp>
        <p:nvCxnSpPr>
          <p:cNvPr id="26700" name="AutoShape 76"/>
          <p:cNvCxnSpPr>
            <a:cxnSpLocks noChangeShapeType="1"/>
            <a:stCxn id="26679" idx="10"/>
            <a:endCxn id="26686" idx="28"/>
          </p:cNvCxnSpPr>
          <p:nvPr/>
        </p:nvCxnSpPr>
        <p:spPr bwMode="auto">
          <a:xfrm>
            <a:off x="4333875" y="3946525"/>
            <a:ext cx="0" cy="460375"/>
          </a:xfrm>
          <a:prstGeom prst="straightConnector1">
            <a:avLst/>
          </a:prstGeom>
          <a:noFill/>
          <a:ln w="19050">
            <a:solidFill>
              <a:schemeClr val="tx1"/>
            </a:solidFill>
            <a:round/>
            <a:headEnd/>
            <a:tailEnd type="triangle" w="med" len="med"/>
          </a:ln>
          <a:effectLst/>
        </p:spPr>
      </p:cxnSp>
      <p:cxnSp>
        <p:nvCxnSpPr>
          <p:cNvPr id="26701" name="AutoShape 77"/>
          <p:cNvCxnSpPr>
            <a:cxnSpLocks noChangeShapeType="1"/>
            <a:stCxn id="26683" idx="28"/>
            <a:endCxn id="26676" idx="10"/>
          </p:cNvCxnSpPr>
          <p:nvPr/>
        </p:nvCxnSpPr>
        <p:spPr bwMode="auto">
          <a:xfrm flipV="1">
            <a:off x="7034213" y="3189288"/>
            <a:ext cx="0" cy="461962"/>
          </a:xfrm>
          <a:prstGeom prst="straightConnector1">
            <a:avLst/>
          </a:prstGeom>
          <a:noFill/>
          <a:ln w="19050">
            <a:solidFill>
              <a:schemeClr val="tx1"/>
            </a:solidFill>
            <a:round/>
            <a:headEnd/>
            <a:tailEnd type="triangle" w="med" len="med"/>
          </a:ln>
          <a:effectLst/>
        </p:spPr>
      </p:cxnSp>
      <p:cxnSp>
        <p:nvCxnSpPr>
          <p:cNvPr id="26702" name="AutoShape 78"/>
          <p:cNvCxnSpPr>
            <a:cxnSpLocks noChangeShapeType="1"/>
            <a:stCxn id="26683" idx="10"/>
            <a:endCxn id="26690" idx="28"/>
          </p:cNvCxnSpPr>
          <p:nvPr/>
        </p:nvCxnSpPr>
        <p:spPr bwMode="auto">
          <a:xfrm>
            <a:off x="7034213" y="3946525"/>
            <a:ext cx="0" cy="460375"/>
          </a:xfrm>
          <a:prstGeom prst="straightConnector1">
            <a:avLst/>
          </a:prstGeom>
          <a:noFill/>
          <a:ln w="19050">
            <a:solidFill>
              <a:schemeClr val="tx1"/>
            </a:solidFill>
            <a:round/>
            <a:headEnd/>
            <a:tailEnd type="triangle" w="med" len="med"/>
          </a:ln>
          <a:effectLst/>
        </p:spPr>
      </p:cxnSp>
      <p:cxnSp>
        <p:nvCxnSpPr>
          <p:cNvPr id="26703" name="AutoShape 79"/>
          <p:cNvCxnSpPr>
            <a:cxnSpLocks noChangeShapeType="1"/>
            <a:stCxn id="26684" idx="28"/>
            <a:endCxn id="26677" idx="10"/>
          </p:cNvCxnSpPr>
          <p:nvPr/>
        </p:nvCxnSpPr>
        <p:spPr bwMode="auto">
          <a:xfrm flipV="1">
            <a:off x="7708900" y="3189288"/>
            <a:ext cx="0" cy="461962"/>
          </a:xfrm>
          <a:prstGeom prst="straightConnector1">
            <a:avLst/>
          </a:prstGeom>
          <a:noFill/>
          <a:ln w="19050">
            <a:solidFill>
              <a:schemeClr val="tx1"/>
            </a:solidFill>
            <a:round/>
            <a:headEnd/>
            <a:tailEnd type="triangle" w="med" len="med"/>
          </a:ln>
          <a:effectLst/>
        </p:spPr>
      </p:cxnSp>
      <p:cxnSp>
        <p:nvCxnSpPr>
          <p:cNvPr id="26704" name="AutoShape 80"/>
          <p:cNvCxnSpPr>
            <a:cxnSpLocks noChangeShapeType="1"/>
            <a:stCxn id="26684" idx="10"/>
            <a:endCxn id="26691" idx="28"/>
          </p:cNvCxnSpPr>
          <p:nvPr/>
        </p:nvCxnSpPr>
        <p:spPr bwMode="auto">
          <a:xfrm>
            <a:off x="7708900" y="3946525"/>
            <a:ext cx="0" cy="460375"/>
          </a:xfrm>
          <a:prstGeom prst="straightConnector1">
            <a:avLst/>
          </a:prstGeom>
          <a:noFill/>
          <a:ln w="19050">
            <a:solidFill>
              <a:schemeClr val="tx1"/>
            </a:solidFill>
            <a:round/>
            <a:headEnd/>
            <a:tailEnd type="triangle" w="med" len="med"/>
          </a:ln>
          <a:effectLst/>
        </p:spPr>
      </p:cxnSp>
      <p:cxnSp>
        <p:nvCxnSpPr>
          <p:cNvPr id="26705" name="AutoShape 81"/>
          <p:cNvCxnSpPr>
            <a:cxnSpLocks noChangeShapeType="1"/>
            <a:stCxn id="26685" idx="28"/>
            <a:endCxn id="26678" idx="10"/>
          </p:cNvCxnSpPr>
          <p:nvPr/>
        </p:nvCxnSpPr>
        <p:spPr bwMode="auto">
          <a:xfrm flipV="1">
            <a:off x="8383588" y="3189288"/>
            <a:ext cx="0" cy="461962"/>
          </a:xfrm>
          <a:prstGeom prst="straightConnector1">
            <a:avLst/>
          </a:prstGeom>
          <a:noFill/>
          <a:ln w="19050">
            <a:solidFill>
              <a:schemeClr val="tx1"/>
            </a:solidFill>
            <a:round/>
            <a:headEnd/>
            <a:tailEnd type="triangle" w="med" len="med"/>
          </a:ln>
          <a:effectLst/>
        </p:spPr>
      </p:cxnSp>
      <p:cxnSp>
        <p:nvCxnSpPr>
          <p:cNvPr id="26706" name="AutoShape 82"/>
          <p:cNvCxnSpPr>
            <a:cxnSpLocks noChangeShapeType="1"/>
            <a:stCxn id="26685" idx="10"/>
            <a:endCxn id="26692" idx="28"/>
          </p:cNvCxnSpPr>
          <p:nvPr/>
        </p:nvCxnSpPr>
        <p:spPr bwMode="auto">
          <a:xfrm>
            <a:off x="8383588" y="3946525"/>
            <a:ext cx="0" cy="460375"/>
          </a:xfrm>
          <a:prstGeom prst="straightConnector1">
            <a:avLst/>
          </a:prstGeom>
          <a:noFill/>
          <a:ln w="19050">
            <a:solidFill>
              <a:schemeClr val="tx1"/>
            </a:solidFill>
            <a:round/>
            <a:headEnd/>
            <a:tailEnd type="triangle" w="med" len="med"/>
          </a:ln>
          <a:effectLst/>
        </p:spPr>
      </p:cxnSp>
      <p:cxnSp>
        <p:nvCxnSpPr>
          <p:cNvPr id="26707" name="AutoShape 83"/>
          <p:cNvCxnSpPr>
            <a:cxnSpLocks noChangeShapeType="1"/>
            <a:stCxn id="26673" idx="37"/>
            <a:endCxn id="26674" idx="19"/>
          </p:cNvCxnSpPr>
          <p:nvPr/>
        </p:nvCxnSpPr>
        <p:spPr bwMode="auto">
          <a:xfrm>
            <a:off x="5153025" y="3043238"/>
            <a:ext cx="387350" cy="0"/>
          </a:xfrm>
          <a:prstGeom prst="straightConnector1">
            <a:avLst/>
          </a:prstGeom>
          <a:noFill/>
          <a:ln w="19050">
            <a:solidFill>
              <a:schemeClr val="tx1"/>
            </a:solidFill>
            <a:round/>
            <a:headEnd/>
            <a:tailEnd type="triangle" w="med" len="med"/>
          </a:ln>
          <a:effectLst/>
        </p:spPr>
      </p:cxnSp>
      <p:cxnSp>
        <p:nvCxnSpPr>
          <p:cNvPr id="26708" name="AutoShape 84"/>
          <p:cNvCxnSpPr>
            <a:cxnSpLocks noChangeShapeType="1"/>
            <a:stCxn id="26680" idx="37"/>
            <a:endCxn id="26681" idx="19"/>
          </p:cNvCxnSpPr>
          <p:nvPr/>
        </p:nvCxnSpPr>
        <p:spPr bwMode="auto">
          <a:xfrm>
            <a:off x="5153025" y="3800475"/>
            <a:ext cx="387350" cy="0"/>
          </a:xfrm>
          <a:prstGeom prst="straightConnector1">
            <a:avLst/>
          </a:prstGeom>
          <a:noFill/>
          <a:ln w="19050">
            <a:solidFill>
              <a:schemeClr val="tx1"/>
            </a:solidFill>
            <a:round/>
            <a:headEnd/>
            <a:tailEnd type="triangle" w="med" len="med"/>
          </a:ln>
          <a:effectLst/>
        </p:spPr>
      </p:cxnSp>
      <p:cxnSp>
        <p:nvCxnSpPr>
          <p:cNvPr id="26709" name="AutoShape 85"/>
          <p:cNvCxnSpPr>
            <a:cxnSpLocks noChangeShapeType="1"/>
            <a:stCxn id="26687" idx="37"/>
            <a:endCxn id="26688" idx="19"/>
          </p:cNvCxnSpPr>
          <p:nvPr/>
        </p:nvCxnSpPr>
        <p:spPr bwMode="auto">
          <a:xfrm>
            <a:off x="5153025" y="4556125"/>
            <a:ext cx="387350" cy="0"/>
          </a:xfrm>
          <a:prstGeom prst="straightConnector1">
            <a:avLst/>
          </a:prstGeom>
          <a:noFill/>
          <a:ln w="19050">
            <a:solidFill>
              <a:schemeClr val="tx1"/>
            </a:solidFill>
            <a:round/>
            <a:headEnd/>
            <a:tailEnd type="triangle" w="med" len="med"/>
          </a:ln>
          <a:effectLst/>
        </p:spPr>
      </p:cxnSp>
      <p:cxnSp>
        <p:nvCxnSpPr>
          <p:cNvPr id="26710" name="AutoShape 86"/>
          <p:cNvCxnSpPr>
            <a:cxnSpLocks noChangeShapeType="1"/>
            <a:stCxn id="26687" idx="19"/>
            <a:endCxn id="26686" idx="37"/>
          </p:cNvCxnSpPr>
          <p:nvPr/>
        </p:nvCxnSpPr>
        <p:spPr bwMode="auto">
          <a:xfrm flipH="1">
            <a:off x="4478338" y="4556125"/>
            <a:ext cx="387350" cy="0"/>
          </a:xfrm>
          <a:prstGeom prst="straightConnector1">
            <a:avLst/>
          </a:prstGeom>
          <a:noFill/>
          <a:ln w="19050">
            <a:solidFill>
              <a:schemeClr val="tx1"/>
            </a:solidFill>
            <a:round/>
            <a:headEnd/>
            <a:tailEnd type="triangle" w="med" len="med"/>
          </a:ln>
          <a:effectLst/>
        </p:spPr>
      </p:cxnSp>
      <p:cxnSp>
        <p:nvCxnSpPr>
          <p:cNvPr id="26711" name="AutoShape 87"/>
          <p:cNvCxnSpPr>
            <a:cxnSpLocks noChangeShapeType="1"/>
            <a:stCxn id="26680" idx="19"/>
            <a:endCxn id="26679" idx="37"/>
          </p:cNvCxnSpPr>
          <p:nvPr/>
        </p:nvCxnSpPr>
        <p:spPr bwMode="auto">
          <a:xfrm flipH="1">
            <a:off x="4478338" y="3800475"/>
            <a:ext cx="387350" cy="0"/>
          </a:xfrm>
          <a:prstGeom prst="straightConnector1">
            <a:avLst/>
          </a:prstGeom>
          <a:noFill/>
          <a:ln w="19050">
            <a:solidFill>
              <a:schemeClr val="tx1"/>
            </a:solidFill>
            <a:round/>
            <a:headEnd/>
            <a:tailEnd type="triangle" w="med" len="med"/>
          </a:ln>
          <a:effectLst/>
        </p:spPr>
      </p:cxnSp>
      <p:cxnSp>
        <p:nvCxnSpPr>
          <p:cNvPr id="26712" name="AutoShape 88"/>
          <p:cNvCxnSpPr>
            <a:cxnSpLocks noChangeShapeType="1"/>
            <a:stCxn id="26673" idx="19"/>
            <a:endCxn id="26672" idx="37"/>
          </p:cNvCxnSpPr>
          <p:nvPr/>
        </p:nvCxnSpPr>
        <p:spPr bwMode="auto">
          <a:xfrm flipH="1">
            <a:off x="4478338" y="3043238"/>
            <a:ext cx="387350" cy="0"/>
          </a:xfrm>
          <a:prstGeom prst="straightConnector1">
            <a:avLst/>
          </a:prstGeom>
          <a:noFill/>
          <a:ln w="19050">
            <a:solidFill>
              <a:schemeClr val="tx1"/>
            </a:solidFill>
            <a:round/>
            <a:headEnd/>
            <a:tailEnd type="triangle" w="med" len="med"/>
          </a:ln>
          <a:effectLst/>
        </p:spPr>
      </p:cxnSp>
      <p:cxnSp>
        <p:nvCxnSpPr>
          <p:cNvPr id="26713" name="AutoShape 89"/>
          <p:cNvCxnSpPr>
            <a:cxnSpLocks noChangeShapeType="1"/>
            <a:stCxn id="26677" idx="37"/>
            <a:endCxn id="26678" idx="19"/>
          </p:cNvCxnSpPr>
          <p:nvPr/>
        </p:nvCxnSpPr>
        <p:spPr bwMode="auto">
          <a:xfrm>
            <a:off x="7853363" y="3043238"/>
            <a:ext cx="388937" cy="0"/>
          </a:xfrm>
          <a:prstGeom prst="straightConnector1">
            <a:avLst/>
          </a:prstGeom>
          <a:noFill/>
          <a:ln w="19050">
            <a:solidFill>
              <a:schemeClr val="tx1"/>
            </a:solidFill>
            <a:round/>
            <a:headEnd/>
            <a:tailEnd type="triangle" w="med" len="med"/>
          </a:ln>
          <a:effectLst/>
        </p:spPr>
      </p:cxnSp>
      <p:cxnSp>
        <p:nvCxnSpPr>
          <p:cNvPr id="26714" name="AutoShape 90"/>
          <p:cNvCxnSpPr>
            <a:cxnSpLocks noChangeShapeType="1"/>
            <a:stCxn id="26684" idx="37"/>
            <a:endCxn id="26685" idx="19"/>
          </p:cNvCxnSpPr>
          <p:nvPr/>
        </p:nvCxnSpPr>
        <p:spPr bwMode="auto">
          <a:xfrm>
            <a:off x="7853363" y="3800475"/>
            <a:ext cx="388937" cy="0"/>
          </a:xfrm>
          <a:prstGeom prst="straightConnector1">
            <a:avLst/>
          </a:prstGeom>
          <a:noFill/>
          <a:ln w="19050">
            <a:solidFill>
              <a:schemeClr val="tx1"/>
            </a:solidFill>
            <a:round/>
            <a:headEnd/>
            <a:tailEnd type="triangle" w="med" len="med"/>
          </a:ln>
          <a:effectLst/>
        </p:spPr>
      </p:cxnSp>
      <p:cxnSp>
        <p:nvCxnSpPr>
          <p:cNvPr id="26715" name="AutoShape 91"/>
          <p:cNvCxnSpPr>
            <a:cxnSpLocks noChangeShapeType="1"/>
            <a:stCxn id="26691" idx="37"/>
            <a:endCxn id="26692" idx="19"/>
          </p:cNvCxnSpPr>
          <p:nvPr/>
        </p:nvCxnSpPr>
        <p:spPr bwMode="auto">
          <a:xfrm>
            <a:off x="7853363" y="4556125"/>
            <a:ext cx="388937" cy="0"/>
          </a:xfrm>
          <a:prstGeom prst="straightConnector1">
            <a:avLst/>
          </a:prstGeom>
          <a:noFill/>
          <a:ln w="19050">
            <a:solidFill>
              <a:schemeClr val="tx1"/>
            </a:solidFill>
            <a:round/>
            <a:headEnd/>
            <a:tailEnd type="triangle" w="med" len="med"/>
          </a:ln>
          <a:effectLst/>
        </p:spPr>
      </p:cxnSp>
      <p:cxnSp>
        <p:nvCxnSpPr>
          <p:cNvPr id="26716" name="AutoShape 92"/>
          <p:cNvCxnSpPr>
            <a:cxnSpLocks noChangeShapeType="1"/>
            <a:stCxn id="26677" idx="19"/>
            <a:endCxn id="26676" idx="37"/>
          </p:cNvCxnSpPr>
          <p:nvPr/>
        </p:nvCxnSpPr>
        <p:spPr bwMode="auto">
          <a:xfrm flipH="1">
            <a:off x="7178675" y="3043238"/>
            <a:ext cx="387350" cy="0"/>
          </a:xfrm>
          <a:prstGeom prst="straightConnector1">
            <a:avLst/>
          </a:prstGeom>
          <a:noFill/>
          <a:ln w="19050">
            <a:solidFill>
              <a:schemeClr val="tx1"/>
            </a:solidFill>
            <a:round/>
            <a:headEnd/>
            <a:tailEnd type="triangle" w="med" len="med"/>
          </a:ln>
          <a:effectLst/>
        </p:spPr>
      </p:cxnSp>
      <p:cxnSp>
        <p:nvCxnSpPr>
          <p:cNvPr id="26717" name="AutoShape 93"/>
          <p:cNvCxnSpPr>
            <a:cxnSpLocks noChangeShapeType="1"/>
            <a:stCxn id="26684" idx="19"/>
            <a:endCxn id="26683" idx="37"/>
          </p:cNvCxnSpPr>
          <p:nvPr/>
        </p:nvCxnSpPr>
        <p:spPr bwMode="auto">
          <a:xfrm flipH="1">
            <a:off x="7178675" y="3800475"/>
            <a:ext cx="387350" cy="0"/>
          </a:xfrm>
          <a:prstGeom prst="straightConnector1">
            <a:avLst/>
          </a:prstGeom>
          <a:noFill/>
          <a:ln w="19050">
            <a:solidFill>
              <a:schemeClr val="tx1"/>
            </a:solidFill>
            <a:round/>
            <a:headEnd/>
            <a:tailEnd type="triangle" w="med" len="med"/>
          </a:ln>
          <a:effectLst/>
        </p:spPr>
      </p:cxnSp>
      <p:cxnSp>
        <p:nvCxnSpPr>
          <p:cNvPr id="26718" name="AutoShape 94"/>
          <p:cNvCxnSpPr>
            <a:cxnSpLocks noChangeShapeType="1"/>
            <a:stCxn id="26691" idx="17"/>
            <a:endCxn id="26690" idx="2"/>
          </p:cNvCxnSpPr>
          <p:nvPr/>
        </p:nvCxnSpPr>
        <p:spPr bwMode="auto">
          <a:xfrm flipH="1">
            <a:off x="7173913" y="4581525"/>
            <a:ext cx="395287" cy="0"/>
          </a:xfrm>
          <a:prstGeom prst="straightConnector1">
            <a:avLst/>
          </a:prstGeom>
          <a:noFill/>
          <a:ln w="19050">
            <a:solidFill>
              <a:schemeClr val="tx1"/>
            </a:solidFill>
            <a:round/>
            <a:headEnd/>
            <a:tailEnd type="triangle" w="med" len="med"/>
          </a:ln>
          <a:effectLst/>
        </p:spPr>
      </p:cxnSp>
      <p:cxnSp>
        <p:nvCxnSpPr>
          <p:cNvPr id="26719" name="AutoShape 95"/>
          <p:cNvCxnSpPr>
            <a:cxnSpLocks noChangeShapeType="1"/>
            <a:stCxn id="26675" idx="30"/>
            <a:endCxn id="26677" idx="24"/>
          </p:cNvCxnSpPr>
          <p:nvPr/>
        </p:nvCxnSpPr>
        <p:spPr bwMode="auto">
          <a:xfrm rot="5400000" flipV="1">
            <a:off x="7015957" y="2294731"/>
            <a:ext cx="14288" cy="1228725"/>
          </a:xfrm>
          <a:prstGeom prst="curvedConnector3">
            <a:avLst>
              <a:gd name="adj1" fmla="val -1555556"/>
            </a:avLst>
          </a:prstGeom>
          <a:noFill/>
          <a:ln w="19050">
            <a:solidFill>
              <a:schemeClr val="tx1"/>
            </a:solidFill>
            <a:round/>
            <a:headEnd/>
            <a:tailEnd type="triangle" w="med" len="med"/>
          </a:ln>
          <a:effectLst/>
        </p:spPr>
      </p:cxnSp>
      <p:cxnSp>
        <p:nvCxnSpPr>
          <p:cNvPr id="26720" name="AutoShape 96"/>
          <p:cNvCxnSpPr>
            <a:cxnSpLocks noChangeShapeType="1"/>
            <a:stCxn id="26682" idx="30"/>
            <a:endCxn id="26684" idx="24"/>
          </p:cNvCxnSpPr>
          <p:nvPr/>
        </p:nvCxnSpPr>
        <p:spPr bwMode="auto">
          <a:xfrm rot="5400000" flipV="1">
            <a:off x="7015957" y="3051969"/>
            <a:ext cx="14287" cy="1228725"/>
          </a:xfrm>
          <a:prstGeom prst="curvedConnector3">
            <a:avLst>
              <a:gd name="adj1" fmla="val -1555556"/>
            </a:avLst>
          </a:prstGeom>
          <a:noFill/>
          <a:ln w="19050">
            <a:solidFill>
              <a:schemeClr val="tx1"/>
            </a:solidFill>
            <a:round/>
            <a:headEnd/>
            <a:tailEnd type="triangle" w="med" len="med"/>
          </a:ln>
          <a:effectLst/>
        </p:spPr>
      </p:cxnSp>
      <p:cxnSp>
        <p:nvCxnSpPr>
          <p:cNvPr id="26721" name="AutoShape 97"/>
          <p:cNvCxnSpPr>
            <a:cxnSpLocks noChangeShapeType="1"/>
            <a:stCxn id="26689" idx="31"/>
            <a:endCxn id="26691" idx="24"/>
          </p:cNvCxnSpPr>
          <p:nvPr/>
        </p:nvCxnSpPr>
        <p:spPr bwMode="auto">
          <a:xfrm rot="5400000" flipV="1">
            <a:off x="7033419" y="3826669"/>
            <a:ext cx="1588" cy="1206500"/>
          </a:xfrm>
          <a:prstGeom prst="curvedConnector3">
            <a:avLst>
              <a:gd name="adj1" fmla="val -14900000"/>
            </a:avLst>
          </a:prstGeom>
          <a:noFill/>
          <a:ln w="19050">
            <a:solidFill>
              <a:schemeClr val="tx1"/>
            </a:solidFill>
            <a:round/>
            <a:headEnd/>
            <a:tailEnd type="triangle" w="med" len="med"/>
          </a:ln>
          <a:effectLst/>
        </p:spPr>
      </p:cxnSp>
      <p:cxnSp>
        <p:nvCxnSpPr>
          <p:cNvPr id="26722" name="AutoShape 98"/>
          <p:cNvCxnSpPr>
            <a:cxnSpLocks noChangeShapeType="1"/>
            <a:stCxn id="26675" idx="26"/>
            <a:endCxn id="26673" idx="32"/>
          </p:cNvCxnSpPr>
          <p:nvPr/>
        </p:nvCxnSpPr>
        <p:spPr bwMode="auto">
          <a:xfrm rot="16200000" flipH="1" flipV="1">
            <a:off x="5697538" y="2295525"/>
            <a:ext cx="38100" cy="1235075"/>
          </a:xfrm>
          <a:prstGeom prst="curvedConnector3">
            <a:avLst>
              <a:gd name="adj1" fmla="val -562500"/>
            </a:avLst>
          </a:prstGeom>
          <a:noFill/>
          <a:ln w="19050">
            <a:solidFill>
              <a:schemeClr val="tx1"/>
            </a:solidFill>
            <a:round/>
            <a:headEnd/>
            <a:tailEnd type="triangle" w="med" len="med"/>
          </a:ln>
          <a:effectLst/>
        </p:spPr>
      </p:cxnSp>
      <p:cxnSp>
        <p:nvCxnSpPr>
          <p:cNvPr id="26723" name="AutoShape 99"/>
          <p:cNvCxnSpPr>
            <a:cxnSpLocks noChangeShapeType="1"/>
            <a:stCxn id="26682" idx="25"/>
            <a:endCxn id="26680" idx="31"/>
          </p:cNvCxnSpPr>
          <p:nvPr/>
        </p:nvCxnSpPr>
        <p:spPr bwMode="auto">
          <a:xfrm rot="16200000" flipH="1" flipV="1">
            <a:off x="5688807" y="3051969"/>
            <a:ext cx="14287" cy="1228725"/>
          </a:xfrm>
          <a:prstGeom prst="curvedConnector3">
            <a:avLst>
              <a:gd name="adj1" fmla="val -1555556"/>
            </a:avLst>
          </a:prstGeom>
          <a:noFill/>
          <a:ln w="19050">
            <a:solidFill>
              <a:schemeClr val="tx1"/>
            </a:solidFill>
            <a:round/>
            <a:headEnd/>
            <a:tailEnd type="triangle" w="med" len="med"/>
          </a:ln>
          <a:effectLst/>
        </p:spPr>
      </p:cxnSp>
      <p:cxnSp>
        <p:nvCxnSpPr>
          <p:cNvPr id="26724" name="AutoShape 100"/>
          <p:cNvCxnSpPr>
            <a:cxnSpLocks noChangeShapeType="1"/>
            <a:stCxn id="26689" idx="24"/>
            <a:endCxn id="26687" idx="31"/>
          </p:cNvCxnSpPr>
          <p:nvPr/>
        </p:nvCxnSpPr>
        <p:spPr bwMode="auto">
          <a:xfrm rot="16200000" flipH="1" flipV="1">
            <a:off x="5684044" y="3826669"/>
            <a:ext cx="1588" cy="1206500"/>
          </a:xfrm>
          <a:prstGeom prst="curvedConnector3">
            <a:avLst>
              <a:gd name="adj1" fmla="val -14900000"/>
            </a:avLst>
          </a:prstGeom>
          <a:noFill/>
          <a:ln w="19050">
            <a:solidFill>
              <a:schemeClr val="tx1"/>
            </a:solidFill>
            <a:round/>
            <a:headEnd/>
            <a:tailEnd type="triangle" w="med" len="med"/>
          </a:ln>
          <a:effectLst/>
        </p:spPr>
      </p:cxnSp>
      <p:sp>
        <p:nvSpPr>
          <p:cNvPr id="26725" name="Text Box 101"/>
          <p:cNvSpPr txBox="1">
            <a:spLocks noChangeArrowheads="1"/>
          </p:cNvSpPr>
          <p:nvPr/>
        </p:nvSpPr>
        <p:spPr bwMode="auto">
          <a:xfrm>
            <a:off x="41148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L0</a:t>
            </a:r>
            <a:endParaRPr lang="en-US"/>
          </a:p>
        </p:txBody>
      </p:sp>
      <p:sp>
        <p:nvSpPr>
          <p:cNvPr id="26726" name="Text Box 102"/>
          <p:cNvSpPr txBox="1">
            <a:spLocks noChangeArrowheads="1"/>
          </p:cNvSpPr>
          <p:nvPr/>
        </p:nvSpPr>
        <p:spPr bwMode="auto">
          <a:xfrm>
            <a:off x="47910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L4</a:t>
            </a:r>
            <a:endParaRPr lang="en-US"/>
          </a:p>
        </p:txBody>
      </p:sp>
      <p:sp>
        <p:nvSpPr>
          <p:cNvPr id="26727" name="Text Box 103"/>
          <p:cNvSpPr txBox="1">
            <a:spLocks noChangeArrowheads="1"/>
          </p:cNvSpPr>
          <p:nvPr/>
        </p:nvSpPr>
        <p:spPr bwMode="auto">
          <a:xfrm>
            <a:off x="54768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L1</a:t>
            </a:r>
            <a:endParaRPr lang="en-US"/>
          </a:p>
        </p:txBody>
      </p:sp>
      <p:sp>
        <p:nvSpPr>
          <p:cNvPr id="26728" name="Text Box 104"/>
          <p:cNvSpPr txBox="1">
            <a:spLocks noChangeArrowheads="1"/>
          </p:cNvSpPr>
          <p:nvPr/>
        </p:nvSpPr>
        <p:spPr bwMode="auto">
          <a:xfrm>
            <a:off x="61626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L6</a:t>
            </a:r>
            <a:endParaRPr lang="en-US"/>
          </a:p>
        </p:txBody>
      </p:sp>
      <p:sp>
        <p:nvSpPr>
          <p:cNvPr id="26729" name="Text Box 105"/>
          <p:cNvSpPr txBox="1">
            <a:spLocks noChangeArrowheads="1"/>
          </p:cNvSpPr>
          <p:nvPr/>
        </p:nvSpPr>
        <p:spPr bwMode="auto">
          <a:xfrm>
            <a:off x="68484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L2</a:t>
            </a:r>
            <a:endParaRPr lang="en-US"/>
          </a:p>
        </p:txBody>
      </p:sp>
      <p:sp>
        <p:nvSpPr>
          <p:cNvPr id="26730" name="Text Box 106"/>
          <p:cNvSpPr txBox="1">
            <a:spLocks noChangeArrowheads="1"/>
          </p:cNvSpPr>
          <p:nvPr/>
        </p:nvSpPr>
        <p:spPr bwMode="auto">
          <a:xfrm>
            <a:off x="74676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L5</a:t>
            </a:r>
            <a:endParaRPr lang="en-US"/>
          </a:p>
        </p:txBody>
      </p:sp>
      <p:sp>
        <p:nvSpPr>
          <p:cNvPr id="26731" name="Text Box 107"/>
          <p:cNvSpPr txBox="1">
            <a:spLocks noChangeArrowheads="1"/>
          </p:cNvSpPr>
          <p:nvPr/>
        </p:nvSpPr>
        <p:spPr bwMode="auto">
          <a:xfrm>
            <a:off x="81534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L3</a:t>
            </a:r>
            <a:endParaRPr lang="en-US"/>
          </a:p>
        </p:txBody>
      </p:sp>
      <p:sp>
        <p:nvSpPr>
          <p:cNvPr id="26732" name="Text Box 108"/>
          <p:cNvSpPr txBox="1">
            <a:spLocks noChangeArrowheads="1"/>
          </p:cNvSpPr>
          <p:nvPr/>
        </p:nvSpPr>
        <p:spPr bwMode="auto">
          <a:xfrm>
            <a:off x="4953000" y="1782763"/>
            <a:ext cx="2827338" cy="579437"/>
          </a:xfrm>
          <a:prstGeom prst="rect">
            <a:avLst/>
          </a:prstGeom>
          <a:noFill/>
          <a:ln w="12700">
            <a:noFill/>
            <a:miter lim="800000"/>
            <a:headEnd type="none" w="sm" len="sm"/>
            <a:tailEnd type="none" w="sm" len="sm"/>
          </a:ln>
          <a:effectLst/>
        </p:spPr>
        <p:txBody>
          <a:bodyPr wrap="none">
            <a:spAutoFit/>
          </a:bodyPr>
          <a:lstStyle/>
          <a:p>
            <a:r>
              <a:rPr lang="en-US" sz="3200"/>
              <a:t>Product Graph</a:t>
            </a: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t>Product Graph</a:t>
            </a:r>
          </a:p>
        </p:txBody>
      </p:sp>
      <p:sp>
        <p:nvSpPr>
          <p:cNvPr id="98307" name="Line 3"/>
          <p:cNvSpPr>
            <a:spLocks noChangeShapeType="1"/>
          </p:cNvSpPr>
          <p:nvPr/>
        </p:nvSpPr>
        <p:spPr bwMode="auto">
          <a:xfrm flipH="1">
            <a:off x="989013" y="1730375"/>
            <a:ext cx="622300" cy="623888"/>
          </a:xfrm>
          <a:prstGeom prst="line">
            <a:avLst/>
          </a:prstGeom>
          <a:noFill/>
          <a:ln w="28575">
            <a:solidFill>
              <a:schemeClr val="bg2"/>
            </a:solidFill>
            <a:round/>
            <a:headEnd/>
            <a:tailEnd/>
          </a:ln>
        </p:spPr>
        <p:txBody>
          <a:bodyPr/>
          <a:lstStyle/>
          <a:p>
            <a:endParaRPr lang="en-US"/>
          </a:p>
        </p:txBody>
      </p:sp>
      <p:sp>
        <p:nvSpPr>
          <p:cNvPr id="98308" name="Line 4"/>
          <p:cNvSpPr>
            <a:spLocks noChangeShapeType="1"/>
          </p:cNvSpPr>
          <p:nvPr/>
        </p:nvSpPr>
        <p:spPr bwMode="auto">
          <a:xfrm flipH="1">
            <a:off x="633413" y="2354263"/>
            <a:ext cx="355600" cy="712787"/>
          </a:xfrm>
          <a:prstGeom prst="line">
            <a:avLst/>
          </a:prstGeom>
          <a:noFill/>
          <a:ln w="28575">
            <a:solidFill>
              <a:schemeClr val="bg2"/>
            </a:solidFill>
            <a:round/>
            <a:headEnd/>
            <a:tailEnd/>
          </a:ln>
        </p:spPr>
        <p:txBody>
          <a:bodyPr/>
          <a:lstStyle/>
          <a:p>
            <a:endParaRPr lang="en-US"/>
          </a:p>
        </p:txBody>
      </p:sp>
      <p:sp>
        <p:nvSpPr>
          <p:cNvPr id="98309" name="Line 5"/>
          <p:cNvSpPr>
            <a:spLocks noChangeShapeType="1"/>
          </p:cNvSpPr>
          <p:nvPr/>
        </p:nvSpPr>
        <p:spPr bwMode="auto">
          <a:xfrm>
            <a:off x="989013" y="2354263"/>
            <a:ext cx="265112" cy="712787"/>
          </a:xfrm>
          <a:prstGeom prst="line">
            <a:avLst/>
          </a:prstGeom>
          <a:noFill/>
          <a:ln w="28575">
            <a:solidFill>
              <a:schemeClr val="bg2"/>
            </a:solidFill>
            <a:round/>
            <a:headEnd/>
            <a:tailEnd/>
          </a:ln>
        </p:spPr>
        <p:txBody>
          <a:bodyPr/>
          <a:lstStyle/>
          <a:p>
            <a:endParaRPr lang="en-US"/>
          </a:p>
        </p:txBody>
      </p:sp>
      <p:sp>
        <p:nvSpPr>
          <p:cNvPr id="98310" name="Line 6"/>
          <p:cNvSpPr>
            <a:spLocks noChangeShapeType="1"/>
          </p:cNvSpPr>
          <p:nvPr/>
        </p:nvSpPr>
        <p:spPr bwMode="auto">
          <a:xfrm>
            <a:off x="1611313" y="1730375"/>
            <a:ext cx="620712" cy="623888"/>
          </a:xfrm>
          <a:prstGeom prst="line">
            <a:avLst/>
          </a:prstGeom>
          <a:noFill/>
          <a:ln w="28575">
            <a:solidFill>
              <a:schemeClr val="bg2"/>
            </a:solidFill>
            <a:round/>
            <a:headEnd/>
            <a:tailEnd/>
          </a:ln>
        </p:spPr>
        <p:txBody>
          <a:bodyPr/>
          <a:lstStyle/>
          <a:p>
            <a:endParaRPr lang="en-US"/>
          </a:p>
        </p:txBody>
      </p:sp>
      <p:sp>
        <p:nvSpPr>
          <p:cNvPr id="98311" name="Line 7"/>
          <p:cNvSpPr>
            <a:spLocks noChangeShapeType="1"/>
          </p:cNvSpPr>
          <p:nvPr/>
        </p:nvSpPr>
        <p:spPr bwMode="auto">
          <a:xfrm flipH="1">
            <a:off x="1965325" y="2354263"/>
            <a:ext cx="266700" cy="712787"/>
          </a:xfrm>
          <a:prstGeom prst="line">
            <a:avLst/>
          </a:prstGeom>
          <a:noFill/>
          <a:ln w="28575">
            <a:solidFill>
              <a:schemeClr val="bg2"/>
            </a:solidFill>
            <a:round/>
            <a:headEnd/>
            <a:tailEnd/>
          </a:ln>
        </p:spPr>
        <p:txBody>
          <a:bodyPr/>
          <a:lstStyle/>
          <a:p>
            <a:endParaRPr lang="en-US"/>
          </a:p>
        </p:txBody>
      </p:sp>
      <p:sp>
        <p:nvSpPr>
          <p:cNvPr id="98312" name="Line 8"/>
          <p:cNvSpPr>
            <a:spLocks noChangeShapeType="1"/>
          </p:cNvSpPr>
          <p:nvPr/>
        </p:nvSpPr>
        <p:spPr bwMode="auto">
          <a:xfrm>
            <a:off x="2232025" y="2354263"/>
            <a:ext cx="354013" cy="712787"/>
          </a:xfrm>
          <a:prstGeom prst="line">
            <a:avLst/>
          </a:prstGeom>
          <a:noFill/>
          <a:ln w="28575">
            <a:solidFill>
              <a:schemeClr val="bg2"/>
            </a:solidFill>
            <a:round/>
            <a:headEnd/>
            <a:tailEnd/>
          </a:ln>
        </p:spPr>
        <p:txBody>
          <a:bodyPr/>
          <a:lstStyle/>
          <a:p>
            <a:endParaRPr lang="en-US"/>
          </a:p>
        </p:txBody>
      </p:sp>
      <p:sp>
        <p:nvSpPr>
          <p:cNvPr id="98313" name="Freeform 9" descr="50%"/>
          <p:cNvSpPr>
            <a:spLocks/>
          </p:cNvSpPr>
          <p:nvPr/>
        </p:nvSpPr>
        <p:spPr bwMode="auto">
          <a:xfrm>
            <a:off x="457200" y="2887663"/>
            <a:ext cx="355600" cy="3556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pattFill prst="pct50">
            <a:fgClr>
              <a:srgbClr val="666699"/>
            </a:fgClr>
            <a:bgClr>
              <a:schemeClr val="bg1"/>
            </a:bgClr>
          </a:pattFill>
          <a:ln w="28575" cmpd="sng">
            <a:solidFill>
              <a:schemeClr val="bg2"/>
            </a:solidFill>
            <a:prstDash val="solid"/>
            <a:round/>
            <a:headEnd/>
            <a:tailEnd/>
          </a:ln>
        </p:spPr>
        <p:txBody>
          <a:bodyPr/>
          <a:lstStyle/>
          <a:p>
            <a:endParaRPr lang="en-US"/>
          </a:p>
        </p:txBody>
      </p:sp>
      <p:sp>
        <p:nvSpPr>
          <p:cNvPr id="98314" name="Freeform 10" descr="50%"/>
          <p:cNvSpPr>
            <a:spLocks/>
          </p:cNvSpPr>
          <p:nvPr/>
        </p:nvSpPr>
        <p:spPr bwMode="auto">
          <a:xfrm>
            <a:off x="1077913" y="2887663"/>
            <a:ext cx="355600" cy="355600"/>
          </a:xfrm>
          <a:custGeom>
            <a:avLst/>
            <a:gdLst/>
            <a:ahLst/>
            <a:cxnLst>
              <a:cxn ang="0">
                <a:pos x="157" y="79"/>
              </a:cxn>
              <a:cxn ang="0">
                <a:pos x="157" y="79"/>
              </a:cxn>
              <a:cxn ang="0">
                <a:pos x="154" y="94"/>
              </a:cxn>
              <a:cxn ang="0">
                <a:pos x="150" y="109"/>
              </a:cxn>
              <a:cxn ang="0">
                <a:pos x="143" y="122"/>
              </a:cxn>
              <a:cxn ang="0">
                <a:pos x="133" y="133"/>
              </a:cxn>
              <a:cxn ang="0">
                <a:pos x="122" y="142"/>
              </a:cxn>
              <a:cxn ang="0">
                <a:pos x="109" y="151"/>
              </a:cxn>
              <a:cxn ang="0">
                <a:pos x="93"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3" y="0"/>
              </a:cxn>
              <a:cxn ang="0">
                <a:pos x="109" y="5"/>
              </a:cxn>
              <a:cxn ang="0">
                <a:pos x="122" y="13"/>
              </a:cxn>
              <a:cxn ang="0">
                <a:pos x="133" y="22"/>
              </a:cxn>
              <a:cxn ang="0">
                <a:pos x="143"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3" y="0"/>
                </a:lnTo>
                <a:lnTo>
                  <a:pt x="109" y="5"/>
                </a:lnTo>
                <a:lnTo>
                  <a:pt x="122" y="13"/>
                </a:lnTo>
                <a:lnTo>
                  <a:pt x="133" y="22"/>
                </a:lnTo>
                <a:lnTo>
                  <a:pt x="143" y="35"/>
                </a:lnTo>
                <a:lnTo>
                  <a:pt x="150" y="48"/>
                </a:lnTo>
                <a:lnTo>
                  <a:pt x="154" y="61"/>
                </a:lnTo>
                <a:lnTo>
                  <a:pt x="157" y="79"/>
                </a:lnTo>
                <a:lnTo>
                  <a:pt x="157" y="79"/>
                </a:lnTo>
                <a:close/>
              </a:path>
            </a:pathLst>
          </a:custGeom>
          <a:pattFill prst="pct50">
            <a:fgClr>
              <a:srgbClr val="666699"/>
            </a:fgClr>
            <a:bgClr>
              <a:schemeClr val="bg1"/>
            </a:bgClr>
          </a:pattFill>
          <a:ln w="28575" cmpd="sng">
            <a:solidFill>
              <a:schemeClr val="bg2"/>
            </a:solidFill>
            <a:prstDash val="solid"/>
            <a:round/>
            <a:headEnd/>
            <a:tailEnd/>
          </a:ln>
        </p:spPr>
        <p:txBody>
          <a:bodyPr/>
          <a:lstStyle/>
          <a:p>
            <a:endParaRPr lang="en-US"/>
          </a:p>
        </p:txBody>
      </p:sp>
      <p:sp>
        <p:nvSpPr>
          <p:cNvPr id="98315" name="Freeform 11" descr="50%"/>
          <p:cNvSpPr>
            <a:spLocks/>
          </p:cNvSpPr>
          <p:nvPr/>
        </p:nvSpPr>
        <p:spPr bwMode="auto">
          <a:xfrm>
            <a:off x="1787525" y="2887663"/>
            <a:ext cx="355600" cy="3556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pattFill prst="pct50">
            <a:fgClr>
              <a:srgbClr val="666699"/>
            </a:fgClr>
            <a:bgClr>
              <a:schemeClr val="bg1"/>
            </a:bgClr>
          </a:pattFill>
          <a:ln w="28575" cmpd="sng">
            <a:solidFill>
              <a:schemeClr val="bg2"/>
            </a:solidFill>
            <a:prstDash val="solid"/>
            <a:round/>
            <a:headEnd/>
            <a:tailEnd/>
          </a:ln>
        </p:spPr>
        <p:txBody>
          <a:bodyPr/>
          <a:lstStyle/>
          <a:p>
            <a:endParaRPr lang="en-US"/>
          </a:p>
        </p:txBody>
      </p:sp>
      <p:sp>
        <p:nvSpPr>
          <p:cNvPr id="98316" name="Freeform 12" descr="50%"/>
          <p:cNvSpPr>
            <a:spLocks/>
          </p:cNvSpPr>
          <p:nvPr/>
        </p:nvSpPr>
        <p:spPr bwMode="auto">
          <a:xfrm>
            <a:off x="2409825" y="2887663"/>
            <a:ext cx="355600" cy="3556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pattFill prst="pct50">
            <a:fgClr>
              <a:srgbClr val="666699"/>
            </a:fgClr>
            <a:bgClr>
              <a:schemeClr val="bg1"/>
            </a:bgClr>
          </a:pattFill>
          <a:ln w="28575" cmpd="sng">
            <a:solidFill>
              <a:schemeClr val="bg2"/>
            </a:solidFill>
            <a:prstDash val="solid"/>
            <a:round/>
            <a:headEnd/>
            <a:tailEnd/>
          </a:ln>
        </p:spPr>
        <p:txBody>
          <a:bodyPr/>
          <a:lstStyle/>
          <a:p>
            <a:endParaRPr lang="en-US"/>
          </a:p>
        </p:txBody>
      </p:sp>
      <p:sp>
        <p:nvSpPr>
          <p:cNvPr id="98317" name="Freeform 13" descr="50%"/>
          <p:cNvSpPr>
            <a:spLocks/>
          </p:cNvSpPr>
          <p:nvPr/>
        </p:nvSpPr>
        <p:spPr bwMode="auto">
          <a:xfrm>
            <a:off x="2055813" y="2174875"/>
            <a:ext cx="354012" cy="358775"/>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pattFill prst="pct50">
            <a:fgClr>
              <a:srgbClr val="666699"/>
            </a:fgClr>
            <a:bgClr>
              <a:schemeClr val="bg1"/>
            </a:bgClr>
          </a:pattFill>
          <a:ln w="28575" cmpd="sng">
            <a:solidFill>
              <a:schemeClr val="bg2"/>
            </a:solidFill>
            <a:prstDash val="solid"/>
            <a:round/>
            <a:headEnd/>
            <a:tailEnd/>
          </a:ln>
        </p:spPr>
        <p:txBody>
          <a:bodyPr/>
          <a:lstStyle/>
          <a:p>
            <a:endParaRPr lang="en-US"/>
          </a:p>
        </p:txBody>
      </p:sp>
      <p:sp>
        <p:nvSpPr>
          <p:cNvPr id="98318" name="Freeform 14" descr="50%"/>
          <p:cNvSpPr>
            <a:spLocks/>
          </p:cNvSpPr>
          <p:nvPr/>
        </p:nvSpPr>
        <p:spPr bwMode="auto">
          <a:xfrm>
            <a:off x="812800" y="2174875"/>
            <a:ext cx="352425" cy="358775"/>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pattFill prst="pct50">
            <a:fgClr>
              <a:srgbClr val="666699"/>
            </a:fgClr>
            <a:bgClr>
              <a:schemeClr val="bg1"/>
            </a:bgClr>
          </a:pattFill>
          <a:ln w="28575" cmpd="sng">
            <a:solidFill>
              <a:schemeClr val="bg2"/>
            </a:solidFill>
            <a:prstDash val="solid"/>
            <a:round/>
            <a:headEnd/>
            <a:tailEnd/>
          </a:ln>
        </p:spPr>
        <p:txBody>
          <a:bodyPr/>
          <a:lstStyle/>
          <a:p>
            <a:endParaRPr lang="en-US"/>
          </a:p>
        </p:txBody>
      </p:sp>
      <p:sp>
        <p:nvSpPr>
          <p:cNvPr id="98319" name="Freeform 15"/>
          <p:cNvSpPr>
            <a:spLocks/>
          </p:cNvSpPr>
          <p:nvPr/>
        </p:nvSpPr>
        <p:spPr bwMode="auto">
          <a:xfrm>
            <a:off x="1433513" y="1524000"/>
            <a:ext cx="354012" cy="357188"/>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666699"/>
          </a:solidFill>
          <a:ln w="38100" cmpd="sng">
            <a:solidFill>
              <a:schemeClr val="tx1"/>
            </a:solidFill>
            <a:prstDash val="solid"/>
            <a:round/>
            <a:headEnd/>
            <a:tailEnd/>
          </a:ln>
        </p:spPr>
        <p:txBody>
          <a:bodyPr/>
          <a:lstStyle/>
          <a:p>
            <a:endParaRPr lang="en-US"/>
          </a:p>
        </p:txBody>
      </p:sp>
      <p:sp>
        <p:nvSpPr>
          <p:cNvPr id="98320" name="Text Box 16"/>
          <p:cNvSpPr txBox="1">
            <a:spLocks noChangeArrowheads="1"/>
          </p:cNvSpPr>
          <p:nvPr/>
        </p:nvSpPr>
        <p:spPr bwMode="auto">
          <a:xfrm>
            <a:off x="620713" y="3336925"/>
            <a:ext cx="1981200" cy="396875"/>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2000"/>
              <a:t>Light tree</a:t>
            </a:r>
            <a:endParaRPr lang="en-US"/>
          </a:p>
        </p:txBody>
      </p:sp>
      <p:sp>
        <p:nvSpPr>
          <p:cNvPr id="98322" name="Line 18"/>
          <p:cNvSpPr>
            <a:spLocks noChangeShapeType="1"/>
          </p:cNvSpPr>
          <p:nvPr/>
        </p:nvSpPr>
        <p:spPr bwMode="auto">
          <a:xfrm flipH="1">
            <a:off x="1128713" y="4778375"/>
            <a:ext cx="474662" cy="631825"/>
          </a:xfrm>
          <a:prstGeom prst="line">
            <a:avLst/>
          </a:prstGeom>
          <a:noFill/>
          <a:ln w="28575">
            <a:solidFill>
              <a:schemeClr val="bg2"/>
            </a:solidFill>
            <a:round/>
            <a:headEnd/>
            <a:tailEnd/>
          </a:ln>
        </p:spPr>
        <p:txBody>
          <a:bodyPr lIns="91429" tIns="45715" rIns="91429" bIns="45715">
            <a:spAutoFit/>
          </a:bodyPr>
          <a:lstStyle/>
          <a:p>
            <a:endParaRPr lang="en-US"/>
          </a:p>
        </p:txBody>
      </p:sp>
      <p:sp>
        <p:nvSpPr>
          <p:cNvPr id="98323" name="Line 19"/>
          <p:cNvSpPr>
            <a:spLocks noChangeShapeType="1"/>
          </p:cNvSpPr>
          <p:nvPr/>
        </p:nvSpPr>
        <p:spPr bwMode="auto">
          <a:xfrm>
            <a:off x="1603375" y="4778375"/>
            <a:ext cx="439738" cy="631825"/>
          </a:xfrm>
          <a:prstGeom prst="line">
            <a:avLst/>
          </a:prstGeom>
          <a:noFill/>
          <a:ln w="28575">
            <a:solidFill>
              <a:schemeClr val="bg2"/>
            </a:solidFill>
            <a:round/>
            <a:headEnd/>
            <a:tailEnd/>
          </a:ln>
        </p:spPr>
        <p:txBody>
          <a:bodyPr lIns="91429" tIns="45715" rIns="91429" bIns="45715">
            <a:spAutoFit/>
          </a:bodyPr>
          <a:lstStyle/>
          <a:p>
            <a:endParaRPr lang="en-US"/>
          </a:p>
        </p:txBody>
      </p:sp>
      <p:sp>
        <p:nvSpPr>
          <p:cNvPr id="98324" name="Freeform 20" descr="50%"/>
          <p:cNvSpPr>
            <a:spLocks/>
          </p:cNvSpPr>
          <p:nvPr/>
        </p:nvSpPr>
        <p:spPr bwMode="auto">
          <a:xfrm>
            <a:off x="1890713" y="5257800"/>
            <a:ext cx="354012" cy="357188"/>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pattFill prst="pct50">
            <a:fgClr>
              <a:schemeClr val="folHlink"/>
            </a:fgClr>
            <a:bgClr>
              <a:schemeClr val="bg1"/>
            </a:bgClr>
          </a:pattFill>
          <a:ln w="28575" cmpd="sng">
            <a:solidFill>
              <a:schemeClr val="bg2"/>
            </a:solidFill>
            <a:prstDash val="solid"/>
            <a:round/>
            <a:headEnd/>
            <a:tailEnd/>
          </a:ln>
        </p:spPr>
        <p:txBody>
          <a:bodyPr lIns="91429" tIns="45715" rIns="91429" bIns="45715">
            <a:spAutoFit/>
          </a:bodyPr>
          <a:lstStyle/>
          <a:p>
            <a:endParaRPr lang="en-US"/>
          </a:p>
        </p:txBody>
      </p:sp>
      <p:sp>
        <p:nvSpPr>
          <p:cNvPr id="98325" name="Freeform 21" descr="50%"/>
          <p:cNvSpPr>
            <a:spLocks/>
          </p:cNvSpPr>
          <p:nvPr/>
        </p:nvSpPr>
        <p:spPr bwMode="auto">
          <a:xfrm>
            <a:off x="976313" y="5257800"/>
            <a:ext cx="354012" cy="357188"/>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pattFill prst="pct50">
            <a:fgClr>
              <a:schemeClr val="folHlink"/>
            </a:fgClr>
            <a:bgClr>
              <a:schemeClr val="bg1"/>
            </a:bgClr>
          </a:pattFill>
          <a:ln w="28575" cmpd="sng">
            <a:solidFill>
              <a:schemeClr val="bg2"/>
            </a:solidFill>
            <a:prstDash val="solid"/>
            <a:round/>
            <a:headEnd/>
            <a:tailEnd/>
          </a:ln>
        </p:spPr>
        <p:txBody>
          <a:bodyPr lIns="91429" tIns="45715" rIns="91429" bIns="45715">
            <a:spAutoFit/>
          </a:bodyPr>
          <a:lstStyle/>
          <a:p>
            <a:endParaRPr lang="en-US"/>
          </a:p>
        </p:txBody>
      </p:sp>
      <p:sp>
        <p:nvSpPr>
          <p:cNvPr id="98326" name="Freeform 22"/>
          <p:cNvSpPr>
            <a:spLocks/>
          </p:cNvSpPr>
          <p:nvPr/>
        </p:nvSpPr>
        <p:spPr bwMode="auto">
          <a:xfrm>
            <a:off x="1425575" y="4572000"/>
            <a:ext cx="354013" cy="357188"/>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chemeClr val="folHlink"/>
          </a:solidFill>
          <a:ln w="38100" cmpd="sng">
            <a:solidFill>
              <a:schemeClr val="tx1"/>
            </a:solidFill>
            <a:prstDash val="solid"/>
            <a:round/>
            <a:headEnd/>
            <a:tailEnd/>
          </a:ln>
        </p:spPr>
        <p:txBody>
          <a:bodyPr lIns="91429" tIns="45715" rIns="91429" bIns="45715">
            <a:spAutoFit/>
          </a:bodyPr>
          <a:lstStyle/>
          <a:p>
            <a:endParaRPr lang="en-US"/>
          </a:p>
        </p:txBody>
      </p:sp>
      <p:sp>
        <p:nvSpPr>
          <p:cNvPr id="98327" name="Text Box 23"/>
          <p:cNvSpPr txBox="1">
            <a:spLocks noChangeArrowheads="1"/>
          </p:cNvSpPr>
          <p:nvPr/>
        </p:nvSpPr>
        <p:spPr bwMode="auto">
          <a:xfrm>
            <a:off x="620713" y="5699125"/>
            <a:ext cx="1981200" cy="396875"/>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2000"/>
              <a:t>Gather tree</a:t>
            </a:r>
            <a:endParaRPr lang="en-US"/>
          </a:p>
        </p:txBody>
      </p:sp>
      <p:sp>
        <p:nvSpPr>
          <p:cNvPr id="98328" name="Text Box 24"/>
          <p:cNvSpPr txBox="1">
            <a:spLocks noChangeArrowheads="1"/>
          </p:cNvSpPr>
          <p:nvPr/>
        </p:nvSpPr>
        <p:spPr bwMode="auto">
          <a:xfrm>
            <a:off x="1306513" y="3733800"/>
            <a:ext cx="609600" cy="6413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3600" b="1"/>
              <a:t>X</a:t>
            </a:r>
          </a:p>
        </p:txBody>
      </p:sp>
      <p:sp>
        <p:nvSpPr>
          <p:cNvPr id="98329" name="Text Box 25"/>
          <p:cNvSpPr txBox="1">
            <a:spLocks noChangeArrowheads="1"/>
          </p:cNvSpPr>
          <p:nvPr/>
        </p:nvSpPr>
        <p:spPr bwMode="auto">
          <a:xfrm>
            <a:off x="2819400" y="3124200"/>
            <a:ext cx="914400" cy="1189038"/>
          </a:xfrm>
          <a:prstGeom prst="rect">
            <a:avLst/>
          </a:prstGeom>
          <a:noFill/>
          <a:ln w="9525">
            <a:noFill/>
            <a:miter lim="800000"/>
            <a:headEnd/>
            <a:tailEnd/>
          </a:ln>
          <a:effectLst/>
        </p:spPr>
        <p:txBody>
          <a:bodyPr lIns="91429" tIns="45715" rIns="91429" bIns="45715">
            <a:spAutoFit/>
          </a:bodyPr>
          <a:lstStyle/>
          <a:p>
            <a:pPr>
              <a:spcBef>
                <a:spcPct val="50000"/>
              </a:spcBef>
            </a:pPr>
            <a:r>
              <a:rPr lang="en-US" sz="7200"/>
              <a:t>=</a:t>
            </a:r>
          </a:p>
        </p:txBody>
      </p:sp>
      <p:sp>
        <p:nvSpPr>
          <p:cNvPr id="98330" name="Text Box 26"/>
          <p:cNvSpPr txBox="1">
            <a:spLocks noChangeArrowheads="1"/>
          </p:cNvSpPr>
          <p:nvPr/>
        </p:nvSpPr>
        <p:spPr bwMode="auto">
          <a:xfrm>
            <a:off x="381000" y="2889250"/>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2"/>
                </a:solidFill>
              </a:rPr>
              <a:t>L0</a:t>
            </a:r>
          </a:p>
        </p:txBody>
      </p:sp>
      <p:sp>
        <p:nvSpPr>
          <p:cNvPr id="98331" name="Text Box 27"/>
          <p:cNvSpPr txBox="1">
            <a:spLocks noChangeArrowheads="1"/>
          </p:cNvSpPr>
          <p:nvPr/>
        </p:nvSpPr>
        <p:spPr bwMode="auto">
          <a:xfrm>
            <a:off x="1003300" y="2895600"/>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2"/>
                </a:solidFill>
              </a:rPr>
              <a:t>L1</a:t>
            </a:r>
          </a:p>
        </p:txBody>
      </p:sp>
      <p:sp>
        <p:nvSpPr>
          <p:cNvPr id="98332" name="Text Box 28"/>
          <p:cNvSpPr txBox="1">
            <a:spLocks noChangeArrowheads="1"/>
          </p:cNvSpPr>
          <p:nvPr/>
        </p:nvSpPr>
        <p:spPr bwMode="auto">
          <a:xfrm>
            <a:off x="1711325" y="2878138"/>
            <a:ext cx="531813"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2"/>
                </a:solidFill>
              </a:rPr>
              <a:t>L2</a:t>
            </a:r>
          </a:p>
        </p:txBody>
      </p:sp>
      <p:sp>
        <p:nvSpPr>
          <p:cNvPr id="98333" name="Text Box 29"/>
          <p:cNvSpPr txBox="1">
            <a:spLocks noChangeArrowheads="1"/>
          </p:cNvSpPr>
          <p:nvPr/>
        </p:nvSpPr>
        <p:spPr bwMode="auto">
          <a:xfrm>
            <a:off x="2343150" y="2895600"/>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2"/>
                </a:solidFill>
              </a:rPr>
              <a:t>L3</a:t>
            </a:r>
          </a:p>
        </p:txBody>
      </p:sp>
      <p:sp>
        <p:nvSpPr>
          <p:cNvPr id="98334" name="Text Box 30"/>
          <p:cNvSpPr txBox="1">
            <a:spLocks noChangeArrowheads="1"/>
          </p:cNvSpPr>
          <p:nvPr/>
        </p:nvSpPr>
        <p:spPr bwMode="auto">
          <a:xfrm>
            <a:off x="738188" y="2179638"/>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2"/>
                </a:solidFill>
              </a:rPr>
              <a:t>L4</a:t>
            </a:r>
          </a:p>
        </p:txBody>
      </p:sp>
      <p:sp>
        <p:nvSpPr>
          <p:cNvPr id="98335" name="Text Box 31"/>
          <p:cNvSpPr txBox="1">
            <a:spLocks noChangeArrowheads="1"/>
          </p:cNvSpPr>
          <p:nvPr/>
        </p:nvSpPr>
        <p:spPr bwMode="auto">
          <a:xfrm>
            <a:off x="1985963" y="2185988"/>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2"/>
                </a:solidFill>
              </a:rPr>
              <a:t>L5</a:t>
            </a:r>
          </a:p>
        </p:txBody>
      </p:sp>
      <p:sp>
        <p:nvSpPr>
          <p:cNvPr id="98336" name="Text Box 32"/>
          <p:cNvSpPr txBox="1">
            <a:spLocks noChangeArrowheads="1"/>
          </p:cNvSpPr>
          <p:nvPr/>
        </p:nvSpPr>
        <p:spPr bwMode="auto">
          <a:xfrm>
            <a:off x="1349375" y="1531938"/>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L6</a:t>
            </a:r>
          </a:p>
        </p:txBody>
      </p:sp>
      <p:sp>
        <p:nvSpPr>
          <p:cNvPr id="98337" name="Text Box 33"/>
          <p:cNvSpPr txBox="1">
            <a:spLocks noChangeArrowheads="1"/>
          </p:cNvSpPr>
          <p:nvPr/>
        </p:nvSpPr>
        <p:spPr bwMode="auto">
          <a:xfrm>
            <a:off x="1808163" y="5265738"/>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1"/>
                </a:solidFill>
              </a:rPr>
              <a:t>G1</a:t>
            </a:r>
            <a:endParaRPr lang="en-US" sz="1600"/>
          </a:p>
        </p:txBody>
      </p:sp>
      <p:sp>
        <p:nvSpPr>
          <p:cNvPr id="98338" name="Text Box 34"/>
          <p:cNvSpPr txBox="1">
            <a:spLocks noChangeArrowheads="1"/>
          </p:cNvSpPr>
          <p:nvPr/>
        </p:nvSpPr>
        <p:spPr bwMode="auto">
          <a:xfrm>
            <a:off x="901700" y="5264150"/>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1"/>
                </a:solidFill>
              </a:rPr>
              <a:t>G0</a:t>
            </a:r>
          </a:p>
        </p:txBody>
      </p:sp>
      <p:sp>
        <p:nvSpPr>
          <p:cNvPr id="98339" name="Text Box 35"/>
          <p:cNvSpPr txBox="1">
            <a:spLocks noChangeArrowheads="1"/>
          </p:cNvSpPr>
          <p:nvPr/>
        </p:nvSpPr>
        <p:spPr bwMode="auto">
          <a:xfrm>
            <a:off x="1335088" y="4570413"/>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1"/>
                </a:solidFill>
              </a:rPr>
              <a:t>G2</a:t>
            </a:r>
          </a:p>
        </p:txBody>
      </p:sp>
      <p:sp>
        <p:nvSpPr>
          <p:cNvPr id="98340" name="Text Box 36"/>
          <p:cNvSpPr txBox="1">
            <a:spLocks noChangeArrowheads="1"/>
          </p:cNvSpPr>
          <p:nvPr/>
        </p:nvSpPr>
        <p:spPr bwMode="auto">
          <a:xfrm>
            <a:off x="3429000" y="4256088"/>
            <a:ext cx="990600" cy="568325"/>
          </a:xfrm>
          <a:prstGeom prst="rect">
            <a:avLst/>
          </a:prstGeom>
          <a:noFill/>
          <a:ln w="9525">
            <a:noFill/>
            <a:miter lim="800000"/>
            <a:headEnd/>
            <a:tailEnd/>
          </a:ln>
          <a:effectLst/>
        </p:spPr>
        <p:txBody>
          <a:bodyPr lIns="263066" tIns="131535" rIns="263066" bIns="131535">
            <a:spAutoFit/>
          </a:bodyPr>
          <a:lstStyle/>
          <a:p>
            <a:pPr>
              <a:spcBef>
                <a:spcPct val="50000"/>
              </a:spcBef>
            </a:pPr>
            <a:r>
              <a:rPr lang="en-US" sz="2000">
                <a:solidFill>
                  <a:schemeClr val="bg2"/>
                </a:solidFill>
              </a:rPr>
              <a:t>G1</a:t>
            </a:r>
          </a:p>
        </p:txBody>
      </p:sp>
      <p:sp>
        <p:nvSpPr>
          <p:cNvPr id="98341" name="Text Box 37"/>
          <p:cNvSpPr txBox="1">
            <a:spLocks noChangeArrowheads="1"/>
          </p:cNvSpPr>
          <p:nvPr/>
        </p:nvSpPr>
        <p:spPr bwMode="auto">
          <a:xfrm>
            <a:off x="3429000" y="2743200"/>
            <a:ext cx="865188" cy="568325"/>
          </a:xfrm>
          <a:prstGeom prst="rect">
            <a:avLst/>
          </a:prstGeom>
          <a:noFill/>
          <a:ln w="9525">
            <a:noFill/>
            <a:miter lim="800000"/>
            <a:headEnd/>
            <a:tailEnd/>
          </a:ln>
          <a:effectLst/>
        </p:spPr>
        <p:txBody>
          <a:bodyPr wrap="none" lIns="263066" tIns="131535" rIns="263066" bIns="131535">
            <a:spAutoFit/>
          </a:bodyPr>
          <a:lstStyle/>
          <a:p>
            <a:pPr>
              <a:spcBef>
                <a:spcPct val="50000"/>
              </a:spcBef>
            </a:pPr>
            <a:r>
              <a:rPr lang="en-US" sz="2000">
                <a:solidFill>
                  <a:schemeClr val="bg2"/>
                </a:solidFill>
              </a:rPr>
              <a:t>G0</a:t>
            </a:r>
          </a:p>
        </p:txBody>
      </p:sp>
      <p:sp>
        <p:nvSpPr>
          <p:cNvPr id="98342" name="Text Box 38"/>
          <p:cNvSpPr txBox="1">
            <a:spLocks noChangeArrowheads="1"/>
          </p:cNvSpPr>
          <p:nvPr/>
        </p:nvSpPr>
        <p:spPr bwMode="auto">
          <a:xfrm>
            <a:off x="3429000" y="3500438"/>
            <a:ext cx="914400" cy="568325"/>
          </a:xfrm>
          <a:prstGeom prst="rect">
            <a:avLst/>
          </a:prstGeom>
          <a:noFill/>
          <a:ln w="9525">
            <a:noFill/>
            <a:miter lim="800000"/>
            <a:headEnd/>
            <a:tailEnd/>
          </a:ln>
          <a:effectLst/>
        </p:spPr>
        <p:txBody>
          <a:bodyPr lIns="263066" tIns="131535" rIns="263066" bIns="131535">
            <a:spAutoFit/>
          </a:bodyPr>
          <a:lstStyle/>
          <a:p>
            <a:pPr>
              <a:spcBef>
                <a:spcPct val="50000"/>
              </a:spcBef>
            </a:pPr>
            <a:r>
              <a:rPr lang="en-US" sz="2000"/>
              <a:t>G2</a:t>
            </a:r>
          </a:p>
        </p:txBody>
      </p:sp>
      <p:sp>
        <p:nvSpPr>
          <p:cNvPr id="98343" name="Freeform 39"/>
          <p:cNvSpPr>
            <a:spLocks/>
          </p:cNvSpPr>
          <p:nvPr/>
        </p:nvSpPr>
        <p:spPr bwMode="auto">
          <a:xfrm>
            <a:off x="4205288"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44" name="Freeform 40"/>
          <p:cNvSpPr>
            <a:spLocks/>
          </p:cNvSpPr>
          <p:nvPr/>
        </p:nvSpPr>
        <p:spPr bwMode="auto">
          <a:xfrm>
            <a:off x="4879975" y="29083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45" name="Freeform 41"/>
          <p:cNvSpPr>
            <a:spLocks/>
          </p:cNvSpPr>
          <p:nvPr/>
        </p:nvSpPr>
        <p:spPr bwMode="auto">
          <a:xfrm>
            <a:off x="5554663"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46" name="Freeform 42"/>
          <p:cNvSpPr>
            <a:spLocks/>
          </p:cNvSpPr>
          <p:nvPr/>
        </p:nvSpPr>
        <p:spPr bwMode="auto">
          <a:xfrm>
            <a:off x="6230938" y="29083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47" name="Freeform 43"/>
          <p:cNvSpPr>
            <a:spLocks/>
          </p:cNvSpPr>
          <p:nvPr/>
        </p:nvSpPr>
        <p:spPr bwMode="auto">
          <a:xfrm>
            <a:off x="6905625" y="29083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48" name="Freeform 44"/>
          <p:cNvSpPr>
            <a:spLocks/>
          </p:cNvSpPr>
          <p:nvPr/>
        </p:nvSpPr>
        <p:spPr bwMode="auto">
          <a:xfrm>
            <a:off x="7580313"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49" name="Freeform 45"/>
          <p:cNvSpPr>
            <a:spLocks/>
          </p:cNvSpPr>
          <p:nvPr/>
        </p:nvSpPr>
        <p:spPr bwMode="auto">
          <a:xfrm>
            <a:off x="8256588" y="29083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50" name="Freeform 46"/>
          <p:cNvSpPr>
            <a:spLocks/>
          </p:cNvSpPr>
          <p:nvPr/>
        </p:nvSpPr>
        <p:spPr bwMode="auto">
          <a:xfrm>
            <a:off x="4205288"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51" name="Freeform 47"/>
          <p:cNvSpPr>
            <a:spLocks/>
          </p:cNvSpPr>
          <p:nvPr/>
        </p:nvSpPr>
        <p:spPr bwMode="auto">
          <a:xfrm>
            <a:off x="4879975" y="366553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52" name="Freeform 48"/>
          <p:cNvSpPr>
            <a:spLocks/>
          </p:cNvSpPr>
          <p:nvPr/>
        </p:nvSpPr>
        <p:spPr bwMode="auto">
          <a:xfrm>
            <a:off x="5554663"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53" name="Freeform 49"/>
          <p:cNvSpPr>
            <a:spLocks/>
          </p:cNvSpPr>
          <p:nvPr/>
        </p:nvSpPr>
        <p:spPr bwMode="auto">
          <a:xfrm>
            <a:off x="6230938" y="366553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8000"/>
          </a:solidFill>
          <a:ln w="38100" cmpd="sng">
            <a:solidFill>
              <a:schemeClr val="tx1"/>
            </a:solidFill>
            <a:prstDash val="solid"/>
            <a:round/>
            <a:headEnd/>
            <a:tailEnd/>
          </a:ln>
        </p:spPr>
        <p:txBody>
          <a:bodyPr lIns="263066" tIns="131535" rIns="263066" bIns="131535">
            <a:spAutoFit/>
          </a:bodyPr>
          <a:lstStyle/>
          <a:p>
            <a:endParaRPr lang="en-US"/>
          </a:p>
        </p:txBody>
      </p:sp>
      <p:sp>
        <p:nvSpPr>
          <p:cNvPr id="98354" name="Freeform 50"/>
          <p:cNvSpPr>
            <a:spLocks/>
          </p:cNvSpPr>
          <p:nvPr/>
        </p:nvSpPr>
        <p:spPr bwMode="auto">
          <a:xfrm>
            <a:off x="6905625" y="366553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55" name="Freeform 51"/>
          <p:cNvSpPr>
            <a:spLocks/>
          </p:cNvSpPr>
          <p:nvPr/>
        </p:nvSpPr>
        <p:spPr bwMode="auto">
          <a:xfrm>
            <a:off x="7580313"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56" name="Freeform 52"/>
          <p:cNvSpPr>
            <a:spLocks/>
          </p:cNvSpPr>
          <p:nvPr/>
        </p:nvSpPr>
        <p:spPr bwMode="auto">
          <a:xfrm>
            <a:off x="8256588" y="366553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57" name="Freeform 53"/>
          <p:cNvSpPr>
            <a:spLocks/>
          </p:cNvSpPr>
          <p:nvPr/>
        </p:nvSpPr>
        <p:spPr bwMode="auto">
          <a:xfrm>
            <a:off x="4205288"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58" name="Freeform 54"/>
          <p:cNvSpPr>
            <a:spLocks/>
          </p:cNvSpPr>
          <p:nvPr/>
        </p:nvSpPr>
        <p:spPr bwMode="auto">
          <a:xfrm>
            <a:off x="4879975" y="442118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59" name="Freeform 55"/>
          <p:cNvSpPr>
            <a:spLocks/>
          </p:cNvSpPr>
          <p:nvPr/>
        </p:nvSpPr>
        <p:spPr bwMode="auto">
          <a:xfrm>
            <a:off x="5554663"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60" name="Freeform 56"/>
          <p:cNvSpPr>
            <a:spLocks/>
          </p:cNvSpPr>
          <p:nvPr/>
        </p:nvSpPr>
        <p:spPr bwMode="auto">
          <a:xfrm>
            <a:off x="6230938" y="442118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61" name="Freeform 57"/>
          <p:cNvSpPr>
            <a:spLocks/>
          </p:cNvSpPr>
          <p:nvPr/>
        </p:nvSpPr>
        <p:spPr bwMode="auto">
          <a:xfrm>
            <a:off x="6905625" y="442118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62" name="Freeform 58"/>
          <p:cNvSpPr>
            <a:spLocks/>
          </p:cNvSpPr>
          <p:nvPr/>
        </p:nvSpPr>
        <p:spPr bwMode="auto">
          <a:xfrm>
            <a:off x="7580313"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98363" name="Freeform 59"/>
          <p:cNvSpPr>
            <a:spLocks/>
          </p:cNvSpPr>
          <p:nvPr/>
        </p:nvSpPr>
        <p:spPr bwMode="auto">
          <a:xfrm>
            <a:off x="8256588" y="442118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cxnSp>
        <p:nvCxnSpPr>
          <p:cNvPr id="98364" name="AutoShape 60"/>
          <p:cNvCxnSpPr>
            <a:cxnSpLocks noChangeShapeType="1"/>
            <a:stCxn id="98353" idx="28"/>
            <a:endCxn id="98346" idx="10"/>
          </p:cNvCxnSpPr>
          <p:nvPr/>
        </p:nvCxnSpPr>
        <p:spPr bwMode="auto">
          <a:xfrm flipV="1">
            <a:off x="6357938" y="3189288"/>
            <a:ext cx="0" cy="457200"/>
          </a:xfrm>
          <a:prstGeom prst="straightConnector1">
            <a:avLst/>
          </a:prstGeom>
          <a:noFill/>
          <a:ln w="19050">
            <a:solidFill>
              <a:schemeClr val="bg2"/>
            </a:solidFill>
            <a:round/>
            <a:headEnd/>
            <a:tailEnd type="triangle" w="med" len="med"/>
          </a:ln>
          <a:effectLst/>
        </p:spPr>
      </p:cxnSp>
      <p:cxnSp>
        <p:nvCxnSpPr>
          <p:cNvPr id="98365" name="AutoShape 61"/>
          <p:cNvCxnSpPr>
            <a:cxnSpLocks noChangeShapeType="1"/>
            <a:stCxn id="98353" idx="10"/>
            <a:endCxn id="98360" idx="28"/>
          </p:cNvCxnSpPr>
          <p:nvPr/>
        </p:nvCxnSpPr>
        <p:spPr bwMode="auto">
          <a:xfrm>
            <a:off x="6357938" y="3951288"/>
            <a:ext cx="0" cy="455612"/>
          </a:xfrm>
          <a:prstGeom prst="straightConnector1">
            <a:avLst/>
          </a:prstGeom>
          <a:noFill/>
          <a:ln w="19050">
            <a:solidFill>
              <a:schemeClr val="bg2"/>
            </a:solidFill>
            <a:round/>
            <a:headEnd/>
            <a:tailEnd type="triangle" w="med" len="med"/>
          </a:ln>
          <a:effectLst/>
        </p:spPr>
      </p:cxnSp>
      <p:cxnSp>
        <p:nvCxnSpPr>
          <p:cNvPr id="98366" name="AutoShape 62"/>
          <p:cNvCxnSpPr>
            <a:cxnSpLocks noChangeShapeType="1"/>
            <a:stCxn id="98352" idx="28"/>
            <a:endCxn id="98345" idx="10"/>
          </p:cNvCxnSpPr>
          <p:nvPr/>
        </p:nvCxnSpPr>
        <p:spPr bwMode="auto">
          <a:xfrm flipV="1">
            <a:off x="5683250" y="3189288"/>
            <a:ext cx="0" cy="461962"/>
          </a:xfrm>
          <a:prstGeom prst="straightConnector1">
            <a:avLst/>
          </a:prstGeom>
          <a:noFill/>
          <a:ln w="19050">
            <a:solidFill>
              <a:schemeClr val="bg2"/>
            </a:solidFill>
            <a:round/>
            <a:headEnd/>
            <a:tailEnd type="triangle" w="med" len="med"/>
          </a:ln>
          <a:effectLst/>
        </p:spPr>
      </p:cxnSp>
      <p:cxnSp>
        <p:nvCxnSpPr>
          <p:cNvPr id="98367" name="AutoShape 63"/>
          <p:cNvCxnSpPr>
            <a:cxnSpLocks noChangeShapeType="1"/>
            <a:stCxn id="98352" idx="10"/>
            <a:endCxn id="98359" idx="28"/>
          </p:cNvCxnSpPr>
          <p:nvPr/>
        </p:nvCxnSpPr>
        <p:spPr bwMode="auto">
          <a:xfrm>
            <a:off x="5683250" y="3946525"/>
            <a:ext cx="0" cy="460375"/>
          </a:xfrm>
          <a:prstGeom prst="straightConnector1">
            <a:avLst/>
          </a:prstGeom>
          <a:noFill/>
          <a:ln w="19050">
            <a:solidFill>
              <a:schemeClr val="bg2"/>
            </a:solidFill>
            <a:round/>
            <a:headEnd/>
            <a:tailEnd type="triangle" w="med" len="med"/>
          </a:ln>
          <a:effectLst/>
        </p:spPr>
      </p:cxnSp>
      <p:cxnSp>
        <p:nvCxnSpPr>
          <p:cNvPr id="98368" name="AutoShape 64"/>
          <p:cNvCxnSpPr>
            <a:cxnSpLocks noChangeShapeType="1"/>
            <a:stCxn id="98351" idx="28"/>
            <a:endCxn id="98344" idx="10"/>
          </p:cNvCxnSpPr>
          <p:nvPr/>
        </p:nvCxnSpPr>
        <p:spPr bwMode="auto">
          <a:xfrm flipV="1">
            <a:off x="5008563" y="3189288"/>
            <a:ext cx="0" cy="461962"/>
          </a:xfrm>
          <a:prstGeom prst="straightConnector1">
            <a:avLst/>
          </a:prstGeom>
          <a:noFill/>
          <a:ln w="19050">
            <a:solidFill>
              <a:schemeClr val="bg2"/>
            </a:solidFill>
            <a:round/>
            <a:headEnd/>
            <a:tailEnd type="triangle" w="med" len="med"/>
          </a:ln>
          <a:effectLst/>
        </p:spPr>
      </p:cxnSp>
      <p:cxnSp>
        <p:nvCxnSpPr>
          <p:cNvPr id="98369" name="AutoShape 65"/>
          <p:cNvCxnSpPr>
            <a:cxnSpLocks noChangeShapeType="1"/>
            <a:stCxn id="98351" idx="10"/>
            <a:endCxn id="98358" idx="28"/>
          </p:cNvCxnSpPr>
          <p:nvPr/>
        </p:nvCxnSpPr>
        <p:spPr bwMode="auto">
          <a:xfrm>
            <a:off x="5008563" y="3946525"/>
            <a:ext cx="0" cy="460375"/>
          </a:xfrm>
          <a:prstGeom prst="straightConnector1">
            <a:avLst/>
          </a:prstGeom>
          <a:noFill/>
          <a:ln w="19050">
            <a:solidFill>
              <a:schemeClr val="bg2"/>
            </a:solidFill>
            <a:round/>
            <a:headEnd/>
            <a:tailEnd type="triangle" w="med" len="med"/>
          </a:ln>
          <a:effectLst/>
        </p:spPr>
      </p:cxnSp>
      <p:cxnSp>
        <p:nvCxnSpPr>
          <p:cNvPr id="98370" name="AutoShape 66"/>
          <p:cNvCxnSpPr>
            <a:cxnSpLocks noChangeShapeType="1"/>
            <a:stCxn id="98350" idx="28"/>
            <a:endCxn id="98343" idx="10"/>
          </p:cNvCxnSpPr>
          <p:nvPr/>
        </p:nvCxnSpPr>
        <p:spPr bwMode="auto">
          <a:xfrm flipV="1">
            <a:off x="4333875" y="3189288"/>
            <a:ext cx="0" cy="461962"/>
          </a:xfrm>
          <a:prstGeom prst="straightConnector1">
            <a:avLst/>
          </a:prstGeom>
          <a:noFill/>
          <a:ln w="19050">
            <a:solidFill>
              <a:schemeClr val="bg2"/>
            </a:solidFill>
            <a:round/>
            <a:headEnd/>
            <a:tailEnd type="triangle" w="med" len="med"/>
          </a:ln>
          <a:effectLst/>
        </p:spPr>
      </p:cxnSp>
      <p:cxnSp>
        <p:nvCxnSpPr>
          <p:cNvPr id="98371" name="AutoShape 67"/>
          <p:cNvCxnSpPr>
            <a:cxnSpLocks noChangeShapeType="1"/>
            <a:stCxn id="98350" idx="10"/>
            <a:endCxn id="98357" idx="28"/>
          </p:cNvCxnSpPr>
          <p:nvPr/>
        </p:nvCxnSpPr>
        <p:spPr bwMode="auto">
          <a:xfrm>
            <a:off x="4333875" y="3946525"/>
            <a:ext cx="0" cy="460375"/>
          </a:xfrm>
          <a:prstGeom prst="straightConnector1">
            <a:avLst/>
          </a:prstGeom>
          <a:noFill/>
          <a:ln w="19050">
            <a:solidFill>
              <a:schemeClr val="bg2"/>
            </a:solidFill>
            <a:round/>
            <a:headEnd/>
            <a:tailEnd type="triangle" w="med" len="med"/>
          </a:ln>
          <a:effectLst/>
        </p:spPr>
      </p:cxnSp>
      <p:cxnSp>
        <p:nvCxnSpPr>
          <p:cNvPr id="98372" name="AutoShape 68"/>
          <p:cNvCxnSpPr>
            <a:cxnSpLocks noChangeShapeType="1"/>
            <a:stCxn id="98354" idx="28"/>
            <a:endCxn id="98347" idx="10"/>
          </p:cNvCxnSpPr>
          <p:nvPr/>
        </p:nvCxnSpPr>
        <p:spPr bwMode="auto">
          <a:xfrm flipV="1">
            <a:off x="7034213" y="3189288"/>
            <a:ext cx="0" cy="461962"/>
          </a:xfrm>
          <a:prstGeom prst="straightConnector1">
            <a:avLst/>
          </a:prstGeom>
          <a:noFill/>
          <a:ln w="19050">
            <a:solidFill>
              <a:schemeClr val="bg2"/>
            </a:solidFill>
            <a:round/>
            <a:headEnd/>
            <a:tailEnd type="triangle" w="med" len="med"/>
          </a:ln>
          <a:effectLst/>
        </p:spPr>
      </p:cxnSp>
      <p:cxnSp>
        <p:nvCxnSpPr>
          <p:cNvPr id="98373" name="AutoShape 69"/>
          <p:cNvCxnSpPr>
            <a:cxnSpLocks noChangeShapeType="1"/>
            <a:stCxn id="98354" idx="10"/>
            <a:endCxn id="98361" idx="28"/>
          </p:cNvCxnSpPr>
          <p:nvPr/>
        </p:nvCxnSpPr>
        <p:spPr bwMode="auto">
          <a:xfrm>
            <a:off x="7034213" y="3946525"/>
            <a:ext cx="0" cy="460375"/>
          </a:xfrm>
          <a:prstGeom prst="straightConnector1">
            <a:avLst/>
          </a:prstGeom>
          <a:noFill/>
          <a:ln w="19050">
            <a:solidFill>
              <a:schemeClr val="bg2"/>
            </a:solidFill>
            <a:round/>
            <a:headEnd/>
            <a:tailEnd type="triangle" w="med" len="med"/>
          </a:ln>
          <a:effectLst/>
        </p:spPr>
      </p:cxnSp>
      <p:cxnSp>
        <p:nvCxnSpPr>
          <p:cNvPr id="98374" name="AutoShape 70"/>
          <p:cNvCxnSpPr>
            <a:cxnSpLocks noChangeShapeType="1"/>
            <a:stCxn id="98355" idx="28"/>
            <a:endCxn id="98348" idx="10"/>
          </p:cNvCxnSpPr>
          <p:nvPr/>
        </p:nvCxnSpPr>
        <p:spPr bwMode="auto">
          <a:xfrm flipV="1">
            <a:off x="7708900" y="3189288"/>
            <a:ext cx="0" cy="461962"/>
          </a:xfrm>
          <a:prstGeom prst="straightConnector1">
            <a:avLst/>
          </a:prstGeom>
          <a:noFill/>
          <a:ln w="19050">
            <a:solidFill>
              <a:schemeClr val="bg2"/>
            </a:solidFill>
            <a:round/>
            <a:headEnd/>
            <a:tailEnd type="triangle" w="med" len="med"/>
          </a:ln>
          <a:effectLst/>
        </p:spPr>
      </p:cxnSp>
      <p:cxnSp>
        <p:nvCxnSpPr>
          <p:cNvPr id="98375" name="AutoShape 71"/>
          <p:cNvCxnSpPr>
            <a:cxnSpLocks noChangeShapeType="1"/>
            <a:stCxn id="98355" idx="10"/>
            <a:endCxn id="98362" idx="28"/>
          </p:cNvCxnSpPr>
          <p:nvPr/>
        </p:nvCxnSpPr>
        <p:spPr bwMode="auto">
          <a:xfrm>
            <a:off x="7708900" y="3946525"/>
            <a:ext cx="0" cy="460375"/>
          </a:xfrm>
          <a:prstGeom prst="straightConnector1">
            <a:avLst/>
          </a:prstGeom>
          <a:noFill/>
          <a:ln w="19050">
            <a:solidFill>
              <a:schemeClr val="bg2"/>
            </a:solidFill>
            <a:round/>
            <a:headEnd/>
            <a:tailEnd type="triangle" w="med" len="med"/>
          </a:ln>
          <a:effectLst/>
        </p:spPr>
      </p:cxnSp>
      <p:cxnSp>
        <p:nvCxnSpPr>
          <p:cNvPr id="98376" name="AutoShape 72"/>
          <p:cNvCxnSpPr>
            <a:cxnSpLocks noChangeShapeType="1"/>
            <a:stCxn id="98356" idx="28"/>
            <a:endCxn id="98349" idx="10"/>
          </p:cNvCxnSpPr>
          <p:nvPr/>
        </p:nvCxnSpPr>
        <p:spPr bwMode="auto">
          <a:xfrm flipV="1">
            <a:off x="8383588" y="3189288"/>
            <a:ext cx="0" cy="461962"/>
          </a:xfrm>
          <a:prstGeom prst="straightConnector1">
            <a:avLst/>
          </a:prstGeom>
          <a:noFill/>
          <a:ln w="19050">
            <a:solidFill>
              <a:schemeClr val="bg2"/>
            </a:solidFill>
            <a:round/>
            <a:headEnd/>
            <a:tailEnd type="triangle" w="med" len="med"/>
          </a:ln>
          <a:effectLst/>
        </p:spPr>
      </p:cxnSp>
      <p:cxnSp>
        <p:nvCxnSpPr>
          <p:cNvPr id="98377" name="AutoShape 73"/>
          <p:cNvCxnSpPr>
            <a:cxnSpLocks noChangeShapeType="1"/>
            <a:stCxn id="98356" idx="10"/>
            <a:endCxn id="98363" idx="28"/>
          </p:cNvCxnSpPr>
          <p:nvPr/>
        </p:nvCxnSpPr>
        <p:spPr bwMode="auto">
          <a:xfrm>
            <a:off x="8383588" y="3946525"/>
            <a:ext cx="0" cy="460375"/>
          </a:xfrm>
          <a:prstGeom prst="straightConnector1">
            <a:avLst/>
          </a:prstGeom>
          <a:noFill/>
          <a:ln w="19050">
            <a:solidFill>
              <a:schemeClr val="bg2"/>
            </a:solidFill>
            <a:round/>
            <a:headEnd/>
            <a:tailEnd type="triangle" w="med" len="med"/>
          </a:ln>
          <a:effectLst/>
        </p:spPr>
      </p:cxnSp>
      <p:cxnSp>
        <p:nvCxnSpPr>
          <p:cNvPr id="98378" name="AutoShape 74"/>
          <p:cNvCxnSpPr>
            <a:cxnSpLocks noChangeShapeType="1"/>
            <a:stCxn id="98344" idx="37"/>
            <a:endCxn id="98345" idx="19"/>
          </p:cNvCxnSpPr>
          <p:nvPr/>
        </p:nvCxnSpPr>
        <p:spPr bwMode="auto">
          <a:xfrm>
            <a:off x="5153025" y="3043238"/>
            <a:ext cx="387350" cy="0"/>
          </a:xfrm>
          <a:prstGeom prst="straightConnector1">
            <a:avLst/>
          </a:prstGeom>
          <a:noFill/>
          <a:ln w="19050">
            <a:solidFill>
              <a:schemeClr val="bg2"/>
            </a:solidFill>
            <a:round/>
            <a:headEnd/>
            <a:tailEnd type="triangle" w="med" len="med"/>
          </a:ln>
          <a:effectLst/>
        </p:spPr>
      </p:cxnSp>
      <p:cxnSp>
        <p:nvCxnSpPr>
          <p:cNvPr id="98379" name="AutoShape 75"/>
          <p:cNvCxnSpPr>
            <a:cxnSpLocks noChangeShapeType="1"/>
            <a:stCxn id="98351" idx="37"/>
            <a:endCxn id="98352" idx="19"/>
          </p:cNvCxnSpPr>
          <p:nvPr/>
        </p:nvCxnSpPr>
        <p:spPr bwMode="auto">
          <a:xfrm>
            <a:off x="5153025" y="3800475"/>
            <a:ext cx="387350" cy="0"/>
          </a:xfrm>
          <a:prstGeom prst="straightConnector1">
            <a:avLst/>
          </a:prstGeom>
          <a:noFill/>
          <a:ln w="19050">
            <a:solidFill>
              <a:schemeClr val="bg2"/>
            </a:solidFill>
            <a:round/>
            <a:headEnd/>
            <a:tailEnd type="triangle" w="med" len="med"/>
          </a:ln>
          <a:effectLst/>
        </p:spPr>
      </p:cxnSp>
      <p:cxnSp>
        <p:nvCxnSpPr>
          <p:cNvPr id="98380" name="AutoShape 76"/>
          <p:cNvCxnSpPr>
            <a:cxnSpLocks noChangeShapeType="1"/>
            <a:stCxn id="98358" idx="37"/>
            <a:endCxn id="98359" idx="19"/>
          </p:cNvCxnSpPr>
          <p:nvPr/>
        </p:nvCxnSpPr>
        <p:spPr bwMode="auto">
          <a:xfrm>
            <a:off x="5153025" y="4556125"/>
            <a:ext cx="387350" cy="0"/>
          </a:xfrm>
          <a:prstGeom prst="straightConnector1">
            <a:avLst/>
          </a:prstGeom>
          <a:noFill/>
          <a:ln w="19050">
            <a:solidFill>
              <a:schemeClr val="bg2"/>
            </a:solidFill>
            <a:round/>
            <a:headEnd/>
            <a:tailEnd type="triangle" w="med" len="med"/>
          </a:ln>
          <a:effectLst/>
        </p:spPr>
      </p:cxnSp>
      <p:cxnSp>
        <p:nvCxnSpPr>
          <p:cNvPr id="98381" name="AutoShape 77"/>
          <p:cNvCxnSpPr>
            <a:cxnSpLocks noChangeShapeType="1"/>
            <a:stCxn id="98358" idx="19"/>
            <a:endCxn id="98357" idx="37"/>
          </p:cNvCxnSpPr>
          <p:nvPr/>
        </p:nvCxnSpPr>
        <p:spPr bwMode="auto">
          <a:xfrm flipH="1">
            <a:off x="4478338" y="4556125"/>
            <a:ext cx="387350" cy="0"/>
          </a:xfrm>
          <a:prstGeom prst="straightConnector1">
            <a:avLst/>
          </a:prstGeom>
          <a:noFill/>
          <a:ln w="19050">
            <a:solidFill>
              <a:schemeClr val="bg2"/>
            </a:solidFill>
            <a:round/>
            <a:headEnd/>
            <a:tailEnd type="triangle" w="med" len="med"/>
          </a:ln>
          <a:effectLst/>
        </p:spPr>
      </p:cxnSp>
      <p:cxnSp>
        <p:nvCxnSpPr>
          <p:cNvPr id="98382" name="AutoShape 78"/>
          <p:cNvCxnSpPr>
            <a:cxnSpLocks noChangeShapeType="1"/>
            <a:stCxn id="98351" idx="19"/>
            <a:endCxn id="98350" idx="37"/>
          </p:cNvCxnSpPr>
          <p:nvPr/>
        </p:nvCxnSpPr>
        <p:spPr bwMode="auto">
          <a:xfrm flipH="1">
            <a:off x="4478338" y="3800475"/>
            <a:ext cx="387350" cy="0"/>
          </a:xfrm>
          <a:prstGeom prst="straightConnector1">
            <a:avLst/>
          </a:prstGeom>
          <a:noFill/>
          <a:ln w="19050">
            <a:solidFill>
              <a:schemeClr val="bg2"/>
            </a:solidFill>
            <a:round/>
            <a:headEnd/>
            <a:tailEnd type="triangle" w="med" len="med"/>
          </a:ln>
          <a:effectLst/>
        </p:spPr>
      </p:cxnSp>
      <p:cxnSp>
        <p:nvCxnSpPr>
          <p:cNvPr id="98383" name="AutoShape 79"/>
          <p:cNvCxnSpPr>
            <a:cxnSpLocks noChangeShapeType="1"/>
            <a:stCxn id="98344" idx="19"/>
            <a:endCxn id="98343" idx="37"/>
          </p:cNvCxnSpPr>
          <p:nvPr/>
        </p:nvCxnSpPr>
        <p:spPr bwMode="auto">
          <a:xfrm flipH="1">
            <a:off x="4478338" y="3043238"/>
            <a:ext cx="387350" cy="0"/>
          </a:xfrm>
          <a:prstGeom prst="straightConnector1">
            <a:avLst/>
          </a:prstGeom>
          <a:noFill/>
          <a:ln w="19050">
            <a:solidFill>
              <a:schemeClr val="bg2"/>
            </a:solidFill>
            <a:round/>
            <a:headEnd/>
            <a:tailEnd type="triangle" w="med" len="med"/>
          </a:ln>
          <a:effectLst/>
        </p:spPr>
      </p:cxnSp>
      <p:cxnSp>
        <p:nvCxnSpPr>
          <p:cNvPr id="98384" name="AutoShape 80"/>
          <p:cNvCxnSpPr>
            <a:cxnSpLocks noChangeShapeType="1"/>
            <a:stCxn id="98348" idx="37"/>
            <a:endCxn id="98349" idx="19"/>
          </p:cNvCxnSpPr>
          <p:nvPr/>
        </p:nvCxnSpPr>
        <p:spPr bwMode="auto">
          <a:xfrm>
            <a:off x="7853363" y="3043238"/>
            <a:ext cx="388937" cy="0"/>
          </a:xfrm>
          <a:prstGeom prst="straightConnector1">
            <a:avLst/>
          </a:prstGeom>
          <a:noFill/>
          <a:ln w="19050">
            <a:solidFill>
              <a:schemeClr val="bg2"/>
            </a:solidFill>
            <a:round/>
            <a:headEnd/>
            <a:tailEnd type="triangle" w="med" len="med"/>
          </a:ln>
          <a:effectLst/>
        </p:spPr>
      </p:cxnSp>
      <p:cxnSp>
        <p:nvCxnSpPr>
          <p:cNvPr id="98385" name="AutoShape 81"/>
          <p:cNvCxnSpPr>
            <a:cxnSpLocks noChangeShapeType="1"/>
            <a:stCxn id="98355" idx="37"/>
            <a:endCxn id="98356" idx="19"/>
          </p:cNvCxnSpPr>
          <p:nvPr/>
        </p:nvCxnSpPr>
        <p:spPr bwMode="auto">
          <a:xfrm>
            <a:off x="7853363" y="3800475"/>
            <a:ext cx="388937" cy="0"/>
          </a:xfrm>
          <a:prstGeom prst="straightConnector1">
            <a:avLst/>
          </a:prstGeom>
          <a:noFill/>
          <a:ln w="19050">
            <a:solidFill>
              <a:schemeClr val="bg2"/>
            </a:solidFill>
            <a:round/>
            <a:headEnd/>
            <a:tailEnd type="triangle" w="med" len="med"/>
          </a:ln>
          <a:effectLst/>
        </p:spPr>
      </p:cxnSp>
      <p:cxnSp>
        <p:nvCxnSpPr>
          <p:cNvPr id="98386" name="AutoShape 82"/>
          <p:cNvCxnSpPr>
            <a:cxnSpLocks noChangeShapeType="1"/>
            <a:stCxn id="98362" idx="37"/>
            <a:endCxn id="98363" idx="19"/>
          </p:cNvCxnSpPr>
          <p:nvPr/>
        </p:nvCxnSpPr>
        <p:spPr bwMode="auto">
          <a:xfrm>
            <a:off x="7853363" y="4556125"/>
            <a:ext cx="388937" cy="0"/>
          </a:xfrm>
          <a:prstGeom prst="straightConnector1">
            <a:avLst/>
          </a:prstGeom>
          <a:noFill/>
          <a:ln w="19050">
            <a:solidFill>
              <a:schemeClr val="bg2"/>
            </a:solidFill>
            <a:round/>
            <a:headEnd/>
            <a:tailEnd type="triangle" w="med" len="med"/>
          </a:ln>
          <a:effectLst/>
        </p:spPr>
      </p:cxnSp>
      <p:cxnSp>
        <p:nvCxnSpPr>
          <p:cNvPr id="98387" name="AutoShape 83"/>
          <p:cNvCxnSpPr>
            <a:cxnSpLocks noChangeShapeType="1"/>
            <a:stCxn id="98348" idx="19"/>
            <a:endCxn id="98347" idx="37"/>
          </p:cNvCxnSpPr>
          <p:nvPr/>
        </p:nvCxnSpPr>
        <p:spPr bwMode="auto">
          <a:xfrm flipH="1">
            <a:off x="7178675" y="3043238"/>
            <a:ext cx="387350" cy="0"/>
          </a:xfrm>
          <a:prstGeom prst="straightConnector1">
            <a:avLst/>
          </a:prstGeom>
          <a:noFill/>
          <a:ln w="19050">
            <a:solidFill>
              <a:schemeClr val="bg2"/>
            </a:solidFill>
            <a:round/>
            <a:headEnd/>
            <a:tailEnd type="triangle" w="med" len="med"/>
          </a:ln>
          <a:effectLst/>
        </p:spPr>
      </p:cxnSp>
      <p:cxnSp>
        <p:nvCxnSpPr>
          <p:cNvPr id="98388" name="AutoShape 84"/>
          <p:cNvCxnSpPr>
            <a:cxnSpLocks noChangeShapeType="1"/>
            <a:stCxn id="98355" idx="19"/>
            <a:endCxn id="98354" idx="37"/>
          </p:cNvCxnSpPr>
          <p:nvPr/>
        </p:nvCxnSpPr>
        <p:spPr bwMode="auto">
          <a:xfrm flipH="1">
            <a:off x="7178675" y="3800475"/>
            <a:ext cx="387350" cy="0"/>
          </a:xfrm>
          <a:prstGeom prst="straightConnector1">
            <a:avLst/>
          </a:prstGeom>
          <a:noFill/>
          <a:ln w="19050">
            <a:solidFill>
              <a:schemeClr val="bg2"/>
            </a:solidFill>
            <a:round/>
            <a:headEnd/>
            <a:tailEnd type="triangle" w="med" len="med"/>
          </a:ln>
          <a:effectLst/>
        </p:spPr>
      </p:cxnSp>
      <p:cxnSp>
        <p:nvCxnSpPr>
          <p:cNvPr id="98389" name="AutoShape 85"/>
          <p:cNvCxnSpPr>
            <a:cxnSpLocks noChangeShapeType="1"/>
            <a:stCxn id="98362" idx="17"/>
            <a:endCxn id="98361" idx="2"/>
          </p:cNvCxnSpPr>
          <p:nvPr/>
        </p:nvCxnSpPr>
        <p:spPr bwMode="auto">
          <a:xfrm flipH="1">
            <a:off x="7173913" y="4581525"/>
            <a:ext cx="395287" cy="0"/>
          </a:xfrm>
          <a:prstGeom prst="straightConnector1">
            <a:avLst/>
          </a:prstGeom>
          <a:noFill/>
          <a:ln w="19050">
            <a:solidFill>
              <a:schemeClr val="bg2"/>
            </a:solidFill>
            <a:round/>
            <a:headEnd/>
            <a:tailEnd type="triangle" w="med" len="med"/>
          </a:ln>
          <a:effectLst/>
        </p:spPr>
      </p:cxnSp>
      <p:cxnSp>
        <p:nvCxnSpPr>
          <p:cNvPr id="98390" name="AutoShape 86"/>
          <p:cNvCxnSpPr>
            <a:cxnSpLocks noChangeShapeType="1"/>
            <a:stCxn id="98346" idx="30"/>
            <a:endCxn id="98348" idx="24"/>
          </p:cNvCxnSpPr>
          <p:nvPr/>
        </p:nvCxnSpPr>
        <p:spPr bwMode="auto">
          <a:xfrm rot="5400000" flipV="1">
            <a:off x="7015957" y="2294731"/>
            <a:ext cx="14288" cy="1228725"/>
          </a:xfrm>
          <a:prstGeom prst="curvedConnector3">
            <a:avLst>
              <a:gd name="adj1" fmla="val -1555556"/>
            </a:avLst>
          </a:prstGeom>
          <a:noFill/>
          <a:ln w="19050">
            <a:solidFill>
              <a:schemeClr val="bg2"/>
            </a:solidFill>
            <a:round/>
            <a:headEnd/>
            <a:tailEnd type="triangle" w="med" len="med"/>
          </a:ln>
          <a:effectLst/>
        </p:spPr>
      </p:cxnSp>
      <p:cxnSp>
        <p:nvCxnSpPr>
          <p:cNvPr id="98391" name="AutoShape 87"/>
          <p:cNvCxnSpPr>
            <a:cxnSpLocks noChangeShapeType="1"/>
            <a:stCxn id="98353" idx="30"/>
            <a:endCxn id="98355" idx="24"/>
          </p:cNvCxnSpPr>
          <p:nvPr/>
        </p:nvCxnSpPr>
        <p:spPr bwMode="auto">
          <a:xfrm rot="5400000" flipV="1">
            <a:off x="7013576" y="3049587"/>
            <a:ext cx="19050" cy="1228725"/>
          </a:xfrm>
          <a:prstGeom prst="curvedConnector3">
            <a:avLst>
              <a:gd name="adj1" fmla="val -1141667"/>
            </a:avLst>
          </a:prstGeom>
          <a:noFill/>
          <a:ln w="19050">
            <a:solidFill>
              <a:schemeClr val="bg2"/>
            </a:solidFill>
            <a:round/>
            <a:headEnd/>
            <a:tailEnd type="triangle" w="med" len="med"/>
          </a:ln>
          <a:effectLst/>
        </p:spPr>
      </p:cxnSp>
      <p:cxnSp>
        <p:nvCxnSpPr>
          <p:cNvPr id="98392" name="AutoShape 88"/>
          <p:cNvCxnSpPr>
            <a:cxnSpLocks noChangeShapeType="1"/>
            <a:stCxn id="98360" idx="31"/>
            <a:endCxn id="98362" idx="24"/>
          </p:cNvCxnSpPr>
          <p:nvPr/>
        </p:nvCxnSpPr>
        <p:spPr bwMode="auto">
          <a:xfrm rot="5400000" flipV="1">
            <a:off x="7033419" y="3826669"/>
            <a:ext cx="1588" cy="1206500"/>
          </a:xfrm>
          <a:prstGeom prst="curvedConnector3">
            <a:avLst>
              <a:gd name="adj1" fmla="val -14900000"/>
            </a:avLst>
          </a:prstGeom>
          <a:noFill/>
          <a:ln w="19050">
            <a:solidFill>
              <a:schemeClr val="bg2"/>
            </a:solidFill>
            <a:round/>
            <a:headEnd/>
            <a:tailEnd type="triangle" w="med" len="med"/>
          </a:ln>
          <a:effectLst/>
        </p:spPr>
      </p:cxnSp>
      <p:cxnSp>
        <p:nvCxnSpPr>
          <p:cNvPr id="98393" name="AutoShape 89"/>
          <p:cNvCxnSpPr>
            <a:cxnSpLocks noChangeShapeType="1"/>
            <a:stCxn id="98346" idx="26"/>
            <a:endCxn id="98344" idx="32"/>
          </p:cNvCxnSpPr>
          <p:nvPr/>
        </p:nvCxnSpPr>
        <p:spPr bwMode="auto">
          <a:xfrm rot="16200000" flipH="1" flipV="1">
            <a:off x="5697538" y="2295525"/>
            <a:ext cx="38100" cy="1235075"/>
          </a:xfrm>
          <a:prstGeom prst="curvedConnector3">
            <a:avLst>
              <a:gd name="adj1" fmla="val -562500"/>
            </a:avLst>
          </a:prstGeom>
          <a:noFill/>
          <a:ln w="19050">
            <a:solidFill>
              <a:schemeClr val="bg2"/>
            </a:solidFill>
            <a:round/>
            <a:headEnd/>
            <a:tailEnd type="triangle" w="med" len="med"/>
          </a:ln>
          <a:effectLst/>
        </p:spPr>
      </p:cxnSp>
      <p:cxnSp>
        <p:nvCxnSpPr>
          <p:cNvPr id="98394" name="AutoShape 90"/>
          <p:cNvCxnSpPr>
            <a:cxnSpLocks noChangeShapeType="1"/>
            <a:stCxn id="98353" idx="25"/>
            <a:endCxn id="98351" idx="31"/>
          </p:cNvCxnSpPr>
          <p:nvPr/>
        </p:nvCxnSpPr>
        <p:spPr bwMode="auto">
          <a:xfrm rot="16200000" flipH="1" flipV="1">
            <a:off x="5686426" y="3049587"/>
            <a:ext cx="19050" cy="1228725"/>
          </a:xfrm>
          <a:prstGeom prst="curvedConnector3">
            <a:avLst>
              <a:gd name="adj1" fmla="val -1141667"/>
            </a:avLst>
          </a:prstGeom>
          <a:noFill/>
          <a:ln w="19050">
            <a:solidFill>
              <a:schemeClr val="bg2"/>
            </a:solidFill>
            <a:round/>
            <a:headEnd/>
            <a:tailEnd type="triangle" w="med" len="med"/>
          </a:ln>
          <a:effectLst/>
        </p:spPr>
      </p:cxnSp>
      <p:cxnSp>
        <p:nvCxnSpPr>
          <p:cNvPr id="98395" name="AutoShape 91"/>
          <p:cNvCxnSpPr>
            <a:cxnSpLocks noChangeShapeType="1"/>
            <a:stCxn id="98360" idx="24"/>
            <a:endCxn id="98358" idx="31"/>
          </p:cNvCxnSpPr>
          <p:nvPr/>
        </p:nvCxnSpPr>
        <p:spPr bwMode="auto">
          <a:xfrm rot="16200000" flipH="1" flipV="1">
            <a:off x="5684044" y="3826669"/>
            <a:ext cx="1588" cy="1206500"/>
          </a:xfrm>
          <a:prstGeom prst="curvedConnector3">
            <a:avLst>
              <a:gd name="adj1" fmla="val -14900000"/>
            </a:avLst>
          </a:prstGeom>
          <a:noFill/>
          <a:ln w="19050">
            <a:solidFill>
              <a:schemeClr val="bg2"/>
            </a:solidFill>
            <a:round/>
            <a:headEnd/>
            <a:tailEnd type="triangle" w="med" len="med"/>
          </a:ln>
          <a:effectLst/>
        </p:spPr>
      </p:cxnSp>
      <p:sp>
        <p:nvSpPr>
          <p:cNvPr id="98396" name="Text Box 92"/>
          <p:cNvSpPr txBox="1">
            <a:spLocks noChangeArrowheads="1"/>
          </p:cNvSpPr>
          <p:nvPr/>
        </p:nvSpPr>
        <p:spPr bwMode="auto">
          <a:xfrm>
            <a:off x="41148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L0</a:t>
            </a:r>
            <a:endParaRPr lang="en-US">
              <a:solidFill>
                <a:schemeClr val="bg2"/>
              </a:solidFill>
            </a:endParaRPr>
          </a:p>
        </p:txBody>
      </p:sp>
      <p:sp>
        <p:nvSpPr>
          <p:cNvPr id="98397" name="Text Box 93"/>
          <p:cNvSpPr txBox="1">
            <a:spLocks noChangeArrowheads="1"/>
          </p:cNvSpPr>
          <p:nvPr/>
        </p:nvSpPr>
        <p:spPr bwMode="auto">
          <a:xfrm>
            <a:off x="47910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L4</a:t>
            </a:r>
            <a:endParaRPr lang="en-US">
              <a:solidFill>
                <a:schemeClr val="bg2"/>
              </a:solidFill>
            </a:endParaRPr>
          </a:p>
        </p:txBody>
      </p:sp>
      <p:sp>
        <p:nvSpPr>
          <p:cNvPr id="98398" name="Text Box 94"/>
          <p:cNvSpPr txBox="1">
            <a:spLocks noChangeArrowheads="1"/>
          </p:cNvSpPr>
          <p:nvPr/>
        </p:nvSpPr>
        <p:spPr bwMode="auto">
          <a:xfrm>
            <a:off x="54768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L1</a:t>
            </a:r>
            <a:endParaRPr lang="en-US">
              <a:solidFill>
                <a:schemeClr val="bg2"/>
              </a:solidFill>
            </a:endParaRPr>
          </a:p>
        </p:txBody>
      </p:sp>
      <p:sp>
        <p:nvSpPr>
          <p:cNvPr id="98399" name="Text Box 95"/>
          <p:cNvSpPr txBox="1">
            <a:spLocks noChangeArrowheads="1"/>
          </p:cNvSpPr>
          <p:nvPr/>
        </p:nvSpPr>
        <p:spPr bwMode="auto">
          <a:xfrm>
            <a:off x="61626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L6</a:t>
            </a:r>
            <a:endParaRPr lang="en-US"/>
          </a:p>
        </p:txBody>
      </p:sp>
      <p:sp>
        <p:nvSpPr>
          <p:cNvPr id="98400" name="Text Box 96"/>
          <p:cNvSpPr txBox="1">
            <a:spLocks noChangeArrowheads="1"/>
          </p:cNvSpPr>
          <p:nvPr/>
        </p:nvSpPr>
        <p:spPr bwMode="auto">
          <a:xfrm>
            <a:off x="68484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L2</a:t>
            </a:r>
            <a:endParaRPr lang="en-US">
              <a:solidFill>
                <a:schemeClr val="bg2"/>
              </a:solidFill>
            </a:endParaRPr>
          </a:p>
        </p:txBody>
      </p:sp>
      <p:sp>
        <p:nvSpPr>
          <p:cNvPr id="98401" name="Text Box 97"/>
          <p:cNvSpPr txBox="1">
            <a:spLocks noChangeArrowheads="1"/>
          </p:cNvSpPr>
          <p:nvPr/>
        </p:nvSpPr>
        <p:spPr bwMode="auto">
          <a:xfrm>
            <a:off x="74676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L5</a:t>
            </a:r>
            <a:endParaRPr lang="en-US">
              <a:solidFill>
                <a:schemeClr val="bg2"/>
              </a:solidFill>
            </a:endParaRPr>
          </a:p>
        </p:txBody>
      </p:sp>
      <p:sp>
        <p:nvSpPr>
          <p:cNvPr id="98402" name="Text Box 98"/>
          <p:cNvSpPr txBox="1">
            <a:spLocks noChangeArrowheads="1"/>
          </p:cNvSpPr>
          <p:nvPr/>
        </p:nvSpPr>
        <p:spPr bwMode="auto">
          <a:xfrm>
            <a:off x="81534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L3</a:t>
            </a:r>
            <a:endParaRPr lang="en-US">
              <a:solidFill>
                <a:schemeClr val="bg2"/>
              </a:solidFill>
            </a:endParaRPr>
          </a:p>
        </p:txBody>
      </p:sp>
      <p:sp>
        <p:nvSpPr>
          <p:cNvPr id="98403" name="Text Box 99"/>
          <p:cNvSpPr txBox="1">
            <a:spLocks noChangeArrowheads="1"/>
          </p:cNvSpPr>
          <p:nvPr/>
        </p:nvSpPr>
        <p:spPr bwMode="auto">
          <a:xfrm>
            <a:off x="4953000" y="1782763"/>
            <a:ext cx="2827338" cy="579437"/>
          </a:xfrm>
          <a:prstGeom prst="rect">
            <a:avLst/>
          </a:prstGeom>
          <a:noFill/>
          <a:ln w="12700">
            <a:noFill/>
            <a:miter lim="800000"/>
            <a:headEnd type="none" w="sm" len="sm"/>
            <a:tailEnd type="none" w="sm" len="sm"/>
          </a:ln>
          <a:effectLst/>
        </p:spPr>
        <p:txBody>
          <a:bodyPr wrap="none">
            <a:spAutoFit/>
          </a:bodyPr>
          <a:lstStyle/>
          <a:p>
            <a:r>
              <a:rPr lang="en-US" sz="3200"/>
              <a:t>Product Graph</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856" y="1143000"/>
            <a:ext cx="8142288" cy="857250"/>
          </a:xfrm>
        </p:spPr>
        <p:txBody>
          <a:bodyPr/>
          <a:lstStyle/>
          <a:p>
            <a:r>
              <a:rPr lang="en-US" sz="3100" b="1" dirty="0" smtClean="0"/>
              <a:t>Scalable many-light rendering</a:t>
            </a:r>
            <a:r>
              <a:rPr lang="en-US" b="1" dirty="0" smtClean="0"/>
              <a:t/>
            </a:r>
            <a:br>
              <a:rPr lang="en-US" b="1" dirty="0" smtClean="0"/>
            </a:br>
            <a:r>
              <a:rPr lang="en-US" b="1" dirty="0" smtClean="0"/>
              <a:t/>
            </a:r>
            <a:br>
              <a:rPr lang="en-US" b="1" dirty="0" smtClean="0"/>
            </a:br>
            <a:r>
              <a:rPr lang="en-US" b="1" dirty="0" err="1" smtClean="0"/>
              <a:t>Lightcuts</a:t>
            </a:r>
            <a:r>
              <a:rPr lang="en-US" b="1" dirty="0" smtClean="0"/>
              <a:t/>
            </a:r>
            <a:br>
              <a:rPr lang="en-US" b="1" dirty="0" smtClean="0"/>
            </a:br>
            <a:r>
              <a:rPr lang="en-US" b="1" dirty="0" smtClean="0"/>
              <a:t>Multidimensional </a:t>
            </a:r>
            <a:r>
              <a:rPr lang="en-US" b="1" dirty="0" err="1" smtClean="0"/>
              <a:t>Lightcuts</a:t>
            </a:r>
            <a:endParaRPr lang="en-US" b="1" dirty="0"/>
          </a:p>
        </p:txBody>
      </p:sp>
      <p:sp>
        <p:nvSpPr>
          <p:cNvPr id="4" name="Rectangle 3"/>
          <p:cNvSpPr/>
          <p:nvPr/>
        </p:nvSpPr>
        <p:spPr bwMode="auto">
          <a:xfrm>
            <a:off x="304800" y="6096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 name="Title 1"/>
          <p:cNvSpPr txBox="1">
            <a:spLocks/>
          </p:cNvSpPr>
          <p:nvPr/>
        </p:nvSpPr>
        <p:spPr bwMode="auto">
          <a:xfrm>
            <a:off x="0" y="533400"/>
            <a:ext cx="9144000" cy="1470025"/>
          </a:xfrm>
          <a:prstGeom prst="rect">
            <a:avLst/>
          </a:prstGeom>
          <a:noFill/>
          <a:ln w="9525">
            <a:noFill/>
            <a:miter lim="800000"/>
            <a:headEnd/>
            <a:tailEnd/>
          </a:ln>
        </p:spPr>
        <p:txBody>
          <a:bodyPr vert="horz" wrap="square" lIns="91429" tIns="45715" rIns="91429" bIns="45715" numCol="1" anchor="t"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0" cap="none" spc="0" normalizeH="0" baseline="0" noProof="0" dirty="0">
              <a:ln>
                <a:noFill/>
              </a:ln>
              <a:solidFill>
                <a:schemeClr val="tx1"/>
              </a:solidFill>
              <a:effectLst/>
              <a:uLnTx/>
              <a:uFillTx/>
              <a:latin typeface="+mj-lt"/>
              <a:ea typeface="+mj-ea"/>
              <a:cs typeface="+mj-cs"/>
            </a:endParaRPr>
          </a:p>
        </p:txBody>
      </p:sp>
      <p:sp>
        <p:nvSpPr>
          <p:cNvPr id="8" name="Subtitle 7"/>
          <p:cNvSpPr>
            <a:spLocks noGrp="1"/>
          </p:cNvSpPr>
          <p:nvPr>
            <p:ph type="subTitle" idx="1"/>
          </p:nvPr>
        </p:nvSpPr>
        <p:spPr>
          <a:xfrm>
            <a:off x="723900" y="4495800"/>
            <a:ext cx="7696200" cy="838200"/>
          </a:xfrm>
        </p:spPr>
        <p:txBody>
          <a:bodyPr/>
          <a:lstStyle/>
          <a:p>
            <a:r>
              <a:rPr lang="en-US" dirty="0" smtClean="0"/>
              <a:t>Walter et al., SIGGRAPH 2005/2006</a:t>
            </a:r>
            <a:endParaRPr lang="en-US" dirty="0"/>
          </a:p>
        </p:txBody>
      </p:sp>
      <p:sp>
        <p:nvSpPr>
          <p:cNvPr id="6" name="Subtitle 7"/>
          <p:cNvSpPr txBox="1">
            <a:spLocks/>
          </p:cNvSpPr>
          <p:nvPr/>
        </p:nvSpPr>
        <p:spPr bwMode="auto">
          <a:xfrm>
            <a:off x="304800" y="5334000"/>
            <a:ext cx="8610600" cy="12192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
                <a:srgbClr val="FF9900"/>
              </a:buClr>
              <a:buSzTx/>
              <a:buFont typeface="Times" charset="0"/>
              <a:buNone/>
              <a:tabLst/>
              <a:defRPr/>
            </a:pPr>
            <a:r>
              <a:rPr kumimoji="0" lang="en-US" sz="2200" b="0" i="0" u="none" strike="noStrike" kern="0" cap="none" spc="0" normalizeH="0" baseline="0" noProof="0" dirty="0" smtClean="0">
                <a:ln>
                  <a:noFill/>
                </a:ln>
                <a:solidFill>
                  <a:schemeClr val="tx1"/>
                </a:solidFill>
                <a:effectLst/>
                <a:uLnTx/>
                <a:uFillTx/>
                <a:latin typeface="+mn-lt"/>
                <a:ea typeface="+mn-ea"/>
                <a:cs typeface="+mn-cs"/>
              </a:rPr>
              <a:t>Slides courtesy Bruce Walter:</a:t>
            </a:r>
          </a:p>
          <a:p>
            <a:pPr lvl="0" algn="ctr" eaLnBrk="0" fontAlgn="base" hangingPunct="0">
              <a:spcBef>
                <a:spcPct val="20000"/>
              </a:spcBef>
              <a:spcAft>
                <a:spcPct val="0"/>
              </a:spcAft>
              <a:buClr>
                <a:srgbClr val="FF9900"/>
              </a:buClr>
            </a:pPr>
            <a:r>
              <a:rPr lang="en-US" sz="2200" kern="0" dirty="0" smtClean="0">
                <a:hlinkClick r:id="rId3"/>
              </a:rPr>
              <a:t>http://www.graphics.cornell.edu/~bjw/papers.html</a:t>
            </a: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a:t>Product Graph</a:t>
            </a:r>
          </a:p>
        </p:txBody>
      </p:sp>
      <p:sp>
        <p:nvSpPr>
          <p:cNvPr id="178179" name="Text Box 3"/>
          <p:cNvSpPr txBox="1">
            <a:spLocks noChangeArrowheads="1"/>
          </p:cNvSpPr>
          <p:nvPr/>
        </p:nvSpPr>
        <p:spPr bwMode="auto">
          <a:xfrm>
            <a:off x="3429000" y="4256088"/>
            <a:ext cx="990600" cy="568325"/>
          </a:xfrm>
          <a:prstGeom prst="rect">
            <a:avLst/>
          </a:prstGeom>
          <a:noFill/>
          <a:ln w="9525">
            <a:noFill/>
            <a:miter lim="800000"/>
            <a:headEnd/>
            <a:tailEnd/>
          </a:ln>
          <a:effectLst/>
        </p:spPr>
        <p:txBody>
          <a:bodyPr lIns="263066" tIns="131535" rIns="263066" bIns="131535">
            <a:spAutoFit/>
          </a:bodyPr>
          <a:lstStyle/>
          <a:p>
            <a:pPr>
              <a:spcBef>
                <a:spcPct val="50000"/>
              </a:spcBef>
            </a:pPr>
            <a:r>
              <a:rPr lang="en-US" sz="2000">
                <a:solidFill>
                  <a:schemeClr val="bg2"/>
                </a:solidFill>
              </a:rPr>
              <a:t>G1</a:t>
            </a:r>
          </a:p>
        </p:txBody>
      </p:sp>
      <p:sp>
        <p:nvSpPr>
          <p:cNvPr id="178180" name="Text Box 4"/>
          <p:cNvSpPr txBox="1">
            <a:spLocks noChangeArrowheads="1"/>
          </p:cNvSpPr>
          <p:nvPr/>
        </p:nvSpPr>
        <p:spPr bwMode="auto">
          <a:xfrm>
            <a:off x="3429000" y="2743200"/>
            <a:ext cx="865188" cy="568325"/>
          </a:xfrm>
          <a:prstGeom prst="rect">
            <a:avLst/>
          </a:prstGeom>
          <a:noFill/>
          <a:ln w="9525">
            <a:noFill/>
            <a:miter lim="800000"/>
            <a:headEnd/>
            <a:tailEnd/>
          </a:ln>
          <a:effectLst/>
        </p:spPr>
        <p:txBody>
          <a:bodyPr wrap="none" lIns="263066" tIns="131535" rIns="263066" bIns="131535">
            <a:spAutoFit/>
          </a:bodyPr>
          <a:lstStyle/>
          <a:p>
            <a:pPr>
              <a:spcBef>
                <a:spcPct val="50000"/>
              </a:spcBef>
            </a:pPr>
            <a:r>
              <a:rPr lang="en-US" sz="2000">
                <a:solidFill>
                  <a:schemeClr val="bg2"/>
                </a:solidFill>
              </a:rPr>
              <a:t>G0</a:t>
            </a:r>
          </a:p>
        </p:txBody>
      </p:sp>
      <p:sp>
        <p:nvSpPr>
          <p:cNvPr id="178181" name="Text Box 5"/>
          <p:cNvSpPr txBox="1">
            <a:spLocks noChangeArrowheads="1"/>
          </p:cNvSpPr>
          <p:nvPr/>
        </p:nvSpPr>
        <p:spPr bwMode="auto">
          <a:xfrm>
            <a:off x="3429000" y="3500438"/>
            <a:ext cx="914400" cy="568325"/>
          </a:xfrm>
          <a:prstGeom prst="rect">
            <a:avLst/>
          </a:prstGeom>
          <a:noFill/>
          <a:ln w="9525">
            <a:noFill/>
            <a:miter lim="800000"/>
            <a:headEnd/>
            <a:tailEnd/>
          </a:ln>
          <a:effectLst/>
        </p:spPr>
        <p:txBody>
          <a:bodyPr lIns="263066" tIns="131535" rIns="263066" bIns="131535">
            <a:spAutoFit/>
          </a:bodyPr>
          <a:lstStyle/>
          <a:p>
            <a:pPr>
              <a:spcBef>
                <a:spcPct val="50000"/>
              </a:spcBef>
            </a:pPr>
            <a:r>
              <a:rPr lang="en-US" sz="2000"/>
              <a:t>G2</a:t>
            </a:r>
          </a:p>
        </p:txBody>
      </p:sp>
      <p:sp>
        <p:nvSpPr>
          <p:cNvPr id="178182" name="Freeform 6"/>
          <p:cNvSpPr>
            <a:spLocks/>
          </p:cNvSpPr>
          <p:nvPr/>
        </p:nvSpPr>
        <p:spPr bwMode="auto">
          <a:xfrm>
            <a:off x="4205288"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83" name="Freeform 7"/>
          <p:cNvSpPr>
            <a:spLocks/>
          </p:cNvSpPr>
          <p:nvPr/>
        </p:nvSpPr>
        <p:spPr bwMode="auto">
          <a:xfrm>
            <a:off x="4879975" y="29083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84" name="Freeform 8"/>
          <p:cNvSpPr>
            <a:spLocks/>
          </p:cNvSpPr>
          <p:nvPr/>
        </p:nvSpPr>
        <p:spPr bwMode="auto">
          <a:xfrm>
            <a:off x="5554663"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85" name="Freeform 9"/>
          <p:cNvSpPr>
            <a:spLocks/>
          </p:cNvSpPr>
          <p:nvPr/>
        </p:nvSpPr>
        <p:spPr bwMode="auto">
          <a:xfrm>
            <a:off x="6230938" y="29083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86" name="Freeform 10"/>
          <p:cNvSpPr>
            <a:spLocks/>
          </p:cNvSpPr>
          <p:nvPr/>
        </p:nvSpPr>
        <p:spPr bwMode="auto">
          <a:xfrm>
            <a:off x="6905625" y="29083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87" name="Freeform 11"/>
          <p:cNvSpPr>
            <a:spLocks/>
          </p:cNvSpPr>
          <p:nvPr/>
        </p:nvSpPr>
        <p:spPr bwMode="auto">
          <a:xfrm>
            <a:off x="7580313"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88" name="Freeform 12"/>
          <p:cNvSpPr>
            <a:spLocks/>
          </p:cNvSpPr>
          <p:nvPr/>
        </p:nvSpPr>
        <p:spPr bwMode="auto">
          <a:xfrm>
            <a:off x="8256588" y="29083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89" name="Freeform 13"/>
          <p:cNvSpPr>
            <a:spLocks/>
          </p:cNvSpPr>
          <p:nvPr/>
        </p:nvSpPr>
        <p:spPr bwMode="auto">
          <a:xfrm>
            <a:off x="4205288"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90" name="Freeform 14"/>
          <p:cNvSpPr>
            <a:spLocks/>
          </p:cNvSpPr>
          <p:nvPr/>
        </p:nvSpPr>
        <p:spPr bwMode="auto">
          <a:xfrm>
            <a:off x="4879975" y="366553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91" name="Freeform 15"/>
          <p:cNvSpPr>
            <a:spLocks/>
          </p:cNvSpPr>
          <p:nvPr/>
        </p:nvSpPr>
        <p:spPr bwMode="auto">
          <a:xfrm>
            <a:off x="5554663"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92" name="Freeform 16"/>
          <p:cNvSpPr>
            <a:spLocks/>
          </p:cNvSpPr>
          <p:nvPr/>
        </p:nvSpPr>
        <p:spPr bwMode="auto">
          <a:xfrm>
            <a:off x="6230938" y="366553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8000"/>
          </a:solidFill>
          <a:ln w="38100" cmpd="sng">
            <a:solidFill>
              <a:schemeClr val="tx1"/>
            </a:solidFill>
            <a:prstDash val="solid"/>
            <a:round/>
            <a:headEnd/>
            <a:tailEnd/>
          </a:ln>
        </p:spPr>
        <p:txBody>
          <a:bodyPr lIns="263066" tIns="131535" rIns="263066" bIns="131535">
            <a:spAutoFit/>
          </a:bodyPr>
          <a:lstStyle/>
          <a:p>
            <a:endParaRPr lang="en-US"/>
          </a:p>
        </p:txBody>
      </p:sp>
      <p:sp>
        <p:nvSpPr>
          <p:cNvPr id="178193" name="Freeform 17"/>
          <p:cNvSpPr>
            <a:spLocks/>
          </p:cNvSpPr>
          <p:nvPr/>
        </p:nvSpPr>
        <p:spPr bwMode="auto">
          <a:xfrm>
            <a:off x="6905625" y="366553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94" name="Freeform 18"/>
          <p:cNvSpPr>
            <a:spLocks/>
          </p:cNvSpPr>
          <p:nvPr/>
        </p:nvSpPr>
        <p:spPr bwMode="auto">
          <a:xfrm>
            <a:off x="7580313"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95" name="Freeform 19"/>
          <p:cNvSpPr>
            <a:spLocks/>
          </p:cNvSpPr>
          <p:nvPr/>
        </p:nvSpPr>
        <p:spPr bwMode="auto">
          <a:xfrm>
            <a:off x="8256588" y="366553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96" name="Freeform 20"/>
          <p:cNvSpPr>
            <a:spLocks/>
          </p:cNvSpPr>
          <p:nvPr/>
        </p:nvSpPr>
        <p:spPr bwMode="auto">
          <a:xfrm>
            <a:off x="4205288"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97" name="Freeform 21"/>
          <p:cNvSpPr>
            <a:spLocks/>
          </p:cNvSpPr>
          <p:nvPr/>
        </p:nvSpPr>
        <p:spPr bwMode="auto">
          <a:xfrm>
            <a:off x="4879975" y="442118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98" name="Freeform 22"/>
          <p:cNvSpPr>
            <a:spLocks/>
          </p:cNvSpPr>
          <p:nvPr/>
        </p:nvSpPr>
        <p:spPr bwMode="auto">
          <a:xfrm>
            <a:off x="5554663"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199" name="Freeform 23"/>
          <p:cNvSpPr>
            <a:spLocks/>
          </p:cNvSpPr>
          <p:nvPr/>
        </p:nvSpPr>
        <p:spPr bwMode="auto">
          <a:xfrm>
            <a:off x="6230938" y="442118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200" name="Freeform 24"/>
          <p:cNvSpPr>
            <a:spLocks/>
          </p:cNvSpPr>
          <p:nvPr/>
        </p:nvSpPr>
        <p:spPr bwMode="auto">
          <a:xfrm>
            <a:off x="6905625" y="442118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201" name="Freeform 25"/>
          <p:cNvSpPr>
            <a:spLocks/>
          </p:cNvSpPr>
          <p:nvPr/>
        </p:nvSpPr>
        <p:spPr bwMode="auto">
          <a:xfrm>
            <a:off x="7580313"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78202" name="Freeform 26"/>
          <p:cNvSpPr>
            <a:spLocks/>
          </p:cNvSpPr>
          <p:nvPr/>
        </p:nvSpPr>
        <p:spPr bwMode="auto">
          <a:xfrm>
            <a:off x="8256588" y="442118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cxnSp>
        <p:nvCxnSpPr>
          <p:cNvPr id="178203" name="AutoShape 27"/>
          <p:cNvCxnSpPr>
            <a:cxnSpLocks noChangeShapeType="1"/>
            <a:stCxn id="178192" idx="28"/>
            <a:endCxn id="178185" idx="10"/>
          </p:cNvCxnSpPr>
          <p:nvPr/>
        </p:nvCxnSpPr>
        <p:spPr bwMode="auto">
          <a:xfrm flipV="1">
            <a:off x="6357938" y="3189288"/>
            <a:ext cx="0" cy="457200"/>
          </a:xfrm>
          <a:prstGeom prst="straightConnector1">
            <a:avLst/>
          </a:prstGeom>
          <a:noFill/>
          <a:ln w="19050">
            <a:solidFill>
              <a:schemeClr val="bg2"/>
            </a:solidFill>
            <a:round/>
            <a:headEnd/>
            <a:tailEnd type="triangle" w="med" len="med"/>
          </a:ln>
          <a:effectLst/>
        </p:spPr>
      </p:cxnSp>
      <p:cxnSp>
        <p:nvCxnSpPr>
          <p:cNvPr id="178204" name="AutoShape 28"/>
          <p:cNvCxnSpPr>
            <a:cxnSpLocks noChangeShapeType="1"/>
            <a:stCxn id="178192" idx="10"/>
            <a:endCxn id="178199" idx="28"/>
          </p:cNvCxnSpPr>
          <p:nvPr/>
        </p:nvCxnSpPr>
        <p:spPr bwMode="auto">
          <a:xfrm>
            <a:off x="6357938" y="3951288"/>
            <a:ext cx="0" cy="455612"/>
          </a:xfrm>
          <a:prstGeom prst="straightConnector1">
            <a:avLst/>
          </a:prstGeom>
          <a:noFill/>
          <a:ln w="19050">
            <a:solidFill>
              <a:schemeClr val="bg2"/>
            </a:solidFill>
            <a:round/>
            <a:headEnd/>
            <a:tailEnd type="triangle" w="med" len="med"/>
          </a:ln>
          <a:effectLst/>
        </p:spPr>
      </p:cxnSp>
      <p:cxnSp>
        <p:nvCxnSpPr>
          <p:cNvPr id="178205" name="AutoShape 29"/>
          <p:cNvCxnSpPr>
            <a:cxnSpLocks noChangeShapeType="1"/>
            <a:stCxn id="178191" idx="28"/>
            <a:endCxn id="178184" idx="10"/>
          </p:cNvCxnSpPr>
          <p:nvPr/>
        </p:nvCxnSpPr>
        <p:spPr bwMode="auto">
          <a:xfrm flipV="1">
            <a:off x="5683250" y="3189288"/>
            <a:ext cx="0" cy="461962"/>
          </a:xfrm>
          <a:prstGeom prst="straightConnector1">
            <a:avLst/>
          </a:prstGeom>
          <a:noFill/>
          <a:ln w="19050">
            <a:solidFill>
              <a:schemeClr val="bg2"/>
            </a:solidFill>
            <a:round/>
            <a:headEnd/>
            <a:tailEnd type="triangle" w="med" len="med"/>
          </a:ln>
          <a:effectLst/>
        </p:spPr>
      </p:cxnSp>
      <p:cxnSp>
        <p:nvCxnSpPr>
          <p:cNvPr id="178206" name="AutoShape 30"/>
          <p:cNvCxnSpPr>
            <a:cxnSpLocks noChangeShapeType="1"/>
            <a:stCxn id="178191" idx="10"/>
            <a:endCxn id="178198" idx="28"/>
          </p:cNvCxnSpPr>
          <p:nvPr/>
        </p:nvCxnSpPr>
        <p:spPr bwMode="auto">
          <a:xfrm>
            <a:off x="5683250" y="3946525"/>
            <a:ext cx="0" cy="460375"/>
          </a:xfrm>
          <a:prstGeom prst="straightConnector1">
            <a:avLst/>
          </a:prstGeom>
          <a:noFill/>
          <a:ln w="19050">
            <a:solidFill>
              <a:schemeClr val="bg2"/>
            </a:solidFill>
            <a:round/>
            <a:headEnd/>
            <a:tailEnd type="triangle" w="med" len="med"/>
          </a:ln>
          <a:effectLst/>
        </p:spPr>
      </p:cxnSp>
      <p:cxnSp>
        <p:nvCxnSpPr>
          <p:cNvPr id="178207" name="AutoShape 31"/>
          <p:cNvCxnSpPr>
            <a:cxnSpLocks noChangeShapeType="1"/>
            <a:stCxn id="178190" idx="28"/>
            <a:endCxn id="178183" idx="10"/>
          </p:cNvCxnSpPr>
          <p:nvPr/>
        </p:nvCxnSpPr>
        <p:spPr bwMode="auto">
          <a:xfrm flipV="1">
            <a:off x="5008563" y="3189288"/>
            <a:ext cx="0" cy="461962"/>
          </a:xfrm>
          <a:prstGeom prst="straightConnector1">
            <a:avLst/>
          </a:prstGeom>
          <a:noFill/>
          <a:ln w="19050">
            <a:solidFill>
              <a:schemeClr val="bg2"/>
            </a:solidFill>
            <a:round/>
            <a:headEnd/>
            <a:tailEnd type="triangle" w="med" len="med"/>
          </a:ln>
          <a:effectLst/>
        </p:spPr>
      </p:cxnSp>
      <p:cxnSp>
        <p:nvCxnSpPr>
          <p:cNvPr id="178208" name="AutoShape 32"/>
          <p:cNvCxnSpPr>
            <a:cxnSpLocks noChangeShapeType="1"/>
            <a:stCxn id="178190" idx="10"/>
            <a:endCxn id="178197" idx="28"/>
          </p:cNvCxnSpPr>
          <p:nvPr/>
        </p:nvCxnSpPr>
        <p:spPr bwMode="auto">
          <a:xfrm>
            <a:off x="5008563" y="3946525"/>
            <a:ext cx="0" cy="460375"/>
          </a:xfrm>
          <a:prstGeom prst="straightConnector1">
            <a:avLst/>
          </a:prstGeom>
          <a:noFill/>
          <a:ln w="19050">
            <a:solidFill>
              <a:schemeClr val="bg2"/>
            </a:solidFill>
            <a:round/>
            <a:headEnd/>
            <a:tailEnd type="triangle" w="med" len="med"/>
          </a:ln>
          <a:effectLst/>
        </p:spPr>
      </p:cxnSp>
      <p:cxnSp>
        <p:nvCxnSpPr>
          <p:cNvPr id="178209" name="AutoShape 33"/>
          <p:cNvCxnSpPr>
            <a:cxnSpLocks noChangeShapeType="1"/>
            <a:stCxn id="178189" idx="28"/>
            <a:endCxn id="178182" idx="10"/>
          </p:cNvCxnSpPr>
          <p:nvPr/>
        </p:nvCxnSpPr>
        <p:spPr bwMode="auto">
          <a:xfrm flipV="1">
            <a:off x="4333875" y="3189288"/>
            <a:ext cx="0" cy="461962"/>
          </a:xfrm>
          <a:prstGeom prst="straightConnector1">
            <a:avLst/>
          </a:prstGeom>
          <a:noFill/>
          <a:ln w="19050">
            <a:solidFill>
              <a:schemeClr val="bg2"/>
            </a:solidFill>
            <a:round/>
            <a:headEnd/>
            <a:tailEnd type="triangle" w="med" len="med"/>
          </a:ln>
          <a:effectLst/>
        </p:spPr>
      </p:cxnSp>
      <p:cxnSp>
        <p:nvCxnSpPr>
          <p:cNvPr id="178210" name="AutoShape 34"/>
          <p:cNvCxnSpPr>
            <a:cxnSpLocks noChangeShapeType="1"/>
            <a:stCxn id="178189" idx="10"/>
            <a:endCxn id="178196" idx="28"/>
          </p:cNvCxnSpPr>
          <p:nvPr/>
        </p:nvCxnSpPr>
        <p:spPr bwMode="auto">
          <a:xfrm>
            <a:off x="4333875" y="3946525"/>
            <a:ext cx="0" cy="460375"/>
          </a:xfrm>
          <a:prstGeom prst="straightConnector1">
            <a:avLst/>
          </a:prstGeom>
          <a:noFill/>
          <a:ln w="19050">
            <a:solidFill>
              <a:schemeClr val="bg2"/>
            </a:solidFill>
            <a:round/>
            <a:headEnd/>
            <a:tailEnd type="triangle" w="med" len="med"/>
          </a:ln>
          <a:effectLst/>
        </p:spPr>
      </p:cxnSp>
      <p:cxnSp>
        <p:nvCxnSpPr>
          <p:cNvPr id="178211" name="AutoShape 35"/>
          <p:cNvCxnSpPr>
            <a:cxnSpLocks noChangeShapeType="1"/>
            <a:stCxn id="178193" idx="28"/>
            <a:endCxn id="178186" idx="10"/>
          </p:cNvCxnSpPr>
          <p:nvPr/>
        </p:nvCxnSpPr>
        <p:spPr bwMode="auto">
          <a:xfrm flipV="1">
            <a:off x="7034213" y="3189288"/>
            <a:ext cx="0" cy="461962"/>
          </a:xfrm>
          <a:prstGeom prst="straightConnector1">
            <a:avLst/>
          </a:prstGeom>
          <a:noFill/>
          <a:ln w="19050">
            <a:solidFill>
              <a:schemeClr val="bg2"/>
            </a:solidFill>
            <a:round/>
            <a:headEnd/>
            <a:tailEnd type="triangle" w="med" len="med"/>
          </a:ln>
          <a:effectLst/>
        </p:spPr>
      </p:cxnSp>
      <p:cxnSp>
        <p:nvCxnSpPr>
          <p:cNvPr id="178212" name="AutoShape 36"/>
          <p:cNvCxnSpPr>
            <a:cxnSpLocks noChangeShapeType="1"/>
            <a:stCxn id="178193" idx="10"/>
            <a:endCxn id="178200" idx="28"/>
          </p:cNvCxnSpPr>
          <p:nvPr/>
        </p:nvCxnSpPr>
        <p:spPr bwMode="auto">
          <a:xfrm>
            <a:off x="7034213" y="3946525"/>
            <a:ext cx="0" cy="460375"/>
          </a:xfrm>
          <a:prstGeom prst="straightConnector1">
            <a:avLst/>
          </a:prstGeom>
          <a:noFill/>
          <a:ln w="19050">
            <a:solidFill>
              <a:schemeClr val="bg2"/>
            </a:solidFill>
            <a:round/>
            <a:headEnd/>
            <a:tailEnd type="triangle" w="med" len="med"/>
          </a:ln>
          <a:effectLst/>
        </p:spPr>
      </p:cxnSp>
      <p:cxnSp>
        <p:nvCxnSpPr>
          <p:cNvPr id="178213" name="AutoShape 37"/>
          <p:cNvCxnSpPr>
            <a:cxnSpLocks noChangeShapeType="1"/>
            <a:stCxn id="178194" idx="28"/>
            <a:endCxn id="178187" idx="10"/>
          </p:cNvCxnSpPr>
          <p:nvPr/>
        </p:nvCxnSpPr>
        <p:spPr bwMode="auto">
          <a:xfrm flipV="1">
            <a:off x="7708900" y="3189288"/>
            <a:ext cx="0" cy="461962"/>
          </a:xfrm>
          <a:prstGeom prst="straightConnector1">
            <a:avLst/>
          </a:prstGeom>
          <a:noFill/>
          <a:ln w="19050">
            <a:solidFill>
              <a:schemeClr val="bg2"/>
            </a:solidFill>
            <a:round/>
            <a:headEnd/>
            <a:tailEnd type="triangle" w="med" len="med"/>
          </a:ln>
          <a:effectLst/>
        </p:spPr>
      </p:cxnSp>
      <p:cxnSp>
        <p:nvCxnSpPr>
          <p:cNvPr id="178214" name="AutoShape 38"/>
          <p:cNvCxnSpPr>
            <a:cxnSpLocks noChangeShapeType="1"/>
            <a:stCxn id="178194" idx="10"/>
            <a:endCxn id="178201" idx="28"/>
          </p:cNvCxnSpPr>
          <p:nvPr/>
        </p:nvCxnSpPr>
        <p:spPr bwMode="auto">
          <a:xfrm>
            <a:off x="7708900" y="3946525"/>
            <a:ext cx="0" cy="460375"/>
          </a:xfrm>
          <a:prstGeom prst="straightConnector1">
            <a:avLst/>
          </a:prstGeom>
          <a:noFill/>
          <a:ln w="19050">
            <a:solidFill>
              <a:schemeClr val="bg2"/>
            </a:solidFill>
            <a:round/>
            <a:headEnd/>
            <a:tailEnd type="triangle" w="med" len="med"/>
          </a:ln>
          <a:effectLst/>
        </p:spPr>
      </p:cxnSp>
      <p:cxnSp>
        <p:nvCxnSpPr>
          <p:cNvPr id="178215" name="AutoShape 39"/>
          <p:cNvCxnSpPr>
            <a:cxnSpLocks noChangeShapeType="1"/>
            <a:stCxn id="178195" idx="28"/>
            <a:endCxn id="178188" idx="10"/>
          </p:cNvCxnSpPr>
          <p:nvPr/>
        </p:nvCxnSpPr>
        <p:spPr bwMode="auto">
          <a:xfrm flipV="1">
            <a:off x="8383588" y="3189288"/>
            <a:ext cx="0" cy="461962"/>
          </a:xfrm>
          <a:prstGeom prst="straightConnector1">
            <a:avLst/>
          </a:prstGeom>
          <a:noFill/>
          <a:ln w="19050">
            <a:solidFill>
              <a:schemeClr val="bg2"/>
            </a:solidFill>
            <a:round/>
            <a:headEnd/>
            <a:tailEnd type="triangle" w="med" len="med"/>
          </a:ln>
          <a:effectLst/>
        </p:spPr>
      </p:cxnSp>
      <p:cxnSp>
        <p:nvCxnSpPr>
          <p:cNvPr id="178216" name="AutoShape 40"/>
          <p:cNvCxnSpPr>
            <a:cxnSpLocks noChangeShapeType="1"/>
            <a:stCxn id="178195" idx="10"/>
            <a:endCxn id="178202" idx="28"/>
          </p:cNvCxnSpPr>
          <p:nvPr/>
        </p:nvCxnSpPr>
        <p:spPr bwMode="auto">
          <a:xfrm>
            <a:off x="8383588" y="3946525"/>
            <a:ext cx="0" cy="460375"/>
          </a:xfrm>
          <a:prstGeom prst="straightConnector1">
            <a:avLst/>
          </a:prstGeom>
          <a:noFill/>
          <a:ln w="19050">
            <a:solidFill>
              <a:schemeClr val="bg2"/>
            </a:solidFill>
            <a:round/>
            <a:headEnd/>
            <a:tailEnd type="triangle" w="med" len="med"/>
          </a:ln>
          <a:effectLst/>
        </p:spPr>
      </p:cxnSp>
      <p:cxnSp>
        <p:nvCxnSpPr>
          <p:cNvPr id="178217" name="AutoShape 41"/>
          <p:cNvCxnSpPr>
            <a:cxnSpLocks noChangeShapeType="1"/>
            <a:stCxn id="178183" idx="37"/>
            <a:endCxn id="178184" idx="19"/>
          </p:cNvCxnSpPr>
          <p:nvPr/>
        </p:nvCxnSpPr>
        <p:spPr bwMode="auto">
          <a:xfrm>
            <a:off x="5153025" y="3043238"/>
            <a:ext cx="387350" cy="0"/>
          </a:xfrm>
          <a:prstGeom prst="straightConnector1">
            <a:avLst/>
          </a:prstGeom>
          <a:noFill/>
          <a:ln w="19050">
            <a:solidFill>
              <a:schemeClr val="bg2"/>
            </a:solidFill>
            <a:round/>
            <a:headEnd/>
            <a:tailEnd type="triangle" w="med" len="med"/>
          </a:ln>
          <a:effectLst/>
        </p:spPr>
      </p:cxnSp>
      <p:cxnSp>
        <p:nvCxnSpPr>
          <p:cNvPr id="178218" name="AutoShape 42"/>
          <p:cNvCxnSpPr>
            <a:cxnSpLocks noChangeShapeType="1"/>
            <a:stCxn id="178190" idx="37"/>
            <a:endCxn id="178191" idx="19"/>
          </p:cNvCxnSpPr>
          <p:nvPr/>
        </p:nvCxnSpPr>
        <p:spPr bwMode="auto">
          <a:xfrm>
            <a:off x="5153025" y="3800475"/>
            <a:ext cx="387350" cy="0"/>
          </a:xfrm>
          <a:prstGeom prst="straightConnector1">
            <a:avLst/>
          </a:prstGeom>
          <a:noFill/>
          <a:ln w="19050">
            <a:solidFill>
              <a:schemeClr val="bg2"/>
            </a:solidFill>
            <a:round/>
            <a:headEnd/>
            <a:tailEnd type="triangle" w="med" len="med"/>
          </a:ln>
          <a:effectLst/>
        </p:spPr>
      </p:cxnSp>
      <p:cxnSp>
        <p:nvCxnSpPr>
          <p:cNvPr id="178219" name="AutoShape 43"/>
          <p:cNvCxnSpPr>
            <a:cxnSpLocks noChangeShapeType="1"/>
            <a:stCxn id="178197" idx="37"/>
            <a:endCxn id="178198" idx="19"/>
          </p:cNvCxnSpPr>
          <p:nvPr/>
        </p:nvCxnSpPr>
        <p:spPr bwMode="auto">
          <a:xfrm>
            <a:off x="5153025" y="4556125"/>
            <a:ext cx="387350" cy="0"/>
          </a:xfrm>
          <a:prstGeom prst="straightConnector1">
            <a:avLst/>
          </a:prstGeom>
          <a:noFill/>
          <a:ln w="19050">
            <a:solidFill>
              <a:schemeClr val="bg2"/>
            </a:solidFill>
            <a:round/>
            <a:headEnd/>
            <a:tailEnd type="triangle" w="med" len="med"/>
          </a:ln>
          <a:effectLst/>
        </p:spPr>
      </p:cxnSp>
      <p:cxnSp>
        <p:nvCxnSpPr>
          <p:cNvPr id="178220" name="AutoShape 44"/>
          <p:cNvCxnSpPr>
            <a:cxnSpLocks noChangeShapeType="1"/>
            <a:stCxn id="178197" idx="19"/>
            <a:endCxn id="178196" idx="37"/>
          </p:cNvCxnSpPr>
          <p:nvPr/>
        </p:nvCxnSpPr>
        <p:spPr bwMode="auto">
          <a:xfrm flipH="1">
            <a:off x="4478338" y="4556125"/>
            <a:ext cx="387350" cy="0"/>
          </a:xfrm>
          <a:prstGeom prst="straightConnector1">
            <a:avLst/>
          </a:prstGeom>
          <a:noFill/>
          <a:ln w="19050">
            <a:solidFill>
              <a:schemeClr val="bg2"/>
            </a:solidFill>
            <a:round/>
            <a:headEnd/>
            <a:tailEnd type="triangle" w="med" len="med"/>
          </a:ln>
          <a:effectLst/>
        </p:spPr>
      </p:cxnSp>
      <p:cxnSp>
        <p:nvCxnSpPr>
          <p:cNvPr id="178221" name="AutoShape 45"/>
          <p:cNvCxnSpPr>
            <a:cxnSpLocks noChangeShapeType="1"/>
            <a:stCxn id="178190" idx="19"/>
            <a:endCxn id="178189" idx="37"/>
          </p:cNvCxnSpPr>
          <p:nvPr/>
        </p:nvCxnSpPr>
        <p:spPr bwMode="auto">
          <a:xfrm flipH="1">
            <a:off x="4478338" y="3800475"/>
            <a:ext cx="387350" cy="0"/>
          </a:xfrm>
          <a:prstGeom prst="straightConnector1">
            <a:avLst/>
          </a:prstGeom>
          <a:noFill/>
          <a:ln w="19050">
            <a:solidFill>
              <a:schemeClr val="bg2"/>
            </a:solidFill>
            <a:round/>
            <a:headEnd/>
            <a:tailEnd type="triangle" w="med" len="med"/>
          </a:ln>
          <a:effectLst/>
        </p:spPr>
      </p:cxnSp>
      <p:cxnSp>
        <p:nvCxnSpPr>
          <p:cNvPr id="178222" name="AutoShape 46"/>
          <p:cNvCxnSpPr>
            <a:cxnSpLocks noChangeShapeType="1"/>
            <a:stCxn id="178183" idx="19"/>
            <a:endCxn id="178182" idx="37"/>
          </p:cNvCxnSpPr>
          <p:nvPr/>
        </p:nvCxnSpPr>
        <p:spPr bwMode="auto">
          <a:xfrm flipH="1">
            <a:off x="4478338" y="3043238"/>
            <a:ext cx="387350" cy="0"/>
          </a:xfrm>
          <a:prstGeom prst="straightConnector1">
            <a:avLst/>
          </a:prstGeom>
          <a:noFill/>
          <a:ln w="19050">
            <a:solidFill>
              <a:schemeClr val="bg2"/>
            </a:solidFill>
            <a:round/>
            <a:headEnd/>
            <a:tailEnd type="triangle" w="med" len="med"/>
          </a:ln>
          <a:effectLst/>
        </p:spPr>
      </p:cxnSp>
      <p:cxnSp>
        <p:nvCxnSpPr>
          <p:cNvPr id="178223" name="AutoShape 47"/>
          <p:cNvCxnSpPr>
            <a:cxnSpLocks noChangeShapeType="1"/>
            <a:stCxn id="178187" idx="37"/>
            <a:endCxn id="178188" idx="19"/>
          </p:cNvCxnSpPr>
          <p:nvPr/>
        </p:nvCxnSpPr>
        <p:spPr bwMode="auto">
          <a:xfrm>
            <a:off x="7853363" y="3043238"/>
            <a:ext cx="388937" cy="0"/>
          </a:xfrm>
          <a:prstGeom prst="straightConnector1">
            <a:avLst/>
          </a:prstGeom>
          <a:noFill/>
          <a:ln w="19050">
            <a:solidFill>
              <a:schemeClr val="bg2"/>
            </a:solidFill>
            <a:round/>
            <a:headEnd/>
            <a:tailEnd type="triangle" w="med" len="med"/>
          </a:ln>
          <a:effectLst/>
        </p:spPr>
      </p:cxnSp>
      <p:cxnSp>
        <p:nvCxnSpPr>
          <p:cNvPr id="178224" name="AutoShape 48"/>
          <p:cNvCxnSpPr>
            <a:cxnSpLocks noChangeShapeType="1"/>
            <a:stCxn id="178194" idx="37"/>
            <a:endCxn id="178195" idx="19"/>
          </p:cNvCxnSpPr>
          <p:nvPr/>
        </p:nvCxnSpPr>
        <p:spPr bwMode="auto">
          <a:xfrm>
            <a:off x="7853363" y="3800475"/>
            <a:ext cx="388937" cy="0"/>
          </a:xfrm>
          <a:prstGeom prst="straightConnector1">
            <a:avLst/>
          </a:prstGeom>
          <a:noFill/>
          <a:ln w="19050">
            <a:solidFill>
              <a:schemeClr val="bg2"/>
            </a:solidFill>
            <a:round/>
            <a:headEnd/>
            <a:tailEnd type="triangle" w="med" len="med"/>
          </a:ln>
          <a:effectLst/>
        </p:spPr>
      </p:cxnSp>
      <p:cxnSp>
        <p:nvCxnSpPr>
          <p:cNvPr id="178225" name="AutoShape 49"/>
          <p:cNvCxnSpPr>
            <a:cxnSpLocks noChangeShapeType="1"/>
            <a:stCxn id="178201" idx="37"/>
            <a:endCxn id="178202" idx="19"/>
          </p:cNvCxnSpPr>
          <p:nvPr/>
        </p:nvCxnSpPr>
        <p:spPr bwMode="auto">
          <a:xfrm>
            <a:off x="7853363" y="4556125"/>
            <a:ext cx="388937" cy="0"/>
          </a:xfrm>
          <a:prstGeom prst="straightConnector1">
            <a:avLst/>
          </a:prstGeom>
          <a:noFill/>
          <a:ln w="19050">
            <a:solidFill>
              <a:schemeClr val="bg2"/>
            </a:solidFill>
            <a:round/>
            <a:headEnd/>
            <a:tailEnd type="triangle" w="med" len="med"/>
          </a:ln>
          <a:effectLst/>
        </p:spPr>
      </p:cxnSp>
      <p:cxnSp>
        <p:nvCxnSpPr>
          <p:cNvPr id="178226" name="AutoShape 50"/>
          <p:cNvCxnSpPr>
            <a:cxnSpLocks noChangeShapeType="1"/>
            <a:stCxn id="178187" idx="19"/>
            <a:endCxn id="178186" idx="37"/>
          </p:cNvCxnSpPr>
          <p:nvPr/>
        </p:nvCxnSpPr>
        <p:spPr bwMode="auto">
          <a:xfrm flipH="1">
            <a:off x="7178675" y="3043238"/>
            <a:ext cx="387350" cy="0"/>
          </a:xfrm>
          <a:prstGeom prst="straightConnector1">
            <a:avLst/>
          </a:prstGeom>
          <a:noFill/>
          <a:ln w="19050">
            <a:solidFill>
              <a:schemeClr val="bg2"/>
            </a:solidFill>
            <a:round/>
            <a:headEnd/>
            <a:tailEnd type="triangle" w="med" len="med"/>
          </a:ln>
          <a:effectLst/>
        </p:spPr>
      </p:cxnSp>
      <p:cxnSp>
        <p:nvCxnSpPr>
          <p:cNvPr id="178227" name="AutoShape 51"/>
          <p:cNvCxnSpPr>
            <a:cxnSpLocks noChangeShapeType="1"/>
            <a:stCxn id="178194" idx="19"/>
            <a:endCxn id="178193" idx="37"/>
          </p:cNvCxnSpPr>
          <p:nvPr/>
        </p:nvCxnSpPr>
        <p:spPr bwMode="auto">
          <a:xfrm flipH="1">
            <a:off x="7178675" y="3800475"/>
            <a:ext cx="387350" cy="0"/>
          </a:xfrm>
          <a:prstGeom prst="straightConnector1">
            <a:avLst/>
          </a:prstGeom>
          <a:noFill/>
          <a:ln w="19050">
            <a:solidFill>
              <a:schemeClr val="bg2"/>
            </a:solidFill>
            <a:round/>
            <a:headEnd/>
            <a:tailEnd type="triangle" w="med" len="med"/>
          </a:ln>
          <a:effectLst/>
        </p:spPr>
      </p:cxnSp>
      <p:cxnSp>
        <p:nvCxnSpPr>
          <p:cNvPr id="178228" name="AutoShape 52"/>
          <p:cNvCxnSpPr>
            <a:cxnSpLocks noChangeShapeType="1"/>
            <a:stCxn id="178201" idx="17"/>
            <a:endCxn id="178200" idx="2"/>
          </p:cNvCxnSpPr>
          <p:nvPr/>
        </p:nvCxnSpPr>
        <p:spPr bwMode="auto">
          <a:xfrm flipH="1">
            <a:off x="7173913" y="4581525"/>
            <a:ext cx="395287" cy="0"/>
          </a:xfrm>
          <a:prstGeom prst="straightConnector1">
            <a:avLst/>
          </a:prstGeom>
          <a:noFill/>
          <a:ln w="19050">
            <a:solidFill>
              <a:schemeClr val="bg2"/>
            </a:solidFill>
            <a:round/>
            <a:headEnd/>
            <a:tailEnd type="triangle" w="med" len="med"/>
          </a:ln>
          <a:effectLst/>
        </p:spPr>
      </p:cxnSp>
      <p:cxnSp>
        <p:nvCxnSpPr>
          <p:cNvPr id="178229" name="AutoShape 53"/>
          <p:cNvCxnSpPr>
            <a:cxnSpLocks noChangeShapeType="1"/>
            <a:stCxn id="178185" idx="30"/>
            <a:endCxn id="178187" idx="24"/>
          </p:cNvCxnSpPr>
          <p:nvPr/>
        </p:nvCxnSpPr>
        <p:spPr bwMode="auto">
          <a:xfrm rot="5400000" flipV="1">
            <a:off x="7015957" y="2294731"/>
            <a:ext cx="14288" cy="1228725"/>
          </a:xfrm>
          <a:prstGeom prst="curvedConnector3">
            <a:avLst>
              <a:gd name="adj1" fmla="val -1555556"/>
            </a:avLst>
          </a:prstGeom>
          <a:noFill/>
          <a:ln w="19050">
            <a:solidFill>
              <a:schemeClr val="bg2"/>
            </a:solidFill>
            <a:round/>
            <a:headEnd/>
            <a:tailEnd type="triangle" w="med" len="med"/>
          </a:ln>
          <a:effectLst/>
        </p:spPr>
      </p:cxnSp>
      <p:cxnSp>
        <p:nvCxnSpPr>
          <p:cNvPr id="178230" name="AutoShape 54"/>
          <p:cNvCxnSpPr>
            <a:cxnSpLocks noChangeShapeType="1"/>
            <a:stCxn id="178192" idx="30"/>
            <a:endCxn id="178194" idx="24"/>
          </p:cNvCxnSpPr>
          <p:nvPr/>
        </p:nvCxnSpPr>
        <p:spPr bwMode="auto">
          <a:xfrm rot="5400000" flipV="1">
            <a:off x="7013576" y="3049587"/>
            <a:ext cx="19050" cy="1228725"/>
          </a:xfrm>
          <a:prstGeom prst="curvedConnector3">
            <a:avLst>
              <a:gd name="adj1" fmla="val -1141667"/>
            </a:avLst>
          </a:prstGeom>
          <a:noFill/>
          <a:ln w="19050">
            <a:solidFill>
              <a:schemeClr val="bg2"/>
            </a:solidFill>
            <a:round/>
            <a:headEnd/>
            <a:tailEnd type="triangle" w="med" len="med"/>
          </a:ln>
          <a:effectLst/>
        </p:spPr>
      </p:cxnSp>
      <p:cxnSp>
        <p:nvCxnSpPr>
          <p:cNvPr id="178231" name="AutoShape 55"/>
          <p:cNvCxnSpPr>
            <a:cxnSpLocks noChangeShapeType="1"/>
            <a:stCxn id="178199" idx="31"/>
            <a:endCxn id="178201" idx="24"/>
          </p:cNvCxnSpPr>
          <p:nvPr/>
        </p:nvCxnSpPr>
        <p:spPr bwMode="auto">
          <a:xfrm rot="5400000" flipV="1">
            <a:off x="7033419" y="3826669"/>
            <a:ext cx="1588" cy="1206500"/>
          </a:xfrm>
          <a:prstGeom prst="curvedConnector3">
            <a:avLst>
              <a:gd name="adj1" fmla="val -14900000"/>
            </a:avLst>
          </a:prstGeom>
          <a:noFill/>
          <a:ln w="19050">
            <a:solidFill>
              <a:schemeClr val="bg2"/>
            </a:solidFill>
            <a:round/>
            <a:headEnd/>
            <a:tailEnd type="triangle" w="med" len="med"/>
          </a:ln>
          <a:effectLst/>
        </p:spPr>
      </p:cxnSp>
      <p:cxnSp>
        <p:nvCxnSpPr>
          <p:cNvPr id="178232" name="AutoShape 56"/>
          <p:cNvCxnSpPr>
            <a:cxnSpLocks noChangeShapeType="1"/>
            <a:stCxn id="178185" idx="26"/>
            <a:endCxn id="178183" idx="32"/>
          </p:cNvCxnSpPr>
          <p:nvPr/>
        </p:nvCxnSpPr>
        <p:spPr bwMode="auto">
          <a:xfrm rot="16200000" flipH="1" flipV="1">
            <a:off x="5697538" y="2295525"/>
            <a:ext cx="38100" cy="1235075"/>
          </a:xfrm>
          <a:prstGeom prst="curvedConnector3">
            <a:avLst>
              <a:gd name="adj1" fmla="val -562500"/>
            </a:avLst>
          </a:prstGeom>
          <a:noFill/>
          <a:ln w="19050">
            <a:solidFill>
              <a:schemeClr val="bg2"/>
            </a:solidFill>
            <a:round/>
            <a:headEnd/>
            <a:tailEnd type="triangle" w="med" len="med"/>
          </a:ln>
          <a:effectLst/>
        </p:spPr>
      </p:cxnSp>
      <p:cxnSp>
        <p:nvCxnSpPr>
          <p:cNvPr id="178233" name="AutoShape 57"/>
          <p:cNvCxnSpPr>
            <a:cxnSpLocks noChangeShapeType="1"/>
            <a:stCxn id="178192" idx="25"/>
            <a:endCxn id="178190" idx="31"/>
          </p:cNvCxnSpPr>
          <p:nvPr/>
        </p:nvCxnSpPr>
        <p:spPr bwMode="auto">
          <a:xfrm rot="16200000" flipH="1" flipV="1">
            <a:off x="5686426" y="3049587"/>
            <a:ext cx="19050" cy="1228725"/>
          </a:xfrm>
          <a:prstGeom prst="curvedConnector3">
            <a:avLst>
              <a:gd name="adj1" fmla="val -1141667"/>
            </a:avLst>
          </a:prstGeom>
          <a:noFill/>
          <a:ln w="19050">
            <a:solidFill>
              <a:schemeClr val="bg2"/>
            </a:solidFill>
            <a:round/>
            <a:headEnd/>
            <a:tailEnd type="triangle" w="med" len="med"/>
          </a:ln>
          <a:effectLst/>
        </p:spPr>
      </p:cxnSp>
      <p:cxnSp>
        <p:nvCxnSpPr>
          <p:cNvPr id="178234" name="AutoShape 58"/>
          <p:cNvCxnSpPr>
            <a:cxnSpLocks noChangeShapeType="1"/>
            <a:stCxn id="178199" idx="24"/>
            <a:endCxn id="178197" idx="31"/>
          </p:cNvCxnSpPr>
          <p:nvPr/>
        </p:nvCxnSpPr>
        <p:spPr bwMode="auto">
          <a:xfrm rot="16200000" flipH="1" flipV="1">
            <a:off x="5684044" y="3826669"/>
            <a:ext cx="1588" cy="1206500"/>
          </a:xfrm>
          <a:prstGeom prst="curvedConnector3">
            <a:avLst>
              <a:gd name="adj1" fmla="val -14900000"/>
            </a:avLst>
          </a:prstGeom>
          <a:noFill/>
          <a:ln w="19050">
            <a:solidFill>
              <a:schemeClr val="bg2"/>
            </a:solidFill>
            <a:round/>
            <a:headEnd/>
            <a:tailEnd type="triangle" w="med" len="med"/>
          </a:ln>
          <a:effectLst/>
        </p:spPr>
      </p:cxnSp>
      <p:sp>
        <p:nvSpPr>
          <p:cNvPr id="178235" name="Text Box 59"/>
          <p:cNvSpPr txBox="1">
            <a:spLocks noChangeArrowheads="1"/>
          </p:cNvSpPr>
          <p:nvPr/>
        </p:nvSpPr>
        <p:spPr bwMode="auto">
          <a:xfrm>
            <a:off x="41148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L0</a:t>
            </a:r>
            <a:endParaRPr lang="en-US">
              <a:solidFill>
                <a:schemeClr val="bg2"/>
              </a:solidFill>
            </a:endParaRPr>
          </a:p>
        </p:txBody>
      </p:sp>
      <p:sp>
        <p:nvSpPr>
          <p:cNvPr id="178236" name="Text Box 60"/>
          <p:cNvSpPr txBox="1">
            <a:spLocks noChangeArrowheads="1"/>
          </p:cNvSpPr>
          <p:nvPr/>
        </p:nvSpPr>
        <p:spPr bwMode="auto">
          <a:xfrm>
            <a:off x="47910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L4</a:t>
            </a:r>
            <a:endParaRPr lang="en-US">
              <a:solidFill>
                <a:schemeClr val="bg2"/>
              </a:solidFill>
            </a:endParaRPr>
          </a:p>
        </p:txBody>
      </p:sp>
      <p:sp>
        <p:nvSpPr>
          <p:cNvPr id="178237" name="Text Box 61"/>
          <p:cNvSpPr txBox="1">
            <a:spLocks noChangeArrowheads="1"/>
          </p:cNvSpPr>
          <p:nvPr/>
        </p:nvSpPr>
        <p:spPr bwMode="auto">
          <a:xfrm>
            <a:off x="54768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L1</a:t>
            </a:r>
            <a:endParaRPr lang="en-US">
              <a:solidFill>
                <a:schemeClr val="bg2"/>
              </a:solidFill>
            </a:endParaRPr>
          </a:p>
        </p:txBody>
      </p:sp>
      <p:sp>
        <p:nvSpPr>
          <p:cNvPr id="178238" name="Text Box 62"/>
          <p:cNvSpPr txBox="1">
            <a:spLocks noChangeArrowheads="1"/>
          </p:cNvSpPr>
          <p:nvPr/>
        </p:nvSpPr>
        <p:spPr bwMode="auto">
          <a:xfrm>
            <a:off x="61626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L6</a:t>
            </a:r>
            <a:endParaRPr lang="en-US"/>
          </a:p>
        </p:txBody>
      </p:sp>
      <p:sp>
        <p:nvSpPr>
          <p:cNvPr id="178239" name="Text Box 63"/>
          <p:cNvSpPr txBox="1">
            <a:spLocks noChangeArrowheads="1"/>
          </p:cNvSpPr>
          <p:nvPr/>
        </p:nvSpPr>
        <p:spPr bwMode="auto">
          <a:xfrm>
            <a:off x="68484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L2</a:t>
            </a:r>
            <a:endParaRPr lang="en-US">
              <a:solidFill>
                <a:schemeClr val="bg2"/>
              </a:solidFill>
            </a:endParaRPr>
          </a:p>
        </p:txBody>
      </p:sp>
      <p:sp>
        <p:nvSpPr>
          <p:cNvPr id="178240" name="Text Box 64"/>
          <p:cNvSpPr txBox="1">
            <a:spLocks noChangeArrowheads="1"/>
          </p:cNvSpPr>
          <p:nvPr/>
        </p:nvSpPr>
        <p:spPr bwMode="auto">
          <a:xfrm>
            <a:off x="74676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L5</a:t>
            </a:r>
            <a:endParaRPr lang="en-US">
              <a:solidFill>
                <a:schemeClr val="bg2"/>
              </a:solidFill>
            </a:endParaRPr>
          </a:p>
        </p:txBody>
      </p:sp>
      <p:sp>
        <p:nvSpPr>
          <p:cNvPr id="178241" name="Text Box 65"/>
          <p:cNvSpPr txBox="1">
            <a:spLocks noChangeArrowheads="1"/>
          </p:cNvSpPr>
          <p:nvPr/>
        </p:nvSpPr>
        <p:spPr bwMode="auto">
          <a:xfrm>
            <a:off x="81534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L3</a:t>
            </a:r>
            <a:endParaRPr lang="en-US">
              <a:solidFill>
                <a:schemeClr val="bg2"/>
              </a:solidFill>
            </a:endParaRPr>
          </a:p>
        </p:txBody>
      </p:sp>
      <p:sp>
        <p:nvSpPr>
          <p:cNvPr id="178242" name="Text Box 66"/>
          <p:cNvSpPr txBox="1">
            <a:spLocks noChangeArrowheads="1"/>
          </p:cNvSpPr>
          <p:nvPr/>
        </p:nvSpPr>
        <p:spPr bwMode="auto">
          <a:xfrm>
            <a:off x="4953000" y="1782763"/>
            <a:ext cx="2827338" cy="579437"/>
          </a:xfrm>
          <a:prstGeom prst="rect">
            <a:avLst/>
          </a:prstGeom>
          <a:noFill/>
          <a:ln w="12700">
            <a:noFill/>
            <a:miter lim="800000"/>
            <a:headEnd type="none" w="sm" len="sm"/>
            <a:tailEnd type="none" w="sm" len="sm"/>
          </a:ln>
          <a:effectLst/>
        </p:spPr>
        <p:txBody>
          <a:bodyPr wrap="none">
            <a:spAutoFit/>
          </a:bodyPr>
          <a:lstStyle/>
          <a:p>
            <a:r>
              <a:rPr lang="en-US" sz="3200"/>
              <a:t>Product Graph</a:t>
            </a:r>
          </a:p>
        </p:txBody>
      </p:sp>
      <p:sp>
        <p:nvSpPr>
          <p:cNvPr id="178243" name="Freeform 67"/>
          <p:cNvSpPr>
            <a:spLocks/>
          </p:cNvSpPr>
          <p:nvPr/>
        </p:nvSpPr>
        <p:spPr bwMode="auto">
          <a:xfrm>
            <a:off x="1243013" y="4581525"/>
            <a:ext cx="1266825" cy="819150"/>
          </a:xfrm>
          <a:custGeom>
            <a:avLst/>
            <a:gdLst/>
            <a:ahLst/>
            <a:cxnLst>
              <a:cxn ang="0">
                <a:pos x="5" y="144"/>
              </a:cxn>
              <a:cxn ang="0">
                <a:pos x="293" y="0"/>
              </a:cxn>
              <a:cxn ang="0">
                <a:pos x="867" y="151"/>
              </a:cxn>
              <a:cxn ang="0">
                <a:pos x="867" y="416"/>
              </a:cxn>
              <a:cxn ang="0">
                <a:pos x="576" y="571"/>
              </a:cxn>
              <a:cxn ang="0">
                <a:pos x="0" y="422"/>
              </a:cxn>
              <a:cxn ang="0">
                <a:pos x="5" y="144"/>
              </a:cxn>
            </a:cxnLst>
            <a:rect l="0" t="0" r="r" b="b"/>
            <a:pathLst>
              <a:path w="867" h="571">
                <a:moveTo>
                  <a:pt x="5" y="144"/>
                </a:moveTo>
                <a:lnTo>
                  <a:pt x="293" y="0"/>
                </a:lnTo>
                <a:lnTo>
                  <a:pt x="867" y="151"/>
                </a:lnTo>
                <a:lnTo>
                  <a:pt x="867" y="416"/>
                </a:lnTo>
                <a:lnTo>
                  <a:pt x="576" y="571"/>
                </a:lnTo>
                <a:lnTo>
                  <a:pt x="0" y="422"/>
                </a:lnTo>
                <a:lnTo>
                  <a:pt x="5" y="144"/>
                </a:lnTo>
                <a:close/>
              </a:path>
            </a:pathLst>
          </a:custGeom>
          <a:solidFill>
            <a:srgbClr val="333333"/>
          </a:solidFill>
          <a:ln w="9525">
            <a:solidFill>
              <a:schemeClr val="bg2"/>
            </a:solidFill>
            <a:round/>
            <a:headEnd/>
            <a:tailEnd/>
          </a:ln>
          <a:effectLst/>
        </p:spPr>
        <p:txBody>
          <a:bodyPr/>
          <a:lstStyle/>
          <a:p>
            <a:endParaRPr lang="en-US"/>
          </a:p>
        </p:txBody>
      </p:sp>
      <p:sp>
        <p:nvSpPr>
          <p:cNvPr id="178244" name="Line 68"/>
          <p:cNvSpPr>
            <a:spLocks noChangeShapeType="1"/>
          </p:cNvSpPr>
          <p:nvPr/>
        </p:nvSpPr>
        <p:spPr bwMode="auto">
          <a:xfrm flipV="1">
            <a:off x="304800" y="4168775"/>
            <a:ext cx="1436688" cy="708025"/>
          </a:xfrm>
          <a:prstGeom prst="line">
            <a:avLst/>
          </a:prstGeom>
          <a:noFill/>
          <a:ln w="22225">
            <a:solidFill>
              <a:schemeClr val="bg2"/>
            </a:solidFill>
            <a:round/>
            <a:headEnd/>
            <a:tailEnd/>
          </a:ln>
          <a:effectLst/>
        </p:spPr>
        <p:txBody>
          <a:bodyPr/>
          <a:lstStyle/>
          <a:p>
            <a:endParaRPr lang="en-US"/>
          </a:p>
        </p:txBody>
      </p:sp>
      <p:sp>
        <p:nvSpPr>
          <p:cNvPr id="178245" name="Line 69"/>
          <p:cNvSpPr>
            <a:spLocks noChangeShapeType="1"/>
          </p:cNvSpPr>
          <p:nvPr/>
        </p:nvSpPr>
        <p:spPr bwMode="auto">
          <a:xfrm>
            <a:off x="1741488" y="4168775"/>
            <a:ext cx="1382712" cy="327025"/>
          </a:xfrm>
          <a:prstGeom prst="line">
            <a:avLst/>
          </a:prstGeom>
          <a:noFill/>
          <a:ln w="22225">
            <a:solidFill>
              <a:schemeClr val="bg2"/>
            </a:solidFill>
            <a:round/>
            <a:headEnd/>
            <a:tailEnd/>
          </a:ln>
          <a:effectLst/>
        </p:spPr>
        <p:txBody>
          <a:bodyPr/>
          <a:lstStyle/>
          <a:p>
            <a:endParaRPr lang="en-US"/>
          </a:p>
        </p:txBody>
      </p:sp>
      <p:sp>
        <p:nvSpPr>
          <p:cNvPr id="178246" name="Line 70"/>
          <p:cNvSpPr>
            <a:spLocks noChangeShapeType="1"/>
          </p:cNvSpPr>
          <p:nvPr/>
        </p:nvSpPr>
        <p:spPr bwMode="auto">
          <a:xfrm flipV="1">
            <a:off x="1741488" y="2582863"/>
            <a:ext cx="0" cy="1585912"/>
          </a:xfrm>
          <a:prstGeom prst="line">
            <a:avLst/>
          </a:prstGeom>
          <a:noFill/>
          <a:ln w="22225">
            <a:solidFill>
              <a:schemeClr val="bg2"/>
            </a:solidFill>
            <a:round/>
            <a:headEnd/>
            <a:tailEnd/>
          </a:ln>
          <a:effectLst/>
        </p:spPr>
        <p:txBody>
          <a:bodyPr/>
          <a:lstStyle/>
          <a:p>
            <a:endParaRPr lang="en-US"/>
          </a:p>
        </p:txBody>
      </p:sp>
      <p:grpSp>
        <p:nvGrpSpPr>
          <p:cNvPr id="2" name="Group 71"/>
          <p:cNvGrpSpPr>
            <a:grpSpLocks/>
          </p:cNvGrpSpPr>
          <p:nvPr/>
        </p:nvGrpSpPr>
        <p:grpSpPr bwMode="auto">
          <a:xfrm>
            <a:off x="1250950" y="4581525"/>
            <a:ext cx="1260475" cy="827088"/>
            <a:chOff x="1344" y="2592"/>
            <a:chExt cx="1152" cy="720"/>
          </a:xfrm>
        </p:grpSpPr>
        <p:sp>
          <p:nvSpPr>
            <p:cNvPr id="178248" name="Line 72"/>
            <p:cNvSpPr>
              <a:spLocks noChangeShapeType="1"/>
            </p:cNvSpPr>
            <p:nvPr/>
          </p:nvSpPr>
          <p:spPr bwMode="auto">
            <a:xfrm flipV="1">
              <a:off x="1344" y="2592"/>
              <a:ext cx="384" cy="192"/>
            </a:xfrm>
            <a:prstGeom prst="line">
              <a:avLst/>
            </a:prstGeom>
            <a:noFill/>
            <a:ln w="22225">
              <a:solidFill>
                <a:schemeClr val="bg2"/>
              </a:solidFill>
              <a:round/>
              <a:headEnd/>
              <a:tailEnd/>
            </a:ln>
            <a:effectLst/>
          </p:spPr>
          <p:txBody>
            <a:bodyPr/>
            <a:lstStyle/>
            <a:p>
              <a:endParaRPr lang="en-US"/>
            </a:p>
          </p:txBody>
        </p:sp>
        <p:sp>
          <p:nvSpPr>
            <p:cNvPr id="178249" name="Line 73"/>
            <p:cNvSpPr>
              <a:spLocks noChangeShapeType="1"/>
            </p:cNvSpPr>
            <p:nvPr/>
          </p:nvSpPr>
          <p:spPr bwMode="auto">
            <a:xfrm flipV="1">
              <a:off x="2112" y="2784"/>
              <a:ext cx="384" cy="192"/>
            </a:xfrm>
            <a:prstGeom prst="line">
              <a:avLst/>
            </a:prstGeom>
            <a:noFill/>
            <a:ln w="22225">
              <a:solidFill>
                <a:schemeClr val="bg2"/>
              </a:solidFill>
              <a:round/>
              <a:headEnd/>
              <a:tailEnd/>
            </a:ln>
            <a:effectLst/>
          </p:spPr>
          <p:txBody>
            <a:bodyPr/>
            <a:lstStyle/>
            <a:p>
              <a:endParaRPr lang="en-US"/>
            </a:p>
          </p:txBody>
        </p:sp>
        <p:sp>
          <p:nvSpPr>
            <p:cNvPr id="178250" name="Line 74"/>
            <p:cNvSpPr>
              <a:spLocks noChangeShapeType="1"/>
            </p:cNvSpPr>
            <p:nvPr/>
          </p:nvSpPr>
          <p:spPr bwMode="auto">
            <a:xfrm>
              <a:off x="1344" y="2784"/>
              <a:ext cx="768" cy="192"/>
            </a:xfrm>
            <a:prstGeom prst="line">
              <a:avLst/>
            </a:prstGeom>
            <a:noFill/>
            <a:ln w="22225">
              <a:solidFill>
                <a:schemeClr val="bg2"/>
              </a:solidFill>
              <a:round/>
              <a:headEnd/>
              <a:tailEnd/>
            </a:ln>
            <a:effectLst/>
          </p:spPr>
          <p:txBody>
            <a:bodyPr/>
            <a:lstStyle/>
            <a:p>
              <a:endParaRPr lang="en-US"/>
            </a:p>
          </p:txBody>
        </p:sp>
        <p:sp>
          <p:nvSpPr>
            <p:cNvPr id="178251" name="Line 75"/>
            <p:cNvSpPr>
              <a:spLocks noChangeShapeType="1"/>
            </p:cNvSpPr>
            <p:nvPr/>
          </p:nvSpPr>
          <p:spPr bwMode="auto">
            <a:xfrm>
              <a:off x="1728" y="2592"/>
              <a:ext cx="768" cy="192"/>
            </a:xfrm>
            <a:prstGeom prst="line">
              <a:avLst/>
            </a:prstGeom>
            <a:noFill/>
            <a:ln w="22225">
              <a:solidFill>
                <a:schemeClr val="bg2"/>
              </a:solidFill>
              <a:round/>
              <a:headEnd/>
              <a:tailEnd/>
            </a:ln>
            <a:effectLst/>
          </p:spPr>
          <p:txBody>
            <a:bodyPr/>
            <a:lstStyle/>
            <a:p>
              <a:endParaRPr lang="en-US"/>
            </a:p>
          </p:txBody>
        </p:sp>
        <p:sp>
          <p:nvSpPr>
            <p:cNvPr id="178252" name="Line 76"/>
            <p:cNvSpPr>
              <a:spLocks noChangeShapeType="1"/>
            </p:cNvSpPr>
            <p:nvPr/>
          </p:nvSpPr>
          <p:spPr bwMode="auto">
            <a:xfrm>
              <a:off x="1344" y="3120"/>
              <a:ext cx="768" cy="192"/>
            </a:xfrm>
            <a:prstGeom prst="line">
              <a:avLst/>
            </a:prstGeom>
            <a:noFill/>
            <a:ln w="22225">
              <a:solidFill>
                <a:schemeClr val="bg2"/>
              </a:solidFill>
              <a:round/>
              <a:headEnd/>
              <a:tailEnd/>
            </a:ln>
            <a:effectLst/>
          </p:spPr>
          <p:txBody>
            <a:bodyPr/>
            <a:lstStyle/>
            <a:p>
              <a:endParaRPr lang="en-US"/>
            </a:p>
          </p:txBody>
        </p:sp>
        <p:sp>
          <p:nvSpPr>
            <p:cNvPr id="178253" name="Line 77"/>
            <p:cNvSpPr>
              <a:spLocks noChangeShapeType="1"/>
            </p:cNvSpPr>
            <p:nvPr/>
          </p:nvSpPr>
          <p:spPr bwMode="auto">
            <a:xfrm flipV="1">
              <a:off x="2112" y="3120"/>
              <a:ext cx="384" cy="192"/>
            </a:xfrm>
            <a:prstGeom prst="line">
              <a:avLst/>
            </a:prstGeom>
            <a:noFill/>
            <a:ln w="22225">
              <a:solidFill>
                <a:schemeClr val="bg2"/>
              </a:solidFill>
              <a:round/>
              <a:headEnd/>
              <a:tailEnd/>
            </a:ln>
            <a:effectLst/>
          </p:spPr>
          <p:txBody>
            <a:bodyPr/>
            <a:lstStyle/>
            <a:p>
              <a:endParaRPr lang="en-US"/>
            </a:p>
          </p:txBody>
        </p:sp>
        <p:sp>
          <p:nvSpPr>
            <p:cNvPr id="178254" name="Line 78"/>
            <p:cNvSpPr>
              <a:spLocks noChangeShapeType="1"/>
            </p:cNvSpPr>
            <p:nvPr/>
          </p:nvSpPr>
          <p:spPr bwMode="auto">
            <a:xfrm flipV="1">
              <a:off x="1344" y="2784"/>
              <a:ext cx="0" cy="336"/>
            </a:xfrm>
            <a:prstGeom prst="line">
              <a:avLst/>
            </a:prstGeom>
            <a:noFill/>
            <a:ln w="22225">
              <a:solidFill>
                <a:schemeClr val="bg2"/>
              </a:solidFill>
              <a:round/>
              <a:headEnd/>
              <a:tailEnd/>
            </a:ln>
            <a:effectLst/>
          </p:spPr>
          <p:txBody>
            <a:bodyPr/>
            <a:lstStyle/>
            <a:p>
              <a:endParaRPr lang="en-US"/>
            </a:p>
          </p:txBody>
        </p:sp>
        <p:sp>
          <p:nvSpPr>
            <p:cNvPr id="178255" name="Line 79"/>
            <p:cNvSpPr>
              <a:spLocks noChangeShapeType="1"/>
            </p:cNvSpPr>
            <p:nvPr/>
          </p:nvSpPr>
          <p:spPr bwMode="auto">
            <a:xfrm flipV="1">
              <a:off x="2496" y="2784"/>
              <a:ext cx="0" cy="336"/>
            </a:xfrm>
            <a:prstGeom prst="line">
              <a:avLst/>
            </a:prstGeom>
            <a:noFill/>
            <a:ln w="22225">
              <a:solidFill>
                <a:schemeClr val="bg2"/>
              </a:solidFill>
              <a:round/>
              <a:headEnd/>
              <a:tailEnd/>
            </a:ln>
            <a:effectLst/>
          </p:spPr>
          <p:txBody>
            <a:bodyPr/>
            <a:lstStyle/>
            <a:p>
              <a:endParaRPr lang="en-US"/>
            </a:p>
          </p:txBody>
        </p:sp>
        <p:sp>
          <p:nvSpPr>
            <p:cNvPr id="178256" name="Line 80"/>
            <p:cNvSpPr>
              <a:spLocks noChangeShapeType="1"/>
            </p:cNvSpPr>
            <p:nvPr/>
          </p:nvSpPr>
          <p:spPr bwMode="auto">
            <a:xfrm flipV="1">
              <a:off x="2112" y="2976"/>
              <a:ext cx="0" cy="336"/>
            </a:xfrm>
            <a:prstGeom prst="line">
              <a:avLst/>
            </a:prstGeom>
            <a:noFill/>
            <a:ln w="22225">
              <a:solidFill>
                <a:schemeClr val="bg2"/>
              </a:solidFill>
              <a:round/>
              <a:headEnd/>
              <a:tailEnd/>
            </a:ln>
            <a:effectLst/>
          </p:spPr>
          <p:txBody>
            <a:bodyPr/>
            <a:lstStyle/>
            <a:p>
              <a:endParaRPr lang="en-US"/>
            </a:p>
          </p:txBody>
        </p:sp>
      </p:grpSp>
      <p:sp>
        <p:nvSpPr>
          <p:cNvPr id="178261" name="Line 85"/>
          <p:cNvSpPr>
            <a:spLocks noChangeShapeType="1"/>
          </p:cNvSpPr>
          <p:nvPr/>
        </p:nvSpPr>
        <p:spPr bwMode="auto">
          <a:xfrm flipV="1">
            <a:off x="1905000" y="3352800"/>
            <a:ext cx="1524000" cy="1295400"/>
          </a:xfrm>
          <a:prstGeom prst="line">
            <a:avLst/>
          </a:prstGeom>
          <a:noFill/>
          <a:ln w="12700">
            <a:solidFill>
              <a:schemeClr val="tx1"/>
            </a:solidFill>
            <a:prstDash val="dash"/>
            <a:round/>
            <a:headEnd type="none" w="sm" len="sm"/>
            <a:tailEnd type="none" w="sm" len="sm"/>
          </a:ln>
          <a:effectLst/>
        </p:spPr>
        <p:txBody>
          <a:bodyPr wrap="none" anchor="ctr"/>
          <a:lstStyle/>
          <a:p>
            <a:endParaRPr lang="en-US"/>
          </a:p>
        </p:txBody>
      </p:sp>
      <p:sp>
        <p:nvSpPr>
          <p:cNvPr id="178262" name="Line 86"/>
          <p:cNvSpPr>
            <a:spLocks noChangeShapeType="1"/>
          </p:cNvSpPr>
          <p:nvPr/>
        </p:nvSpPr>
        <p:spPr bwMode="auto">
          <a:xfrm flipH="1" flipV="1">
            <a:off x="152400" y="3352800"/>
            <a:ext cx="1219200" cy="1295400"/>
          </a:xfrm>
          <a:prstGeom prst="line">
            <a:avLst/>
          </a:prstGeom>
          <a:noFill/>
          <a:ln w="12700">
            <a:solidFill>
              <a:schemeClr val="tx1"/>
            </a:solidFill>
            <a:prstDash val="dash"/>
            <a:round/>
            <a:headEnd type="none" w="sm" len="sm"/>
            <a:tailEnd type="none" w="sm" len="sm"/>
          </a:ln>
          <a:effectLst/>
        </p:spPr>
        <p:txBody>
          <a:bodyPr wrap="none" anchor="ctr"/>
          <a:lstStyle/>
          <a:p>
            <a:endParaRPr lang="en-US"/>
          </a:p>
        </p:txBody>
      </p:sp>
      <p:sp>
        <p:nvSpPr>
          <p:cNvPr id="178263" name="Rectangle 87"/>
          <p:cNvSpPr>
            <a:spLocks noChangeArrowheads="1"/>
          </p:cNvSpPr>
          <p:nvPr/>
        </p:nvSpPr>
        <p:spPr bwMode="auto">
          <a:xfrm>
            <a:off x="152400" y="2438400"/>
            <a:ext cx="3276600" cy="914400"/>
          </a:xfrm>
          <a:prstGeom prst="rect">
            <a:avLst/>
          </a:prstGeom>
          <a:solidFill>
            <a:schemeClr val="hlink">
              <a:alpha val="39999"/>
            </a:schemeClr>
          </a:solidFill>
          <a:ln w="12700" cap="rnd">
            <a:solidFill>
              <a:schemeClr val="hlink"/>
            </a:solidFill>
            <a:prstDash val="sysDot"/>
            <a:miter lim="800000"/>
            <a:headEnd type="none" w="sm" len="sm"/>
            <a:tailEnd type="none" w="sm" len="sm"/>
          </a:ln>
          <a:effectLst/>
        </p:spPr>
        <p:txBody>
          <a:bodyPr wrap="none" anchor="ctr"/>
          <a:lstStyle/>
          <a:p>
            <a:endParaRPr lang="en-US"/>
          </a:p>
        </p:txBody>
      </p:sp>
      <p:sp>
        <p:nvSpPr>
          <p:cNvPr id="178264" name="Rectangle 88"/>
          <p:cNvSpPr>
            <a:spLocks noChangeArrowheads="1"/>
          </p:cNvSpPr>
          <p:nvPr/>
        </p:nvSpPr>
        <p:spPr bwMode="auto">
          <a:xfrm>
            <a:off x="1371600" y="4648200"/>
            <a:ext cx="533400" cy="609600"/>
          </a:xfrm>
          <a:prstGeom prst="rect">
            <a:avLst/>
          </a:prstGeom>
          <a:solidFill>
            <a:srgbClr val="99CC00">
              <a:alpha val="39999"/>
            </a:srgbClr>
          </a:solidFill>
          <a:ln w="12700">
            <a:solidFill>
              <a:schemeClr val="folHlink"/>
            </a:solidFill>
            <a:prstDash val="sysDot"/>
            <a:miter lim="800000"/>
            <a:headEnd type="none" w="sm" len="sm"/>
            <a:tailEnd type="none" w="sm" len="sm"/>
          </a:ln>
          <a:effectLst/>
        </p:spPr>
        <p:txBody>
          <a:bodyPr wrap="none" anchor="ctr"/>
          <a:lstStyle/>
          <a:p>
            <a:endParaRPr lang="en-US"/>
          </a:p>
        </p:txBody>
      </p:sp>
      <p:sp>
        <p:nvSpPr>
          <p:cNvPr id="178265" name="Oval 89"/>
          <p:cNvSpPr>
            <a:spLocks noChangeArrowheads="1"/>
          </p:cNvSpPr>
          <p:nvPr/>
        </p:nvSpPr>
        <p:spPr bwMode="auto">
          <a:xfrm>
            <a:off x="1671638" y="4719638"/>
            <a:ext cx="123825" cy="66675"/>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178266" name="Oval 90"/>
          <p:cNvSpPr>
            <a:spLocks noChangeArrowheads="1"/>
          </p:cNvSpPr>
          <p:nvPr/>
        </p:nvSpPr>
        <p:spPr bwMode="auto">
          <a:xfrm>
            <a:off x="1524000" y="5029200"/>
            <a:ext cx="85725" cy="125413"/>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178257" name="AutoShape 81"/>
          <p:cNvSpPr>
            <a:spLocks noChangeAspect="1" noChangeArrowheads="1"/>
          </p:cNvSpPr>
          <p:nvPr/>
        </p:nvSpPr>
        <p:spPr bwMode="auto">
          <a:xfrm>
            <a:off x="2971800" y="2667000"/>
            <a:ext cx="420688"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178258" name="AutoShape 82"/>
          <p:cNvSpPr>
            <a:spLocks noChangeAspect="1" noChangeArrowheads="1"/>
          </p:cNvSpPr>
          <p:nvPr/>
        </p:nvSpPr>
        <p:spPr bwMode="auto">
          <a:xfrm>
            <a:off x="2022475" y="2514600"/>
            <a:ext cx="420688" cy="414338"/>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178259" name="AutoShape 83"/>
          <p:cNvSpPr>
            <a:spLocks noChangeAspect="1" noChangeArrowheads="1"/>
          </p:cNvSpPr>
          <p:nvPr/>
        </p:nvSpPr>
        <p:spPr bwMode="auto">
          <a:xfrm>
            <a:off x="1039813" y="2514600"/>
            <a:ext cx="420687" cy="414338"/>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178260" name="AutoShape 84"/>
          <p:cNvSpPr>
            <a:spLocks noChangeAspect="1" noChangeArrowheads="1"/>
          </p:cNvSpPr>
          <p:nvPr/>
        </p:nvSpPr>
        <p:spPr bwMode="auto">
          <a:xfrm>
            <a:off x="188913" y="2895600"/>
            <a:ext cx="420687"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t>Product Graph</a:t>
            </a:r>
          </a:p>
        </p:txBody>
      </p:sp>
      <p:sp>
        <p:nvSpPr>
          <p:cNvPr id="182275" name="Text Box 3"/>
          <p:cNvSpPr txBox="1">
            <a:spLocks noChangeArrowheads="1"/>
          </p:cNvSpPr>
          <p:nvPr/>
        </p:nvSpPr>
        <p:spPr bwMode="auto">
          <a:xfrm>
            <a:off x="3429000" y="4256088"/>
            <a:ext cx="990600" cy="568325"/>
          </a:xfrm>
          <a:prstGeom prst="rect">
            <a:avLst/>
          </a:prstGeom>
          <a:noFill/>
          <a:ln w="9525">
            <a:noFill/>
            <a:miter lim="800000"/>
            <a:headEnd/>
            <a:tailEnd/>
          </a:ln>
          <a:effectLst/>
        </p:spPr>
        <p:txBody>
          <a:bodyPr lIns="263066" tIns="131535" rIns="263066" bIns="131535">
            <a:spAutoFit/>
          </a:bodyPr>
          <a:lstStyle/>
          <a:p>
            <a:pPr>
              <a:spcBef>
                <a:spcPct val="50000"/>
              </a:spcBef>
            </a:pPr>
            <a:r>
              <a:rPr lang="en-US" sz="2000">
                <a:solidFill>
                  <a:schemeClr val="bg2"/>
                </a:solidFill>
              </a:rPr>
              <a:t>G1</a:t>
            </a:r>
          </a:p>
        </p:txBody>
      </p:sp>
      <p:sp>
        <p:nvSpPr>
          <p:cNvPr id="182276" name="Text Box 4"/>
          <p:cNvSpPr txBox="1">
            <a:spLocks noChangeArrowheads="1"/>
          </p:cNvSpPr>
          <p:nvPr/>
        </p:nvSpPr>
        <p:spPr bwMode="auto">
          <a:xfrm>
            <a:off x="3429000" y="2743200"/>
            <a:ext cx="865188" cy="568325"/>
          </a:xfrm>
          <a:prstGeom prst="rect">
            <a:avLst/>
          </a:prstGeom>
          <a:noFill/>
          <a:ln w="9525">
            <a:noFill/>
            <a:miter lim="800000"/>
            <a:headEnd/>
            <a:tailEnd/>
          </a:ln>
          <a:effectLst/>
        </p:spPr>
        <p:txBody>
          <a:bodyPr wrap="none" lIns="263066" tIns="131535" rIns="263066" bIns="131535">
            <a:spAutoFit/>
          </a:bodyPr>
          <a:lstStyle/>
          <a:p>
            <a:pPr>
              <a:spcBef>
                <a:spcPct val="50000"/>
              </a:spcBef>
            </a:pPr>
            <a:r>
              <a:rPr lang="en-US" sz="2000">
                <a:solidFill>
                  <a:schemeClr val="bg2"/>
                </a:solidFill>
              </a:rPr>
              <a:t>G0</a:t>
            </a:r>
          </a:p>
        </p:txBody>
      </p:sp>
      <p:sp>
        <p:nvSpPr>
          <p:cNvPr id="182277" name="Text Box 5"/>
          <p:cNvSpPr txBox="1">
            <a:spLocks noChangeArrowheads="1"/>
          </p:cNvSpPr>
          <p:nvPr/>
        </p:nvSpPr>
        <p:spPr bwMode="auto">
          <a:xfrm>
            <a:off x="3429000" y="3500438"/>
            <a:ext cx="914400" cy="568325"/>
          </a:xfrm>
          <a:prstGeom prst="rect">
            <a:avLst/>
          </a:prstGeom>
          <a:noFill/>
          <a:ln w="9525">
            <a:noFill/>
            <a:miter lim="800000"/>
            <a:headEnd/>
            <a:tailEnd/>
          </a:ln>
          <a:effectLst/>
        </p:spPr>
        <p:txBody>
          <a:bodyPr lIns="263066" tIns="131535" rIns="263066" bIns="131535">
            <a:spAutoFit/>
          </a:bodyPr>
          <a:lstStyle/>
          <a:p>
            <a:pPr>
              <a:spcBef>
                <a:spcPct val="50000"/>
              </a:spcBef>
            </a:pPr>
            <a:r>
              <a:rPr lang="en-US" sz="2000"/>
              <a:t>G2</a:t>
            </a:r>
          </a:p>
        </p:txBody>
      </p:sp>
      <p:sp>
        <p:nvSpPr>
          <p:cNvPr id="182278" name="Freeform 6"/>
          <p:cNvSpPr>
            <a:spLocks/>
          </p:cNvSpPr>
          <p:nvPr/>
        </p:nvSpPr>
        <p:spPr bwMode="auto">
          <a:xfrm>
            <a:off x="4205288"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79" name="Freeform 7"/>
          <p:cNvSpPr>
            <a:spLocks/>
          </p:cNvSpPr>
          <p:nvPr/>
        </p:nvSpPr>
        <p:spPr bwMode="auto">
          <a:xfrm>
            <a:off x="4879975" y="29083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80" name="Freeform 8"/>
          <p:cNvSpPr>
            <a:spLocks/>
          </p:cNvSpPr>
          <p:nvPr/>
        </p:nvSpPr>
        <p:spPr bwMode="auto">
          <a:xfrm>
            <a:off x="5554663"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81" name="Freeform 9"/>
          <p:cNvSpPr>
            <a:spLocks/>
          </p:cNvSpPr>
          <p:nvPr/>
        </p:nvSpPr>
        <p:spPr bwMode="auto">
          <a:xfrm>
            <a:off x="6230938" y="29083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82" name="Freeform 10"/>
          <p:cNvSpPr>
            <a:spLocks/>
          </p:cNvSpPr>
          <p:nvPr/>
        </p:nvSpPr>
        <p:spPr bwMode="auto">
          <a:xfrm>
            <a:off x="6905625" y="29083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83" name="Freeform 11"/>
          <p:cNvSpPr>
            <a:spLocks/>
          </p:cNvSpPr>
          <p:nvPr/>
        </p:nvSpPr>
        <p:spPr bwMode="auto">
          <a:xfrm>
            <a:off x="7580313"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84" name="Freeform 12"/>
          <p:cNvSpPr>
            <a:spLocks/>
          </p:cNvSpPr>
          <p:nvPr/>
        </p:nvSpPr>
        <p:spPr bwMode="auto">
          <a:xfrm>
            <a:off x="8256588" y="29083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85" name="Freeform 13"/>
          <p:cNvSpPr>
            <a:spLocks/>
          </p:cNvSpPr>
          <p:nvPr/>
        </p:nvSpPr>
        <p:spPr bwMode="auto">
          <a:xfrm>
            <a:off x="4205288"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86" name="Freeform 14"/>
          <p:cNvSpPr>
            <a:spLocks/>
          </p:cNvSpPr>
          <p:nvPr/>
        </p:nvSpPr>
        <p:spPr bwMode="auto">
          <a:xfrm>
            <a:off x="4879975" y="366553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chemeClr val="bg2"/>
          </a:solidFill>
          <a:ln w="28575" cmpd="sng">
            <a:solidFill>
              <a:schemeClr val="tx1"/>
            </a:solidFill>
            <a:prstDash val="solid"/>
            <a:round/>
            <a:headEnd/>
            <a:tailEnd/>
          </a:ln>
        </p:spPr>
        <p:txBody>
          <a:bodyPr lIns="263066" tIns="131535" rIns="263066" bIns="131535">
            <a:spAutoFit/>
          </a:bodyPr>
          <a:lstStyle/>
          <a:p>
            <a:endParaRPr lang="en-US"/>
          </a:p>
        </p:txBody>
      </p:sp>
      <p:sp>
        <p:nvSpPr>
          <p:cNvPr id="182287" name="Freeform 15"/>
          <p:cNvSpPr>
            <a:spLocks/>
          </p:cNvSpPr>
          <p:nvPr/>
        </p:nvSpPr>
        <p:spPr bwMode="auto">
          <a:xfrm>
            <a:off x="5554663"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88" name="Freeform 16"/>
          <p:cNvSpPr>
            <a:spLocks/>
          </p:cNvSpPr>
          <p:nvPr/>
        </p:nvSpPr>
        <p:spPr bwMode="auto">
          <a:xfrm>
            <a:off x="6230938" y="366553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8000"/>
          </a:solidFill>
          <a:ln w="38100" cmpd="sng">
            <a:solidFill>
              <a:schemeClr val="tx1"/>
            </a:solidFill>
            <a:prstDash val="solid"/>
            <a:round/>
            <a:headEnd/>
            <a:tailEnd/>
          </a:ln>
        </p:spPr>
        <p:txBody>
          <a:bodyPr lIns="263066" tIns="131535" rIns="263066" bIns="131535">
            <a:spAutoFit/>
          </a:bodyPr>
          <a:lstStyle/>
          <a:p>
            <a:endParaRPr lang="en-US"/>
          </a:p>
        </p:txBody>
      </p:sp>
      <p:sp>
        <p:nvSpPr>
          <p:cNvPr id="182289" name="Freeform 17"/>
          <p:cNvSpPr>
            <a:spLocks/>
          </p:cNvSpPr>
          <p:nvPr/>
        </p:nvSpPr>
        <p:spPr bwMode="auto">
          <a:xfrm>
            <a:off x="6905625" y="366553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90" name="Freeform 18"/>
          <p:cNvSpPr>
            <a:spLocks/>
          </p:cNvSpPr>
          <p:nvPr/>
        </p:nvSpPr>
        <p:spPr bwMode="auto">
          <a:xfrm>
            <a:off x="7580313"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chemeClr val="bg2"/>
          </a:solidFill>
          <a:ln w="28575" cmpd="sng">
            <a:solidFill>
              <a:schemeClr val="tx1"/>
            </a:solidFill>
            <a:prstDash val="solid"/>
            <a:round/>
            <a:headEnd/>
            <a:tailEnd/>
          </a:ln>
        </p:spPr>
        <p:txBody>
          <a:bodyPr lIns="263066" tIns="131535" rIns="263066" bIns="131535">
            <a:spAutoFit/>
          </a:bodyPr>
          <a:lstStyle/>
          <a:p>
            <a:endParaRPr lang="en-US"/>
          </a:p>
        </p:txBody>
      </p:sp>
      <p:sp>
        <p:nvSpPr>
          <p:cNvPr id="182291" name="Freeform 19"/>
          <p:cNvSpPr>
            <a:spLocks/>
          </p:cNvSpPr>
          <p:nvPr/>
        </p:nvSpPr>
        <p:spPr bwMode="auto">
          <a:xfrm>
            <a:off x="8256588" y="366553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92" name="Freeform 20"/>
          <p:cNvSpPr>
            <a:spLocks/>
          </p:cNvSpPr>
          <p:nvPr/>
        </p:nvSpPr>
        <p:spPr bwMode="auto">
          <a:xfrm>
            <a:off x="4205288"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93" name="Freeform 21"/>
          <p:cNvSpPr>
            <a:spLocks/>
          </p:cNvSpPr>
          <p:nvPr/>
        </p:nvSpPr>
        <p:spPr bwMode="auto">
          <a:xfrm>
            <a:off x="4879975" y="442118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94" name="Freeform 22"/>
          <p:cNvSpPr>
            <a:spLocks/>
          </p:cNvSpPr>
          <p:nvPr/>
        </p:nvSpPr>
        <p:spPr bwMode="auto">
          <a:xfrm>
            <a:off x="5554663"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95" name="Freeform 23"/>
          <p:cNvSpPr>
            <a:spLocks/>
          </p:cNvSpPr>
          <p:nvPr/>
        </p:nvSpPr>
        <p:spPr bwMode="auto">
          <a:xfrm>
            <a:off x="6230938" y="442118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96" name="Freeform 24"/>
          <p:cNvSpPr>
            <a:spLocks/>
          </p:cNvSpPr>
          <p:nvPr/>
        </p:nvSpPr>
        <p:spPr bwMode="auto">
          <a:xfrm>
            <a:off x="6905625" y="442118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97" name="Freeform 25"/>
          <p:cNvSpPr>
            <a:spLocks/>
          </p:cNvSpPr>
          <p:nvPr/>
        </p:nvSpPr>
        <p:spPr bwMode="auto">
          <a:xfrm>
            <a:off x="7580313"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82298" name="Freeform 26"/>
          <p:cNvSpPr>
            <a:spLocks/>
          </p:cNvSpPr>
          <p:nvPr/>
        </p:nvSpPr>
        <p:spPr bwMode="auto">
          <a:xfrm>
            <a:off x="8256588" y="442118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cxnSp>
        <p:nvCxnSpPr>
          <p:cNvPr id="182299" name="AutoShape 27"/>
          <p:cNvCxnSpPr>
            <a:cxnSpLocks noChangeShapeType="1"/>
            <a:stCxn id="182288" idx="28"/>
            <a:endCxn id="182281" idx="10"/>
          </p:cNvCxnSpPr>
          <p:nvPr/>
        </p:nvCxnSpPr>
        <p:spPr bwMode="auto">
          <a:xfrm flipV="1">
            <a:off x="6357938" y="3189288"/>
            <a:ext cx="0" cy="457200"/>
          </a:xfrm>
          <a:prstGeom prst="straightConnector1">
            <a:avLst/>
          </a:prstGeom>
          <a:noFill/>
          <a:ln w="19050">
            <a:solidFill>
              <a:schemeClr val="bg2"/>
            </a:solidFill>
            <a:round/>
            <a:headEnd/>
            <a:tailEnd type="triangle" w="med" len="med"/>
          </a:ln>
          <a:effectLst/>
        </p:spPr>
      </p:cxnSp>
      <p:cxnSp>
        <p:nvCxnSpPr>
          <p:cNvPr id="182300" name="AutoShape 28"/>
          <p:cNvCxnSpPr>
            <a:cxnSpLocks noChangeShapeType="1"/>
            <a:stCxn id="182288" idx="10"/>
            <a:endCxn id="182295" idx="28"/>
          </p:cNvCxnSpPr>
          <p:nvPr/>
        </p:nvCxnSpPr>
        <p:spPr bwMode="auto">
          <a:xfrm>
            <a:off x="6357938" y="3951288"/>
            <a:ext cx="0" cy="455612"/>
          </a:xfrm>
          <a:prstGeom prst="straightConnector1">
            <a:avLst/>
          </a:prstGeom>
          <a:noFill/>
          <a:ln w="19050">
            <a:solidFill>
              <a:schemeClr val="bg2"/>
            </a:solidFill>
            <a:round/>
            <a:headEnd/>
            <a:tailEnd type="triangle" w="med" len="med"/>
          </a:ln>
          <a:effectLst/>
        </p:spPr>
      </p:cxnSp>
      <p:cxnSp>
        <p:nvCxnSpPr>
          <p:cNvPr id="182301" name="AutoShape 29"/>
          <p:cNvCxnSpPr>
            <a:cxnSpLocks noChangeShapeType="1"/>
            <a:stCxn id="182287" idx="28"/>
            <a:endCxn id="182280" idx="10"/>
          </p:cNvCxnSpPr>
          <p:nvPr/>
        </p:nvCxnSpPr>
        <p:spPr bwMode="auto">
          <a:xfrm flipV="1">
            <a:off x="5683250" y="3189288"/>
            <a:ext cx="0" cy="461962"/>
          </a:xfrm>
          <a:prstGeom prst="straightConnector1">
            <a:avLst/>
          </a:prstGeom>
          <a:noFill/>
          <a:ln w="19050">
            <a:solidFill>
              <a:schemeClr val="bg2"/>
            </a:solidFill>
            <a:round/>
            <a:headEnd/>
            <a:tailEnd type="triangle" w="med" len="med"/>
          </a:ln>
          <a:effectLst/>
        </p:spPr>
      </p:cxnSp>
      <p:cxnSp>
        <p:nvCxnSpPr>
          <p:cNvPr id="182302" name="AutoShape 30"/>
          <p:cNvCxnSpPr>
            <a:cxnSpLocks noChangeShapeType="1"/>
            <a:stCxn id="182287" idx="10"/>
            <a:endCxn id="182294" idx="28"/>
          </p:cNvCxnSpPr>
          <p:nvPr/>
        </p:nvCxnSpPr>
        <p:spPr bwMode="auto">
          <a:xfrm>
            <a:off x="5683250" y="3946525"/>
            <a:ext cx="0" cy="460375"/>
          </a:xfrm>
          <a:prstGeom prst="straightConnector1">
            <a:avLst/>
          </a:prstGeom>
          <a:noFill/>
          <a:ln w="19050">
            <a:solidFill>
              <a:schemeClr val="bg2"/>
            </a:solidFill>
            <a:round/>
            <a:headEnd/>
            <a:tailEnd type="triangle" w="med" len="med"/>
          </a:ln>
          <a:effectLst/>
        </p:spPr>
      </p:cxnSp>
      <p:cxnSp>
        <p:nvCxnSpPr>
          <p:cNvPr id="182303" name="AutoShape 31"/>
          <p:cNvCxnSpPr>
            <a:cxnSpLocks noChangeShapeType="1"/>
            <a:stCxn id="182286" idx="28"/>
            <a:endCxn id="182279" idx="10"/>
          </p:cNvCxnSpPr>
          <p:nvPr/>
        </p:nvCxnSpPr>
        <p:spPr bwMode="auto">
          <a:xfrm flipV="1">
            <a:off x="5008563" y="3189288"/>
            <a:ext cx="0" cy="461962"/>
          </a:xfrm>
          <a:prstGeom prst="straightConnector1">
            <a:avLst/>
          </a:prstGeom>
          <a:noFill/>
          <a:ln w="19050">
            <a:solidFill>
              <a:schemeClr val="bg2"/>
            </a:solidFill>
            <a:round/>
            <a:headEnd/>
            <a:tailEnd type="triangle" w="med" len="med"/>
          </a:ln>
          <a:effectLst/>
        </p:spPr>
      </p:cxnSp>
      <p:cxnSp>
        <p:nvCxnSpPr>
          <p:cNvPr id="182304" name="AutoShape 32"/>
          <p:cNvCxnSpPr>
            <a:cxnSpLocks noChangeShapeType="1"/>
            <a:stCxn id="182286" idx="10"/>
            <a:endCxn id="182293" idx="28"/>
          </p:cNvCxnSpPr>
          <p:nvPr/>
        </p:nvCxnSpPr>
        <p:spPr bwMode="auto">
          <a:xfrm>
            <a:off x="5008563" y="3946525"/>
            <a:ext cx="0" cy="460375"/>
          </a:xfrm>
          <a:prstGeom prst="straightConnector1">
            <a:avLst/>
          </a:prstGeom>
          <a:noFill/>
          <a:ln w="19050">
            <a:solidFill>
              <a:schemeClr val="bg2"/>
            </a:solidFill>
            <a:round/>
            <a:headEnd/>
            <a:tailEnd type="triangle" w="med" len="med"/>
          </a:ln>
          <a:effectLst/>
        </p:spPr>
      </p:cxnSp>
      <p:cxnSp>
        <p:nvCxnSpPr>
          <p:cNvPr id="182305" name="AutoShape 33"/>
          <p:cNvCxnSpPr>
            <a:cxnSpLocks noChangeShapeType="1"/>
            <a:stCxn id="182285" idx="28"/>
            <a:endCxn id="182278" idx="10"/>
          </p:cNvCxnSpPr>
          <p:nvPr/>
        </p:nvCxnSpPr>
        <p:spPr bwMode="auto">
          <a:xfrm flipV="1">
            <a:off x="4333875" y="3189288"/>
            <a:ext cx="0" cy="461962"/>
          </a:xfrm>
          <a:prstGeom prst="straightConnector1">
            <a:avLst/>
          </a:prstGeom>
          <a:noFill/>
          <a:ln w="19050">
            <a:solidFill>
              <a:schemeClr val="bg2"/>
            </a:solidFill>
            <a:round/>
            <a:headEnd/>
            <a:tailEnd type="triangle" w="med" len="med"/>
          </a:ln>
          <a:effectLst/>
        </p:spPr>
      </p:cxnSp>
      <p:cxnSp>
        <p:nvCxnSpPr>
          <p:cNvPr id="182306" name="AutoShape 34"/>
          <p:cNvCxnSpPr>
            <a:cxnSpLocks noChangeShapeType="1"/>
            <a:stCxn id="182285" idx="10"/>
            <a:endCxn id="182292" idx="28"/>
          </p:cNvCxnSpPr>
          <p:nvPr/>
        </p:nvCxnSpPr>
        <p:spPr bwMode="auto">
          <a:xfrm>
            <a:off x="4333875" y="3946525"/>
            <a:ext cx="0" cy="460375"/>
          </a:xfrm>
          <a:prstGeom prst="straightConnector1">
            <a:avLst/>
          </a:prstGeom>
          <a:noFill/>
          <a:ln w="19050">
            <a:solidFill>
              <a:schemeClr val="bg2"/>
            </a:solidFill>
            <a:round/>
            <a:headEnd/>
            <a:tailEnd type="triangle" w="med" len="med"/>
          </a:ln>
          <a:effectLst/>
        </p:spPr>
      </p:cxnSp>
      <p:cxnSp>
        <p:nvCxnSpPr>
          <p:cNvPr id="182307" name="AutoShape 35"/>
          <p:cNvCxnSpPr>
            <a:cxnSpLocks noChangeShapeType="1"/>
            <a:stCxn id="182289" idx="28"/>
            <a:endCxn id="182282" idx="10"/>
          </p:cNvCxnSpPr>
          <p:nvPr/>
        </p:nvCxnSpPr>
        <p:spPr bwMode="auto">
          <a:xfrm flipV="1">
            <a:off x="7034213" y="3189288"/>
            <a:ext cx="0" cy="461962"/>
          </a:xfrm>
          <a:prstGeom prst="straightConnector1">
            <a:avLst/>
          </a:prstGeom>
          <a:noFill/>
          <a:ln w="19050">
            <a:solidFill>
              <a:schemeClr val="bg2"/>
            </a:solidFill>
            <a:round/>
            <a:headEnd/>
            <a:tailEnd type="triangle" w="med" len="med"/>
          </a:ln>
          <a:effectLst/>
        </p:spPr>
      </p:cxnSp>
      <p:cxnSp>
        <p:nvCxnSpPr>
          <p:cNvPr id="182308" name="AutoShape 36"/>
          <p:cNvCxnSpPr>
            <a:cxnSpLocks noChangeShapeType="1"/>
            <a:stCxn id="182289" idx="10"/>
            <a:endCxn id="182296" idx="28"/>
          </p:cNvCxnSpPr>
          <p:nvPr/>
        </p:nvCxnSpPr>
        <p:spPr bwMode="auto">
          <a:xfrm>
            <a:off x="7034213" y="3946525"/>
            <a:ext cx="0" cy="460375"/>
          </a:xfrm>
          <a:prstGeom prst="straightConnector1">
            <a:avLst/>
          </a:prstGeom>
          <a:noFill/>
          <a:ln w="19050">
            <a:solidFill>
              <a:schemeClr val="bg2"/>
            </a:solidFill>
            <a:round/>
            <a:headEnd/>
            <a:tailEnd type="triangle" w="med" len="med"/>
          </a:ln>
          <a:effectLst/>
        </p:spPr>
      </p:cxnSp>
      <p:cxnSp>
        <p:nvCxnSpPr>
          <p:cNvPr id="182309" name="AutoShape 37"/>
          <p:cNvCxnSpPr>
            <a:cxnSpLocks noChangeShapeType="1"/>
            <a:stCxn id="182290" idx="28"/>
            <a:endCxn id="182283" idx="10"/>
          </p:cNvCxnSpPr>
          <p:nvPr/>
        </p:nvCxnSpPr>
        <p:spPr bwMode="auto">
          <a:xfrm flipV="1">
            <a:off x="7708900" y="3189288"/>
            <a:ext cx="0" cy="461962"/>
          </a:xfrm>
          <a:prstGeom prst="straightConnector1">
            <a:avLst/>
          </a:prstGeom>
          <a:noFill/>
          <a:ln w="19050">
            <a:solidFill>
              <a:schemeClr val="bg2"/>
            </a:solidFill>
            <a:round/>
            <a:headEnd/>
            <a:tailEnd type="triangle" w="med" len="med"/>
          </a:ln>
          <a:effectLst/>
        </p:spPr>
      </p:cxnSp>
      <p:cxnSp>
        <p:nvCxnSpPr>
          <p:cNvPr id="182310" name="AutoShape 38"/>
          <p:cNvCxnSpPr>
            <a:cxnSpLocks noChangeShapeType="1"/>
            <a:stCxn id="182290" idx="10"/>
            <a:endCxn id="182297" idx="28"/>
          </p:cNvCxnSpPr>
          <p:nvPr/>
        </p:nvCxnSpPr>
        <p:spPr bwMode="auto">
          <a:xfrm>
            <a:off x="7708900" y="3946525"/>
            <a:ext cx="0" cy="460375"/>
          </a:xfrm>
          <a:prstGeom prst="straightConnector1">
            <a:avLst/>
          </a:prstGeom>
          <a:noFill/>
          <a:ln w="19050">
            <a:solidFill>
              <a:schemeClr val="bg2"/>
            </a:solidFill>
            <a:round/>
            <a:headEnd/>
            <a:tailEnd type="triangle" w="med" len="med"/>
          </a:ln>
          <a:effectLst/>
        </p:spPr>
      </p:cxnSp>
      <p:cxnSp>
        <p:nvCxnSpPr>
          <p:cNvPr id="182311" name="AutoShape 39"/>
          <p:cNvCxnSpPr>
            <a:cxnSpLocks noChangeShapeType="1"/>
            <a:stCxn id="182291" idx="28"/>
            <a:endCxn id="182284" idx="10"/>
          </p:cNvCxnSpPr>
          <p:nvPr/>
        </p:nvCxnSpPr>
        <p:spPr bwMode="auto">
          <a:xfrm flipV="1">
            <a:off x="8383588" y="3189288"/>
            <a:ext cx="0" cy="461962"/>
          </a:xfrm>
          <a:prstGeom prst="straightConnector1">
            <a:avLst/>
          </a:prstGeom>
          <a:noFill/>
          <a:ln w="19050">
            <a:solidFill>
              <a:schemeClr val="bg2"/>
            </a:solidFill>
            <a:round/>
            <a:headEnd/>
            <a:tailEnd type="triangle" w="med" len="med"/>
          </a:ln>
          <a:effectLst/>
        </p:spPr>
      </p:cxnSp>
      <p:cxnSp>
        <p:nvCxnSpPr>
          <p:cNvPr id="182312" name="AutoShape 40"/>
          <p:cNvCxnSpPr>
            <a:cxnSpLocks noChangeShapeType="1"/>
            <a:stCxn id="182291" idx="10"/>
            <a:endCxn id="182298" idx="28"/>
          </p:cNvCxnSpPr>
          <p:nvPr/>
        </p:nvCxnSpPr>
        <p:spPr bwMode="auto">
          <a:xfrm>
            <a:off x="8383588" y="3946525"/>
            <a:ext cx="0" cy="460375"/>
          </a:xfrm>
          <a:prstGeom prst="straightConnector1">
            <a:avLst/>
          </a:prstGeom>
          <a:noFill/>
          <a:ln w="19050">
            <a:solidFill>
              <a:schemeClr val="bg2"/>
            </a:solidFill>
            <a:round/>
            <a:headEnd/>
            <a:tailEnd type="triangle" w="med" len="med"/>
          </a:ln>
          <a:effectLst/>
        </p:spPr>
      </p:cxnSp>
      <p:cxnSp>
        <p:nvCxnSpPr>
          <p:cNvPr id="182313" name="AutoShape 41"/>
          <p:cNvCxnSpPr>
            <a:cxnSpLocks noChangeShapeType="1"/>
            <a:stCxn id="182279" idx="37"/>
            <a:endCxn id="182280" idx="19"/>
          </p:cNvCxnSpPr>
          <p:nvPr/>
        </p:nvCxnSpPr>
        <p:spPr bwMode="auto">
          <a:xfrm>
            <a:off x="5153025" y="3043238"/>
            <a:ext cx="387350" cy="0"/>
          </a:xfrm>
          <a:prstGeom prst="straightConnector1">
            <a:avLst/>
          </a:prstGeom>
          <a:noFill/>
          <a:ln w="19050">
            <a:solidFill>
              <a:schemeClr val="bg2"/>
            </a:solidFill>
            <a:round/>
            <a:headEnd/>
            <a:tailEnd type="triangle" w="med" len="med"/>
          </a:ln>
          <a:effectLst/>
        </p:spPr>
      </p:cxnSp>
      <p:cxnSp>
        <p:nvCxnSpPr>
          <p:cNvPr id="182314" name="AutoShape 42"/>
          <p:cNvCxnSpPr>
            <a:cxnSpLocks noChangeShapeType="1"/>
            <a:stCxn id="182286" idx="37"/>
            <a:endCxn id="182287" idx="19"/>
          </p:cNvCxnSpPr>
          <p:nvPr/>
        </p:nvCxnSpPr>
        <p:spPr bwMode="auto">
          <a:xfrm>
            <a:off x="5153025" y="3800475"/>
            <a:ext cx="387350" cy="0"/>
          </a:xfrm>
          <a:prstGeom prst="straightConnector1">
            <a:avLst/>
          </a:prstGeom>
          <a:noFill/>
          <a:ln w="19050">
            <a:solidFill>
              <a:schemeClr val="bg2"/>
            </a:solidFill>
            <a:round/>
            <a:headEnd/>
            <a:tailEnd type="triangle" w="med" len="med"/>
          </a:ln>
          <a:effectLst/>
        </p:spPr>
      </p:cxnSp>
      <p:cxnSp>
        <p:nvCxnSpPr>
          <p:cNvPr id="182315" name="AutoShape 43"/>
          <p:cNvCxnSpPr>
            <a:cxnSpLocks noChangeShapeType="1"/>
            <a:stCxn id="182293" idx="37"/>
            <a:endCxn id="182294" idx="19"/>
          </p:cNvCxnSpPr>
          <p:nvPr/>
        </p:nvCxnSpPr>
        <p:spPr bwMode="auto">
          <a:xfrm>
            <a:off x="5153025" y="4556125"/>
            <a:ext cx="387350" cy="0"/>
          </a:xfrm>
          <a:prstGeom prst="straightConnector1">
            <a:avLst/>
          </a:prstGeom>
          <a:noFill/>
          <a:ln w="19050">
            <a:solidFill>
              <a:schemeClr val="bg2"/>
            </a:solidFill>
            <a:round/>
            <a:headEnd/>
            <a:tailEnd type="triangle" w="med" len="med"/>
          </a:ln>
          <a:effectLst/>
        </p:spPr>
      </p:cxnSp>
      <p:cxnSp>
        <p:nvCxnSpPr>
          <p:cNvPr id="182316" name="AutoShape 44"/>
          <p:cNvCxnSpPr>
            <a:cxnSpLocks noChangeShapeType="1"/>
            <a:stCxn id="182293" idx="19"/>
            <a:endCxn id="182292" idx="37"/>
          </p:cNvCxnSpPr>
          <p:nvPr/>
        </p:nvCxnSpPr>
        <p:spPr bwMode="auto">
          <a:xfrm flipH="1">
            <a:off x="4478338" y="4556125"/>
            <a:ext cx="387350" cy="0"/>
          </a:xfrm>
          <a:prstGeom prst="straightConnector1">
            <a:avLst/>
          </a:prstGeom>
          <a:noFill/>
          <a:ln w="19050">
            <a:solidFill>
              <a:schemeClr val="bg2"/>
            </a:solidFill>
            <a:round/>
            <a:headEnd/>
            <a:tailEnd type="triangle" w="med" len="med"/>
          </a:ln>
          <a:effectLst/>
        </p:spPr>
      </p:cxnSp>
      <p:cxnSp>
        <p:nvCxnSpPr>
          <p:cNvPr id="182317" name="AutoShape 45"/>
          <p:cNvCxnSpPr>
            <a:cxnSpLocks noChangeShapeType="1"/>
            <a:stCxn id="182286" idx="19"/>
            <a:endCxn id="182285" idx="37"/>
          </p:cNvCxnSpPr>
          <p:nvPr/>
        </p:nvCxnSpPr>
        <p:spPr bwMode="auto">
          <a:xfrm flipH="1">
            <a:off x="4478338" y="3800475"/>
            <a:ext cx="387350" cy="0"/>
          </a:xfrm>
          <a:prstGeom prst="straightConnector1">
            <a:avLst/>
          </a:prstGeom>
          <a:noFill/>
          <a:ln w="19050">
            <a:solidFill>
              <a:schemeClr val="bg2"/>
            </a:solidFill>
            <a:round/>
            <a:headEnd/>
            <a:tailEnd type="triangle" w="med" len="med"/>
          </a:ln>
          <a:effectLst/>
        </p:spPr>
      </p:cxnSp>
      <p:cxnSp>
        <p:nvCxnSpPr>
          <p:cNvPr id="182318" name="AutoShape 46"/>
          <p:cNvCxnSpPr>
            <a:cxnSpLocks noChangeShapeType="1"/>
            <a:stCxn id="182279" idx="19"/>
            <a:endCxn id="182278" idx="37"/>
          </p:cNvCxnSpPr>
          <p:nvPr/>
        </p:nvCxnSpPr>
        <p:spPr bwMode="auto">
          <a:xfrm flipH="1">
            <a:off x="4478338" y="3043238"/>
            <a:ext cx="387350" cy="0"/>
          </a:xfrm>
          <a:prstGeom prst="straightConnector1">
            <a:avLst/>
          </a:prstGeom>
          <a:noFill/>
          <a:ln w="19050">
            <a:solidFill>
              <a:schemeClr val="bg2"/>
            </a:solidFill>
            <a:round/>
            <a:headEnd/>
            <a:tailEnd type="triangle" w="med" len="med"/>
          </a:ln>
          <a:effectLst/>
        </p:spPr>
      </p:cxnSp>
      <p:cxnSp>
        <p:nvCxnSpPr>
          <p:cNvPr id="182319" name="AutoShape 47"/>
          <p:cNvCxnSpPr>
            <a:cxnSpLocks noChangeShapeType="1"/>
            <a:stCxn id="182283" idx="37"/>
            <a:endCxn id="182284" idx="19"/>
          </p:cNvCxnSpPr>
          <p:nvPr/>
        </p:nvCxnSpPr>
        <p:spPr bwMode="auto">
          <a:xfrm>
            <a:off x="7853363" y="3043238"/>
            <a:ext cx="388937" cy="0"/>
          </a:xfrm>
          <a:prstGeom prst="straightConnector1">
            <a:avLst/>
          </a:prstGeom>
          <a:noFill/>
          <a:ln w="19050">
            <a:solidFill>
              <a:schemeClr val="bg2"/>
            </a:solidFill>
            <a:round/>
            <a:headEnd/>
            <a:tailEnd type="triangle" w="med" len="med"/>
          </a:ln>
          <a:effectLst/>
        </p:spPr>
      </p:cxnSp>
      <p:cxnSp>
        <p:nvCxnSpPr>
          <p:cNvPr id="182320" name="AutoShape 48"/>
          <p:cNvCxnSpPr>
            <a:cxnSpLocks noChangeShapeType="1"/>
            <a:stCxn id="182290" idx="37"/>
            <a:endCxn id="182291" idx="19"/>
          </p:cNvCxnSpPr>
          <p:nvPr/>
        </p:nvCxnSpPr>
        <p:spPr bwMode="auto">
          <a:xfrm>
            <a:off x="7853363" y="3800475"/>
            <a:ext cx="388937" cy="0"/>
          </a:xfrm>
          <a:prstGeom prst="straightConnector1">
            <a:avLst/>
          </a:prstGeom>
          <a:noFill/>
          <a:ln w="19050">
            <a:solidFill>
              <a:schemeClr val="bg2"/>
            </a:solidFill>
            <a:round/>
            <a:headEnd/>
            <a:tailEnd type="triangle" w="med" len="med"/>
          </a:ln>
          <a:effectLst/>
        </p:spPr>
      </p:cxnSp>
      <p:cxnSp>
        <p:nvCxnSpPr>
          <p:cNvPr id="182321" name="AutoShape 49"/>
          <p:cNvCxnSpPr>
            <a:cxnSpLocks noChangeShapeType="1"/>
            <a:stCxn id="182297" idx="37"/>
            <a:endCxn id="182298" idx="19"/>
          </p:cNvCxnSpPr>
          <p:nvPr/>
        </p:nvCxnSpPr>
        <p:spPr bwMode="auto">
          <a:xfrm>
            <a:off x="7853363" y="4556125"/>
            <a:ext cx="388937" cy="0"/>
          </a:xfrm>
          <a:prstGeom prst="straightConnector1">
            <a:avLst/>
          </a:prstGeom>
          <a:noFill/>
          <a:ln w="19050">
            <a:solidFill>
              <a:schemeClr val="bg2"/>
            </a:solidFill>
            <a:round/>
            <a:headEnd/>
            <a:tailEnd type="triangle" w="med" len="med"/>
          </a:ln>
          <a:effectLst/>
        </p:spPr>
      </p:cxnSp>
      <p:cxnSp>
        <p:nvCxnSpPr>
          <p:cNvPr id="182322" name="AutoShape 50"/>
          <p:cNvCxnSpPr>
            <a:cxnSpLocks noChangeShapeType="1"/>
            <a:stCxn id="182283" idx="19"/>
            <a:endCxn id="182282" idx="37"/>
          </p:cNvCxnSpPr>
          <p:nvPr/>
        </p:nvCxnSpPr>
        <p:spPr bwMode="auto">
          <a:xfrm flipH="1">
            <a:off x="7178675" y="3043238"/>
            <a:ext cx="387350" cy="0"/>
          </a:xfrm>
          <a:prstGeom prst="straightConnector1">
            <a:avLst/>
          </a:prstGeom>
          <a:noFill/>
          <a:ln w="19050">
            <a:solidFill>
              <a:schemeClr val="bg2"/>
            </a:solidFill>
            <a:round/>
            <a:headEnd/>
            <a:tailEnd type="triangle" w="med" len="med"/>
          </a:ln>
          <a:effectLst/>
        </p:spPr>
      </p:cxnSp>
      <p:cxnSp>
        <p:nvCxnSpPr>
          <p:cNvPr id="182323" name="AutoShape 51"/>
          <p:cNvCxnSpPr>
            <a:cxnSpLocks noChangeShapeType="1"/>
            <a:stCxn id="182290" idx="19"/>
            <a:endCxn id="182289" idx="37"/>
          </p:cNvCxnSpPr>
          <p:nvPr/>
        </p:nvCxnSpPr>
        <p:spPr bwMode="auto">
          <a:xfrm flipH="1">
            <a:off x="7178675" y="3800475"/>
            <a:ext cx="387350" cy="0"/>
          </a:xfrm>
          <a:prstGeom prst="straightConnector1">
            <a:avLst/>
          </a:prstGeom>
          <a:noFill/>
          <a:ln w="19050">
            <a:solidFill>
              <a:schemeClr val="bg2"/>
            </a:solidFill>
            <a:round/>
            <a:headEnd/>
            <a:tailEnd type="triangle" w="med" len="med"/>
          </a:ln>
          <a:effectLst/>
        </p:spPr>
      </p:cxnSp>
      <p:cxnSp>
        <p:nvCxnSpPr>
          <p:cNvPr id="182324" name="AutoShape 52"/>
          <p:cNvCxnSpPr>
            <a:cxnSpLocks noChangeShapeType="1"/>
            <a:stCxn id="182297" idx="17"/>
            <a:endCxn id="182296" idx="2"/>
          </p:cNvCxnSpPr>
          <p:nvPr/>
        </p:nvCxnSpPr>
        <p:spPr bwMode="auto">
          <a:xfrm flipH="1">
            <a:off x="7173913" y="4581525"/>
            <a:ext cx="395287" cy="0"/>
          </a:xfrm>
          <a:prstGeom prst="straightConnector1">
            <a:avLst/>
          </a:prstGeom>
          <a:noFill/>
          <a:ln w="19050">
            <a:solidFill>
              <a:schemeClr val="bg2"/>
            </a:solidFill>
            <a:round/>
            <a:headEnd/>
            <a:tailEnd type="triangle" w="med" len="med"/>
          </a:ln>
          <a:effectLst/>
        </p:spPr>
      </p:cxnSp>
      <p:cxnSp>
        <p:nvCxnSpPr>
          <p:cNvPr id="182325" name="AutoShape 53"/>
          <p:cNvCxnSpPr>
            <a:cxnSpLocks noChangeShapeType="1"/>
            <a:stCxn id="182281" idx="30"/>
            <a:endCxn id="182283" idx="24"/>
          </p:cNvCxnSpPr>
          <p:nvPr/>
        </p:nvCxnSpPr>
        <p:spPr bwMode="auto">
          <a:xfrm rot="5400000" flipV="1">
            <a:off x="7015957" y="2294731"/>
            <a:ext cx="14288" cy="1228725"/>
          </a:xfrm>
          <a:prstGeom prst="curvedConnector3">
            <a:avLst>
              <a:gd name="adj1" fmla="val -1555556"/>
            </a:avLst>
          </a:prstGeom>
          <a:noFill/>
          <a:ln w="19050">
            <a:solidFill>
              <a:schemeClr val="bg2"/>
            </a:solidFill>
            <a:round/>
            <a:headEnd/>
            <a:tailEnd type="triangle" w="med" len="med"/>
          </a:ln>
          <a:effectLst/>
        </p:spPr>
      </p:cxnSp>
      <p:cxnSp>
        <p:nvCxnSpPr>
          <p:cNvPr id="182327" name="AutoShape 55"/>
          <p:cNvCxnSpPr>
            <a:cxnSpLocks noChangeShapeType="1"/>
            <a:stCxn id="182295" idx="31"/>
            <a:endCxn id="182297" idx="24"/>
          </p:cNvCxnSpPr>
          <p:nvPr/>
        </p:nvCxnSpPr>
        <p:spPr bwMode="auto">
          <a:xfrm rot="5400000" flipV="1">
            <a:off x="7033419" y="3826669"/>
            <a:ext cx="1588" cy="1206500"/>
          </a:xfrm>
          <a:prstGeom prst="curvedConnector3">
            <a:avLst>
              <a:gd name="adj1" fmla="val -14900000"/>
            </a:avLst>
          </a:prstGeom>
          <a:noFill/>
          <a:ln w="19050">
            <a:solidFill>
              <a:schemeClr val="bg2"/>
            </a:solidFill>
            <a:round/>
            <a:headEnd/>
            <a:tailEnd type="triangle" w="med" len="med"/>
          </a:ln>
          <a:effectLst/>
        </p:spPr>
      </p:cxnSp>
      <p:cxnSp>
        <p:nvCxnSpPr>
          <p:cNvPr id="182328" name="AutoShape 56"/>
          <p:cNvCxnSpPr>
            <a:cxnSpLocks noChangeShapeType="1"/>
            <a:stCxn id="182281" idx="26"/>
            <a:endCxn id="182279" idx="32"/>
          </p:cNvCxnSpPr>
          <p:nvPr/>
        </p:nvCxnSpPr>
        <p:spPr bwMode="auto">
          <a:xfrm rot="16200000" flipH="1" flipV="1">
            <a:off x="5697538" y="2295525"/>
            <a:ext cx="38100" cy="1235075"/>
          </a:xfrm>
          <a:prstGeom prst="curvedConnector3">
            <a:avLst>
              <a:gd name="adj1" fmla="val -562500"/>
            </a:avLst>
          </a:prstGeom>
          <a:noFill/>
          <a:ln w="19050">
            <a:solidFill>
              <a:schemeClr val="bg2"/>
            </a:solidFill>
            <a:round/>
            <a:headEnd/>
            <a:tailEnd type="triangle" w="med" len="med"/>
          </a:ln>
          <a:effectLst/>
        </p:spPr>
      </p:cxnSp>
      <p:cxnSp>
        <p:nvCxnSpPr>
          <p:cNvPr id="182330" name="AutoShape 58"/>
          <p:cNvCxnSpPr>
            <a:cxnSpLocks noChangeShapeType="1"/>
            <a:stCxn id="182295" idx="24"/>
            <a:endCxn id="182293" idx="31"/>
          </p:cNvCxnSpPr>
          <p:nvPr/>
        </p:nvCxnSpPr>
        <p:spPr bwMode="auto">
          <a:xfrm rot="16200000" flipH="1" flipV="1">
            <a:off x="5684044" y="3826669"/>
            <a:ext cx="1588" cy="1206500"/>
          </a:xfrm>
          <a:prstGeom prst="curvedConnector3">
            <a:avLst>
              <a:gd name="adj1" fmla="val -14900000"/>
            </a:avLst>
          </a:prstGeom>
          <a:noFill/>
          <a:ln w="19050">
            <a:solidFill>
              <a:schemeClr val="bg2"/>
            </a:solidFill>
            <a:round/>
            <a:headEnd/>
            <a:tailEnd type="triangle" w="med" len="med"/>
          </a:ln>
          <a:effectLst/>
        </p:spPr>
      </p:cxnSp>
      <p:sp>
        <p:nvSpPr>
          <p:cNvPr id="182331" name="Text Box 59"/>
          <p:cNvSpPr txBox="1">
            <a:spLocks noChangeArrowheads="1"/>
          </p:cNvSpPr>
          <p:nvPr/>
        </p:nvSpPr>
        <p:spPr bwMode="auto">
          <a:xfrm>
            <a:off x="41148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L0</a:t>
            </a:r>
            <a:endParaRPr lang="en-US">
              <a:solidFill>
                <a:schemeClr val="bg2"/>
              </a:solidFill>
            </a:endParaRPr>
          </a:p>
        </p:txBody>
      </p:sp>
      <p:sp>
        <p:nvSpPr>
          <p:cNvPr id="182332" name="Text Box 60"/>
          <p:cNvSpPr txBox="1">
            <a:spLocks noChangeArrowheads="1"/>
          </p:cNvSpPr>
          <p:nvPr/>
        </p:nvSpPr>
        <p:spPr bwMode="auto">
          <a:xfrm>
            <a:off x="47910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L4</a:t>
            </a:r>
            <a:endParaRPr lang="en-US">
              <a:solidFill>
                <a:schemeClr val="bg2"/>
              </a:solidFill>
            </a:endParaRPr>
          </a:p>
        </p:txBody>
      </p:sp>
      <p:sp>
        <p:nvSpPr>
          <p:cNvPr id="182333" name="Text Box 61"/>
          <p:cNvSpPr txBox="1">
            <a:spLocks noChangeArrowheads="1"/>
          </p:cNvSpPr>
          <p:nvPr/>
        </p:nvSpPr>
        <p:spPr bwMode="auto">
          <a:xfrm>
            <a:off x="54768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L1</a:t>
            </a:r>
            <a:endParaRPr lang="en-US">
              <a:solidFill>
                <a:schemeClr val="bg2"/>
              </a:solidFill>
            </a:endParaRPr>
          </a:p>
        </p:txBody>
      </p:sp>
      <p:sp>
        <p:nvSpPr>
          <p:cNvPr id="182334" name="Text Box 62"/>
          <p:cNvSpPr txBox="1">
            <a:spLocks noChangeArrowheads="1"/>
          </p:cNvSpPr>
          <p:nvPr/>
        </p:nvSpPr>
        <p:spPr bwMode="auto">
          <a:xfrm>
            <a:off x="61626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L6</a:t>
            </a:r>
            <a:endParaRPr lang="en-US"/>
          </a:p>
        </p:txBody>
      </p:sp>
      <p:sp>
        <p:nvSpPr>
          <p:cNvPr id="182335" name="Text Box 63"/>
          <p:cNvSpPr txBox="1">
            <a:spLocks noChangeArrowheads="1"/>
          </p:cNvSpPr>
          <p:nvPr/>
        </p:nvSpPr>
        <p:spPr bwMode="auto">
          <a:xfrm>
            <a:off x="68484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L2</a:t>
            </a:r>
            <a:endParaRPr lang="en-US">
              <a:solidFill>
                <a:schemeClr val="bg2"/>
              </a:solidFill>
            </a:endParaRPr>
          </a:p>
        </p:txBody>
      </p:sp>
      <p:sp>
        <p:nvSpPr>
          <p:cNvPr id="182336" name="Text Box 64"/>
          <p:cNvSpPr txBox="1">
            <a:spLocks noChangeArrowheads="1"/>
          </p:cNvSpPr>
          <p:nvPr/>
        </p:nvSpPr>
        <p:spPr bwMode="auto">
          <a:xfrm>
            <a:off x="74676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L5</a:t>
            </a:r>
            <a:endParaRPr lang="en-US">
              <a:solidFill>
                <a:schemeClr val="bg2"/>
              </a:solidFill>
            </a:endParaRPr>
          </a:p>
        </p:txBody>
      </p:sp>
      <p:sp>
        <p:nvSpPr>
          <p:cNvPr id="182337" name="Text Box 65"/>
          <p:cNvSpPr txBox="1">
            <a:spLocks noChangeArrowheads="1"/>
          </p:cNvSpPr>
          <p:nvPr/>
        </p:nvSpPr>
        <p:spPr bwMode="auto">
          <a:xfrm>
            <a:off x="81534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L3</a:t>
            </a:r>
            <a:endParaRPr lang="en-US">
              <a:solidFill>
                <a:schemeClr val="bg2"/>
              </a:solidFill>
            </a:endParaRPr>
          </a:p>
        </p:txBody>
      </p:sp>
      <p:sp>
        <p:nvSpPr>
          <p:cNvPr id="182338" name="Text Box 66"/>
          <p:cNvSpPr txBox="1">
            <a:spLocks noChangeArrowheads="1"/>
          </p:cNvSpPr>
          <p:nvPr/>
        </p:nvSpPr>
        <p:spPr bwMode="auto">
          <a:xfrm>
            <a:off x="4953000" y="1782763"/>
            <a:ext cx="2827338" cy="579437"/>
          </a:xfrm>
          <a:prstGeom prst="rect">
            <a:avLst/>
          </a:prstGeom>
          <a:noFill/>
          <a:ln w="12700">
            <a:noFill/>
            <a:miter lim="800000"/>
            <a:headEnd type="none" w="sm" len="sm"/>
            <a:tailEnd type="none" w="sm" len="sm"/>
          </a:ln>
          <a:effectLst/>
        </p:spPr>
        <p:txBody>
          <a:bodyPr wrap="none">
            <a:spAutoFit/>
          </a:bodyPr>
          <a:lstStyle/>
          <a:p>
            <a:r>
              <a:rPr lang="en-US" sz="3200"/>
              <a:t>Product Graph</a:t>
            </a:r>
          </a:p>
        </p:txBody>
      </p:sp>
      <p:sp>
        <p:nvSpPr>
          <p:cNvPr id="182339" name="Freeform 67"/>
          <p:cNvSpPr>
            <a:spLocks/>
          </p:cNvSpPr>
          <p:nvPr/>
        </p:nvSpPr>
        <p:spPr bwMode="auto">
          <a:xfrm>
            <a:off x="1243013" y="4581525"/>
            <a:ext cx="1266825" cy="819150"/>
          </a:xfrm>
          <a:custGeom>
            <a:avLst/>
            <a:gdLst/>
            <a:ahLst/>
            <a:cxnLst>
              <a:cxn ang="0">
                <a:pos x="5" y="144"/>
              </a:cxn>
              <a:cxn ang="0">
                <a:pos x="293" y="0"/>
              </a:cxn>
              <a:cxn ang="0">
                <a:pos x="867" y="151"/>
              </a:cxn>
              <a:cxn ang="0">
                <a:pos x="867" y="416"/>
              </a:cxn>
              <a:cxn ang="0">
                <a:pos x="576" y="571"/>
              </a:cxn>
              <a:cxn ang="0">
                <a:pos x="0" y="422"/>
              </a:cxn>
              <a:cxn ang="0">
                <a:pos x="5" y="144"/>
              </a:cxn>
            </a:cxnLst>
            <a:rect l="0" t="0" r="r" b="b"/>
            <a:pathLst>
              <a:path w="867" h="571">
                <a:moveTo>
                  <a:pt x="5" y="144"/>
                </a:moveTo>
                <a:lnTo>
                  <a:pt x="293" y="0"/>
                </a:lnTo>
                <a:lnTo>
                  <a:pt x="867" y="151"/>
                </a:lnTo>
                <a:lnTo>
                  <a:pt x="867" y="416"/>
                </a:lnTo>
                <a:lnTo>
                  <a:pt x="576" y="571"/>
                </a:lnTo>
                <a:lnTo>
                  <a:pt x="0" y="422"/>
                </a:lnTo>
                <a:lnTo>
                  <a:pt x="5" y="144"/>
                </a:lnTo>
                <a:close/>
              </a:path>
            </a:pathLst>
          </a:custGeom>
          <a:solidFill>
            <a:srgbClr val="333333"/>
          </a:solidFill>
          <a:ln w="9525">
            <a:solidFill>
              <a:schemeClr val="bg2"/>
            </a:solidFill>
            <a:round/>
            <a:headEnd/>
            <a:tailEnd/>
          </a:ln>
          <a:effectLst/>
        </p:spPr>
        <p:txBody>
          <a:bodyPr/>
          <a:lstStyle/>
          <a:p>
            <a:endParaRPr lang="en-US"/>
          </a:p>
        </p:txBody>
      </p:sp>
      <p:sp>
        <p:nvSpPr>
          <p:cNvPr id="182340" name="Line 68"/>
          <p:cNvSpPr>
            <a:spLocks noChangeShapeType="1"/>
          </p:cNvSpPr>
          <p:nvPr/>
        </p:nvSpPr>
        <p:spPr bwMode="auto">
          <a:xfrm flipV="1">
            <a:off x="304800" y="4168775"/>
            <a:ext cx="1436688" cy="708025"/>
          </a:xfrm>
          <a:prstGeom prst="line">
            <a:avLst/>
          </a:prstGeom>
          <a:noFill/>
          <a:ln w="22225">
            <a:solidFill>
              <a:schemeClr val="bg2"/>
            </a:solidFill>
            <a:round/>
            <a:headEnd/>
            <a:tailEnd/>
          </a:ln>
          <a:effectLst/>
        </p:spPr>
        <p:txBody>
          <a:bodyPr/>
          <a:lstStyle/>
          <a:p>
            <a:endParaRPr lang="en-US"/>
          </a:p>
        </p:txBody>
      </p:sp>
      <p:sp>
        <p:nvSpPr>
          <p:cNvPr id="182341" name="Line 69"/>
          <p:cNvSpPr>
            <a:spLocks noChangeShapeType="1"/>
          </p:cNvSpPr>
          <p:nvPr/>
        </p:nvSpPr>
        <p:spPr bwMode="auto">
          <a:xfrm>
            <a:off x="1741488" y="4168775"/>
            <a:ext cx="1382712" cy="327025"/>
          </a:xfrm>
          <a:prstGeom prst="line">
            <a:avLst/>
          </a:prstGeom>
          <a:noFill/>
          <a:ln w="22225">
            <a:solidFill>
              <a:schemeClr val="bg2"/>
            </a:solidFill>
            <a:round/>
            <a:headEnd/>
            <a:tailEnd/>
          </a:ln>
          <a:effectLst/>
        </p:spPr>
        <p:txBody>
          <a:bodyPr/>
          <a:lstStyle/>
          <a:p>
            <a:endParaRPr lang="en-US"/>
          </a:p>
        </p:txBody>
      </p:sp>
      <p:sp>
        <p:nvSpPr>
          <p:cNvPr id="182342" name="Line 70"/>
          <p:cNvSpPr>
            <a:spLocks noChangeShapeType="1"/>
          </p:cNvSpPr>
          <p:nvPr/>
        </p:nvSpPr>
        <p:spPr bwMode="auto">
          <a:xfrm flipV="1">
            <a:off x="1741488" y="2582863"/>
            <a:ext cx="0" cy="1585912"/>
          </a:xfrm>
          <a:prstGeom prst="line">
            <a:avLst/>
          </a:prstGeom>
          <a:noFill/>
          <a:ln w="22225">
            <a:solidFill>
              <a:schemeClr val="bg2"/>
            </a:solidFill>
            <a:round/>
            <a:headEnd/>
            <a:tailEnd/>
          </a:ln>
          <a:effectLst/>
        </p:spPr>
        <p:txBody>
          <a:bodyPr/>
          <a:lstStyle/>
          <a:p>
            <a:endParaRPr lang="en-US"/>
          </a:p>
        </p:txBody>
      </p:sp>
      <p:grpSp>
        <p:nvGrpSpPr>
          <p:cNvPr id="2" name="Group 71"/>
          <p:cNvGrpSpPr>
            <a:grpSpLocks/>
          </p:cNvGrpSpPr>
          <p:nvPr/>
        </p:nvGrpSpPr>
        <p:grpSpPr bwMode="auto">
          <a:xfrm>
            <a:off x="1250950" y="4581525"/>
            <a:ext cx="1260475" cy="827088"/>
            <a:chOff x="1344" y="2592"/>
            <a:chExt cx="1152" cy="720"/>
          </a:xfrm>
        </p:grpSpPr>
        <p:sp>
          <p:nvSpPr>
            <p:cNvPr id="182344" name="Line 72"/>
            <p:cNvSpPr>
              <a:spLocks noChangeShapeType="1"/>
            </p:cNvSpPr>
            <p:nvPr/>
          </p:nvSpPr>
          <p:spPr bwMode="auto">
            <a:xfrm flipV="1">
              <a:off x="1344" y="2592"/>
              <a:ext cx="384" cy="192"/>
            </a:xfrm>
            <a:prstGeom prst="line">
              <a:avLst/>
            </a:prstGeom>
            <a:noFill/>
            <a:ln w="22225">
              <a:solidFill>
                <a:schemeClr val="bg2"/>
              </a:solidFill>
              <a:round/>
              <a:headEnd/>
              <a:tailEnd/>
            </a:ln>
            <a:effectLst/>
          </p:spPr>
          <p:txBody>
            <a:bodyPr/>
            <a:lstStyle/>
            <a:p>
              <a:endParaRPr lang="en-US"/>
            </a:p>
          </p:txBody>
        </p:sp>
        <p:sp>
          <p:nvSpPr>
            <p:cNvPr id="182345" name="Line 73"/>
            <p:cNvSpPr>
              <a:spLocks noChangeShapeType="1"/>
            </p:cNvSpPr>
            <p:nvPr/>
          </p:nvSpPr>
          <p:spPr bwMode="auto">
            <a:xfrm flipV="1">
              <a:off x="2112" y="2784"/>
              <a:ext cx="384" cy="192"/>
            </a:xfrm>
            <a:prstGeom prst="line">
              <a:avLst/>
            </a:prstGeom>
            <a:noFill/>
            <a:ln w="22225">
              <a:solidFill>
                <a:schemeClr val="bg2"/>
              </a:solidFill>
              <a:round/>
              <a:headEnd/>
              <a:tailEnd/>
            </a:ln>
            <a:effectLst/>
          </p:spPr>
          <p:txBody>
            <a:bodyPr/>
            <a:lstStyle/>
            <a:p>
              <a:endParaRPr lang="en-US"/>
            </a:p>
          </p:txBody>
        </p:sp>
        <p:sp>
          <p:nvSpPr>
            <p:cNvPr id="182346" name="Line 74"/>
            <p:cNvSpPr>
              <a:spLocks noChangeShapeType="1"/>
            </p:cNvSpPr>
            <p:nvPr/>
          </p:nvSpPr>
          <p:spPr bwMode="auto">
            <a:xfrm>
              <a:off x="1344" y="2784"/>
              <a:ext cx="768" cy="192"/>
            </a:xfrm>
            <a:prstGeom prst="line">
              <a:avLst/>
            </a:prstGeom>
            <a:noFill/>
            <a:ln w="22225">
              <a:solidFill>
                <a:schemeClr val="bg2"/>
              </a:solidFill>
              <a:round/>
              <a:headEnd/>
              <a:tailEnd/>
            </a:ln>
            <a:effectLst/>
          </p:spPr>
          <p:txBody>
            <a:bodyPr/>
            <a:lstStyle/>
            <a:p>
              <a:endParaRPr lang="en-US"/>
            </a:p>
          </p:txBody>
        </p:sp>
        <p:sp>
          <p:nvSpPr>
            <p:cNvPr id="182347" name="Line 75"/>
            <p:cNvSpPr>
              <a:spLocks noChangeShapeType="1"/>
            </p:cNvSpPr>
            <p:nvPr/>
          </p:nvSpPr>
          <p:spPr bwMode="auto">
            <a:xfrm>
              <a:off x="1728" y="2592"/>
              <a:ext cx="768" cy="192"/>
            </a:xfrm>
            <a:prstGeom prst="line">
              <a:avLst/>
            </a:prstGeom>
            <a:noFill/>
            <a:ln w="22225">
              <a:solidFill>
                <a:schemeClr val="bg2"/>
              </a:solidFill>
              <a:round/>
              <a:headEnd/>
              <a:tailEnd/>
            </a:ln>
            <a:effectLst/>
          </p:spPr>
          <p:txBody>
            <a:bodyPr/>
            <a:lstStyle/>
            <a:p>
              <a:endParaRPr lang="en-US"/>
            </a:p>
          </p:txBody>
        </p:sp>
        <p:sp>
          <p:nvSpPr>
            <p:cNvPr id="182348" name="Line 76"/>
            <p:cNvSpPr>
              <a:spLocks noChangeShapeType="1"/>
            </p:cNvSpPr>
            <p:nvPr/>
          </p:nvSpPr>
          <p:spPr bwMode="auto">
            <a:xfrm>
              <a:off x="1344" y="3120"/>
              <a:ext cx="768" cy="192"/>
            </a:xfrm>
            <a:prstGeom prst="line">
              <a:avLst/>
            </a:prstGeom>
            <a:noFill/>
            <a:ln w="22225">
              <a:solidFill>
                <a:schemeClr val="bg2"/>
              </a:solidFill>
              <a:round/>
              <a:headEnd/>
              <a:tailEnd/>
            </a:ln>
            <a:effectLst/>
          </p:spPr>
          <p:txBody>
            <a:bodyPr/>
            <a:lstStyle/>
            <a:p>
              <a:endParaRPr lang="en-US"/>
            </a:p>
          </p:txBody>
        </p:sp>
        <p:sp>
          <p:nvSpPr>
            <p:cNvPr id="182349" name="Line 77"/>
            <p:cNvSpPr>
              <a:spLocks noChangeShapeType="1"/>
            </p:cNvSpPr>
            <p:nvPr/>
          </p:nvSpPr>
          <p:spPr bwMode="auto">
            <a:xfrm flipV="1">
              <a:off x="2112" y="3120"/>
              <a:ext cx="384" cy="192"/>
            </a:xfrm>
            <a:prstGeom prst="line">
              <a:avLst/>
            </a:prstGeom>
            <a:noFill/>
            <a:ln w="22225">
              <a:solidFill>
                <a:schemeClr val="bg2"/>
              </a:solidFill>
              <a:round/>
              <a:headEnd/>
              <a:tailEnd/>
            </a:ln>
            <a:effectLst/>
          </p:spPr>
          <p:txBody>
            <a:bodyPr/>
            <a:lstStyle/>
            <a:p>
              <a:endParaRPr lang="en-US"/>
            </a:p>
          </p:txBody>
        </p:sp>
        <p:sp>
          <p:nvSpPr>
            <p:cNvPr id="182350" name="Line 78"/>
            <p:cNvSpPr>
              <a:spLocks noChangeShapeType="1"/>
            </p:cNvSpPr>
            <p:nvPr/>
          </p:nvSpPr>
          <p:spPr bwMode="auto">
            <a:xfrm flipV="1">
              <a:off x="1344" y="2784"/>
              <a:ext cx="0" cy="336"/>
            </a:xfrm>
            <a:prstGeom prst="line">
              <a:avLst/>
            </a:prstGeom>
            <a:noFill/>
            <a:ln w="22225">
              <a:solidFill>
                <a:schemeClr val="bg2"/>
              </a:solidFill>
              <a:round/>
              <a:headEnd/>
              <a:tailEnd/>
            </a:ln>
            <a:effectLst/>
          </p:spPr>
          <p:txBody>
            <a:bodyPr/>
            <a:lstStyle/>
            <a:p>
              <a:endParaRPr lang="en-US"/>
            </a:p>
          </p:txBody>
        </p:sp>
        <p:sp>
          <p:nvSpPr>
            <p:cNvPr id="182351" name="Line 79"/>
            <p:cNvSpPr>
              <a:spLocks noChangeShapeType="1"/>
            </p:cNvSpPr>
            <p:nvPr/>
          </p:nvSpPr>
          <p:spPr bwMode="auto">
            <a:xfrm flipV="1">
              <a:off x="2496" y="2784"/>
              <a:ext cx="0" cy="336"/>
            </a:xfrm>
            <a:prstGeom prst="line">
              <a:avLst/>
            </a:prstGeom>
            <a:noFill/>
            <a:ln w="22225">
              <a:solidFill>
                <a:schemeClr val="bg2"/>
              </a:solidFill>
              <a:round/>
              <a:headEnd/>
              <a:tailEnd/>
            </a:ln>
            <a:effectLst/>
          </p:spPr>
          <p:txBody>
            <a:bodyPr/>
            <a:lstStyle/>
            <a:p>
              <a:endParaRPr lang="en-US"/>
            </a:p>
          </p:txBody>
        </p:sp>
        <p:sp>
          <p:nvSpPr>
            <p:cNvPr id="182352" name="Line 80"/>
            <p:cNvSpPr>
              <a:spLocks noChangeShapeType="1"/>
            </p:cNvSpPr>
            <p:nvPr/>
          </p:nvSpPr>
          <p:spPr bwMode="auto">
            <a:xfrm flipV="1">
              <a:off x="2112" y="2976"/>
              <a:ext cx="0" cy="336"/>
            </a:xfrm>
            <a:prstGeom prst="line">
              <a:avLst/>
            </a:prstGeom>
            <a:noFill/>
            <a:ln w="22225">
              <a:solidFill>
                <a:schemeClr val="bg2"/>
              </a:solidFill>
              <a:round/>
              <a:headEnd/>
              <a:tailEnd/>
            </a:ln>
            <a:effectLst/>
          </p:spPr>
          <p:txBody>
            <a:bodyPr/>
            <a:lstStyle/>
            <a:p>
              <a:endParaRPr lang="en-US"/>
            </a:p>
          </p:txBody>
        </p:sp>
      </p:grpSp>
      <p:sp>
        <p:nvSpPr>
          <p:cNvPr id="182353" name="Line 81"/>
          <p:cNvSpPr>
            <a:spLocks noChangeShapeType="1"/>
          </p:cNvSpPr>
          <p:nvPr/>
        </p:nvSpPr>
        <p:spPr bwMode="auto">
          <a:xfrm flipH="1" flipV="1">
            <a:off x="1524000" y="3352800"/>
            <a:ext cx="381000" cy="1295400"/>
          </a:xfrm>
          <a:prstGeom prst="line">
            <a:avLst/>
          </a:prstGeom>
          <a:noFill/>
          <a:ln w="12700">
            <a:solidFill>
              <a:schemeClr val="tx1"/>
            </a:solidFill>
            <a:prstDash val="dash"/>
            <a:round/>
            <a:headEnd type="none" w="sm" len="sm"/>
            <a:tailEnd type="none" w="sm" len="sm"/>
          </a:ln>
          <a:effectLst/>
        </p:spPr>
        <p:txBody>
          <a:bodyPr wrap="none" anchor="ctr"/>
          <a:lstStyle/>
          <a:p>
            <a:endParaRPr lang="en-US"/>
          </a:p>
        </p:txBody>
      </p:sp>
      <p:sp>
        <p:nvSpPr>
          <p:cNvPr id="182354" name="Line 82"/>
          <p:cNvSpPr>
            <a:spLocks noChangeShapeType="1"/>
          </p:cNvSpPr>
          <p:nvPr/>
        </p:nvSpPr>
        <p:spPr bwMode="auto">
          <a:xfrm flipH="1" flipV="1">
            <a:off x="152400" y="3352800"/>
            <a:ext cx="1219200" cy="1295400"/>
          </a:xfrm>
          <a:prstGeom prst="line">
            <a:avLst/>
          </a:prstGeom>
          <a:noFill/>
          <a:ln w="12700">
            <a:solidFill>
              <a:schemeClr val="tx1"/>
            </a:solidFill>
            <a:prstDash val="dash"/>
            <a:round/>
            <a:headEnd type="none" w="sm" len="sm"/>
            <a:tailEnd type="none" w="sm" len="sm"/>
          </a:ln>
          <a:effectLst/>
        </p:spPr>
        <p:txBody>
          <a:bodyPr wrap="none" anchor="ctr"/>
          <a:lstStyle/>
          <a:p>
            <a:endParaRPr lang="en-US"/>
          </a:p>
        </p:txBody>
      </p:sp>
      <p:sp>
        <p:nvSpPr>
          <p:cNvPr id="182355" name="Rectangle 83"/>
          <p:cNvSpPr>
            <a:spLocks noChangeArrowheads="1"/>
          </p:cNvSpPr>
          <p:nvPr/>
        </p:nvSpPr>
        <p:spPr bwMode="auto">
          <a:xfrm>
            <a:off x="152400" y="2438400"/>
            <a:ext cx="1371600" cy="914400"/>
          </a:xfrm>
          <a:prstGeom prst="rect">
            <a:avLst/>
          </a:prstGeom>
          <a:solidFill>
            <a:schemeClr val="hlink">
              <a:alpha val="39999"/>
            </a:schemeClr>
          </a:solidFill>
          <a:ln w="12700" cap="rnd">
            <a:solidFill>
              <a:schemeClr val="hlink"/>
            </a:solidFill>
            <a:prstDash val="sysDot"/>
            <a:miter lim="800000"/>
            <a:headEnd type="none" w="sm" len="sm"/>
            <a:tailEnd type="none" w="sm" len="sm"/>
          </a:ln>
          <a:effectLst/>
        </p:spPr>
        <p:txBody>
          <a:bodyPr wrap="none" anchor="ctr"/>
          <a:lstStyle/>
          <a:p>
            <a:endParaRPr lang="en-US"/>
          </a:p>
        </p:txBody>
      </p:sp>
      <p:sp>
        <p:nvSpPr>
          <p:cNvPr id="182356" name="Rectangle 84"/>
          <p:cNvSpPr>
            <a:spLocks noChangeArrowheads="1"/>
          </p:cNvSpPr>
          <p:nvPr/>
        </p:nvSpPr>
        <p:spPr bwMode="auto">
          <a:xfrm>
            <a:off x="1371600" y="4648200"/>
            <a:ext cx="533400" cy="609600"/>
          </a:xfrm>
          <a:prstGeom prst="rect">
            <a:avLst/>
          </a:prstGeom>
          <a:solidFill>
            <a:srgbClr val="99CC00">
              <a:alpha val="39999"/>
            </a:srgbClr>
          </a:solidFill>
          <a:ln w="12700">
            <a:solidFill>
              <a:schemeClr val="folHlink"/>
            </a:solidFill>
            <a:prstDash val="sysDot"/>
            <a:miter lim="800000"/>
            <a:headEnd type="none" w="sm" len="sm"/>
            <a:tailEnd type="none" w="sm" len="sm"/>
          </a:ln>
          <a:effectLst/>
        </p:spPr>
        <p:txBody>
          <a:bodyPr wrap="none" anchor="ctr"/>
          <a:lstStyle/>
          <a:p>
            <a:endParaRPr lang="en-US"/>
          </a:p>
        </p:txBody>
      </p:sp>
      <p:sp>
        <p:nvSpPr>
          <p:cNvPr id="182357" name="Oval 85"/>
          <p:cNvSpPr>
            <a:spLocks noChangeArrowheads="1"/>
          </p:cNvSpPr>
          <p:nvPr/>
        </p:nvSpPr>
        <p:spPr bwMode="auto">
          <a:xfrm>
            <a:off x="1671638" y="4719638"/>
            <a:ext cx="123825" cy="66675"/>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182358" name="Oval 86"/>
          <p:cNvSpPr>
            <a:spLocks noChangeArrowheads="1"/>
          </p:cNvSpPr>
          <p:nvPr/>
        </p:nvSpPr>
        <p:spPr bwMode="auto">
          <a:xfrm>
            <a:off x="1524000" y="5029200"/>
            <a:ext cx="85725" cy="125413"/>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182363" name="Rectangle 91"/>
          <p:cNvSpPr>
            <a:spLocks noChangeArrowheads="1"/>
          </p:cNvSpPr>
          <p:nvPr/>
        </p:nvSpPr>
        <p:spPr bwMode="auto">
          <a:xfrm>
            <a:off x="1981200" y="2438400"/>
            <a:ext cx="1447800" cy="685800"/>
          </a:xfrm>
          <a:prstGeom prst="rect">
            <a:avLst/>
          </a:prstGeom>
          <a:solidFill>
            <a:schemeClr val="hlink">
              <a:alpha val="39999"/>
            </a:schemeClr>
          </a:solidFill>
          <a:ln w="12700" cap="rnd">
            <a:solidFill>
              <a:schemeClr val="hlink"/>
            </a:solidFill>
            <a:prstDash val="sysDot"/>
            <a:miter lim="800000"/>
            <a:headEnd type="none" w="sm" len="sm"/>
            <a:tailEnd type="none" w="sm" len="sm"/>
          </a:ln>
          <a:effectLst/>
        </p:spPr>
        <p:txBody>
          <a:bodyPr wrap="none" anchor="ctr"/>
          <a:lstStyle/>
          <a:p>
            <a:endParaRPr lang="en-US"/>
          </a:p>
        </p:txBody>
      </p:sp>
      <p:sp>
        <p:nvSpPr>
          <p:cNvPr id="182359" name="AutoShape 87"/>
          <p:cNvSpPr>
            <a:spLocks noChangeAspect="1" noChangeArrowheads="1"/>
          </p:cNvSpPr>
          <p:nvPr/>
        </p:nvSpPr>
        <p:spPr bwMode="auto">
          <a:xfrm>
            <a:off x="2971800" y="2667000"/>
            <a:ext cx="420688"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182360" name="AutoShape 88"/>
          <p:cNvSpPr>
            <a:spLocks noChangeAspect="1" noChangeArrowheads="1"/>
          </p:cNvSpPr>
          <p:nvPr/>
        </p:nvSpPr>
        <p:spPr bwMode="auto">
          <a:xfrm>
            <a:off x="2022475" y="2514600"/>
            <a:ext cx="420688" cy="414338"/>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182361" name="AutoShape 89"/>
          <p:cNvSpPr>
            <a:spLocks noChangeAspect="1" noChangeArrowheads="1"/>
          </p:cNvSpPr>
          <p:nvPr/>
        </p:nvSpPr>
        <p:spPr bwMode="auto">
          <a:xfrm>
            <a:off x="1039813" y="2514600"/>
            <a:ext cx="420687" cy="414338"/>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182362" name="AutoShape 90"/>
          <p:cNvSpPr>
            <a:spLocks noChangeAspect="1" noChangeArrowheads="1"/>
          </p:cNvSpPr>
          <p:nvPr/>
        </p:nvSpPr>
        <p:spPr bwMode="auto">
          <a:xfrm>
            <a:off x="188913" y="2895600"/>
            <a:ext cx="420687" cy="41275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182364" name="Line 92"/>
          <p:cNvSpPr>
            <a:spLocks noChangeShapeType="1"/>
          </p:cNvSpPr>
          <p:nvPr/>
        </p:nvSpPr>
        <p:spPr bwMode="auto">
          <a:xfrm flipV="1">
            <a:off x="1905000" y="3124200"/>
            <a:ext cx="1524000" cy="1524000"/>
          </a:xfrm>
          <a:prstGeom prst="line">
            <a:avLst/>
          </a:prstGeom>
          <a:noFill/>
          <a:ln w="12700">
            <a:solidFill>
              <a:schemeClr val="tx1"/>
            </a:solidFill>
            <a:prstDash val="dash"/>
            <a:round/>
            <a:headEnd type="none" w="sm" len="sm"/>
            <a:tailEnd type="none" w="sm" len="sm"/>
          </a:ln>
          <a:effectLst/>
        </p:spPr>
        <p:txBody>
          <a:bodyPr wrap="none" anchor="ctr"/>
          <a:lstStyle/>
          <a:p>
            <a:endParaRPr lang="en-US"/>
          </a:p>
        </p:txBody>
      </p:sp>
      <p:sp>
        <p:nvSpPr>
          <p:cNvPr id="182365" name="Line 93"/>
          <p:cNvSpPr>
            <a:spLocks noChangeShapeType="1"/>
          </p:cNvSpPr>
          <p:nvPr/>
        </p:nvSpPr>
        <p:spPr bwMode="auto">
          <a:xfrm flipV="1">
            <a:off x="1371600" y="3124200"/>
            <a:ext cx="609600" cy="1524000"/>
          </a:xfrm>
          <a:prstGeom prst="line">
            <a:avLst/>
          </a:prstGeom>
          <a:noFill/>
          <a:ln w="12700">
            <a:solidFill>
              <a:schemeClr val="tx1"/>
            </a:solidFill>
            <a:prstDash val="dash"/>
            <a:round/>
            <a:headEnd type="none" w="sm" len="sm"/>
            <a:tailEnd type="none" w="sm" len="sm"/>
          </a:ln>
          <a:effectLst/>
        </p:spPr>
        <p:txBody>
          <a:bodyPr wrap="none" anchor="ctr"/>
          <a:lstStyle/>
          <a:p>
            <a:endParaRPr lang="en-US"/>
          </a:p>
        </p:txBody>
      </p:sp>
      <p:cxnSp>
        <p:nvCxnSpPr>
          <p:cNvPr id="182366" name="AutoShape 94"/>
          <p:cNvCxnSpPr>
            <a:cxnSpLocks noChangeShapeType="1"/>
          </p:cNvCxnSpPr>
          <p:nvPr/>
        </p:nvCxnSpPr>
        <p:spPr bwMode="auto">
          <a:xfrm rot="5400000" flipV="1">
            <a:off x="7013576" y="3049587"/>
            <a:ext cx="19050" cy="1228725"/>
          </a:xfrm>
          <a:prstGeom prst="curvedConnector3">
            <a:avLst>
              <a:gd name="adj1" fmla="val -1141667"/>
            </a:avLst>
          </a:prstGeom>
          <a:noFill/>
          <a:ln w="25400">
            <a:solidFill>
              <a:srgbClr val="00FFFF"/>
            </a:solidFill>
            <a:round/>
            <a:headEnd/>
            <a:tailEnd type="triangle" w="med" len="med"/>
          </a:ln>
          <a:effectLst/>
        </p:spPr>
      </p:cxnSp>
      <p:cxnSp>
        <p:nvCxnSpPr>
          <p:cNvPr id="182367" name="AutoShape 95"/>
          <p:cNvCxnSpPr>
            <a:cxnSpLocks noChangeShapeType="1"/>
          </p:cNvCxnSpPr>
          <p:nvPr/>
        </p:nvCxnSpPr>
        <p:spPr bwMode="auto">
          <a:xfrm rot="16200000" flipH="1" flipV="1">
            <a:off x="5686426" y="3049587"/>
            <a:ext cx="19050" cy="1228725"/>
          </a:xfrm>
          <a:prstGeom prst="curvedConnector3">
            <a:avLst>
              <a:gd name="adj1" fmla="val -1141667"/>
            </a:avLst>
          </a:prstGeom>
          <a:noFill/>
          <a:ln w="25400">
            <a:solidFill>
              <a:srgbClr val="00FFFF"/>
            </a:solidFill>
            <a:round/>
            <a:headEnd/>
            <a:tailEnd type="triangle" w="med" len="med"/>
          </a:ln>
          <a:effectLst/>
        </p:spPr>
      </p:cxn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t>Product Graph</a:t>
            </a:r>
          </a:p>
        </p:txBody>
      </p:sp>
      <p:sp>
        <p:nvSpPr>
          <p:cNvPr id="100355" name="Line 3"/>
          <p:cNvSpPr>
            <a:spLocks noChangeShapeType="1"/>
          </p:cNvSpPr>
          <p:nvPr/>
        </p:nvSpPr>
        <p:spPr bwMode="auto">
          <a:xfrm flipH="1">
            <a:off x="989013" y="1730375"/>
            <a:ext cx="622300" cy="623888"/>
          </a:xfrm>
          <a:prstGeom prst="line">
            <a:avLst/>
          </a:prstGeom>
          <a:noFill/>
          <a:ln w="38100">
            <a:solidFill>
              <a:srgbClr val="00FFFF"/>
            </a:solidFill>
            <a:round/>
            <a:headEnd/>
            <a:tailEnd/>
          </a:ln>
        </p:spPr>
        <p:txBody>
          <a:bodyPr/>
          <a:lstStyle/>
          <a:p>
            <a:endParaRPr lang="en-US"/>
          </a:p>
        </p:txBody>
      </p:sp>
      <p:sp>
        <p:nvSpPr>
          <p:cNvPr id="100356" name="Line 4"/>
          <p:cNvSpPr>
            <a:spLocks noChangeShapeType="1"/>
          </p:cNvSpPr>
          <p:nvPr/>
        </p:nvSpPr>
        <p:spPr bwMode="auto">
          <a:xfrm flipH="1">
            <a:off x="633413" y="2354263"/>
            <a:ext cx="355600" cy="712787"/>
          </a:xfrm>
          <a:prstGeom prst="line">
            <a:avLst/>
          </a:prstGeom>
          <a:noFill/>
          <a:ln w="28575">
            <a:solidFill>
              <a:schemeClr val="bg2"/>
            </a:solidFill>
            <a:round/>
            <a:headEnd/>
            <a:tailEnd/>
          </a:ln>
        </p:spPr>
        <p:txBody>
          <a:bodyPr/>
          <a:lstStyle/>
          <a:p>
            <a:endParaRPr lang="en-US"/>
          </a:p>
        </p:txBody>
      </p:sp>
      <p:sp>
        <p:nvSpPr>
          <p:cNvPr id="100357" name="Line 5"/>
          <p:cNvSpPr>
            <a:spLocks noChangeShapeType="1"/>
          </p:cNvSpPr>
          <p:nvPr/>
        </p:nvSpPr>
        <p:spPr bwMode="auto">
          <a:xfrm>
            <a:off x="989013" y="2354263"/>
            <a:ext cx="265112" cy="712787"/>
          </a:xfrm>
          <a:prstGeom prst="line">
            <a:avLst/>
          </a:prstGeom>
          <a:noFill/>
          <a:ln w="28575">
            <a:solidFill>
              <a:schemeClr val="bg2"/>
            </a:solidFill>
            <a:round/>
            <a:headEnd/>
            <a:tailEnd/>
          </a:ln>
        </p:spPr>
        <p:txBody>
          <a:bodyPr/>
          <a:lstStyle/>
          <a:p>
            <a:endParaRPr lang="en-US"/>
          </a:p>
        </p:txBody>
      </p:sp>
      <p:sp>
        <p:nvSpPr>
          <p:cNvPr id="100358" name="Line 6"/>
          <p:cNvSpPr>
            <a:spLocks noChangeShapeType="1"/>
          </p:cNvSpPr>
          <p:nvPr/>
        </p:nvSpPr>
        <p:spPr bwMode="auto">
          <a:xfrm>
            <a:off x="1611313" y="1730375"/>
            <a:ext cx="620712" cy="623888"/>
          </a:xfrm>
          <a:prstGeom prst="line">
            <a:avLst/>
          </a:prstGeom>
          <a:noFill/>
          <a:ln w="38100">
            <a:solidFill>
              <a:srgbClr val="00FFFF"/>
            </a:solidFill>
            <a:round/>
            <a:headEnd/>
            <a:tailEnd/>
          </a:ln>
        </p:spPr>
        <p:txBody>
          <a:bodyPr/>
          <a:lstStyle/>
          <a:p>
            <a:endParaRPr lang="en-US"/>
          </a:p>
        </p:txBody>
      </p:sp>
      <p:sp>
        <p:nvSpPr>
          <p:cNvPr id="100359" name="Line 7"/>
          <p:cNvSpPr>
            <a:spLocks noChangeShapeType="1"/>
          </p:cNvSpPr>
          <p:nvPr/>
        </p:nvSpPr>
        <p:spPr bwMode="auto">
          <a:xfrm flipH="1">
            <a:off x="1965325" y="2354263"/>
            <a:ext cx="266700" cy="712787"/>
          </a:xfrm>
          <a:prstGeom prst="line">
            <a:avLst/>
          </a:prstGeom>
          <a:noFill/>
          <a:ln w="28575">
            <a:solidFill>
              <a:schemeClr val="bg2"/>
            </a:solidFill>
            <a:round/>
            <a:headEnd/>
            <a:tailEnd/>
          </a:ln>
        </p:spPr>
        <p:txBody>
          <a:bodyPr/>
          <a:lstStyle/>
          <a:p>
            <a:endParaRPr lang="en-US"/>
          </a:p>
        </p:txBody>
      </p:sp>
      <p:sp>
        <p:nvSpPr>
          <p:cNvPr id="100360" name="Line 8"/>
          <p:cNvSpPr>
            <a:spLocks noChangeShapeType="1"/>
          </p:cNvSpPr>
          <p:nvPr/>
        </p:nvSpPr>
        <p:spPr bwMode="auto">
          <a:xfrm>
            <a:off x="2232025" y="2354263"/>
            <a:ext cx="354013" cy="712787"/>
          </a:xfrm>
          <a:prstGeom prst="line">
            <a:avLst/>
          </a:prstGeom>
          <a:noFill/>
          <a:ln w="28575">
            <a:solidFill>
              <a:schemeClr val="bg2"/>
            </a:solidFill>
            <a:round/>
            <a:headEnd/>
            <a:tailEnd/>
          </a:ln>
        </p:spPr>
        <p:txBody>
          <a:bodyPr/>
          <a:lstStyle/>
          <a:p>
            <a:endParaRPr lang="en-US"/>
          </a:p>
        </p:txBody>
      </p:sp>
      <p:sp>
        <p:nvSpPr>
          <p:cNvPr id="100361" name="Freeform 9" descr="50%"/>
          <p:cNvSpPr>
            <a:spLocks/>
          </p:cNvSpPr>
          <p:nvPr/>
        </p:nvSpPr>
        <p:spPr bwMode="auto">
          <a:xfrm>
            <a:off x="457200" y="2887663"/>
            <a:ext cx="355600" cy="3556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pattFill prst="pct50">
            <a:fgClr>
              <a:srgbClr val="666699"/>
            </a:fgClr>
            <a:bgClr>
              <a:schemeClr val="bg1"/>
            </a:bgClr>
          </a:pattFill>
          <a:ln w="28575" cmpd="sng">
            <a:solidFill>
              <a:schemeClr val="bg2"/>
            </a:solidFill>
            <a:prstDash val="solid"/>
            <a:round/>
            <a:headEnd/>
            <a:tailEnd/>
          </a:ln>
        </p:spPr>
        <p:txBody>
          <a:bodyPr/>
          <a:lstStyle/>
          <a:p>
            <a:endParaRPr lang="en-US"/>
          </a:p>
        </p:txBody>
      </p:sp>
      <p:sp>
        <p:nvSpPr>
          <p:cNvPr id="100362" name="Freeform 10" descr="50%"/>
          <p:cNvSpPr>
            <a:spLocks/>
          </p:cNvSpPr>
          <p:nvPr/>
        </p:nvSpPr>
        <p:spPr bwMode="auto">
          <a:xfrm>
            <a:off x="1077913" y="2887663"/>
            <a:ext cx="355600" cy="355600"/>
          </a:xfrm>
          <a:custGeom>
            <a:avLst/>
            <a:gdLst/>
            <a:ahLst/>
            <a:cxnLst>
              <a:cxn ang="0">
                <a:pos x="157" y="79"/>
              </a:cxn>
              <a:cxn ang="0">
                <a:pos x="157" y="79"/>
              </a:cxn>
              <a:cxn ang="0">
                <a:pos x="154" y="94"/>
              </a:cxn>
              <a:cxn ang="0">
                <a:pos x="150" y="109"/>
              </a:cxn>
              <a:cxn ang="0">
                <a:pos x="143" y="122"/>
              </a:cxn>
              <a:cxn ang="0">
                <a:pos x="133" y="133"/>
              </a:cxn>
              <a:cxn ang="0">
                <a:pos x="122" y="142"/>
              </a:cxn>
              <a:cxn ang="0">
                <a:pos x="109" y="151"/>
              </a:cxn>
              <a:cxn ang="0">
                <a:pos x="93"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3" y="0"/>
              </a:cxn>
              <a:cxn ang="0">
                <a:pos x="109" y="5"/>
              </a:cxn>
              <a:cxn ang="0">
                <a:pos x="122" y="13"/>
              </a:cxn>
              <a:cxn ang="0">
                <a:pos x="133" y="22"/>
              </a:cxn>
              <a:cxn ang="0">
                <a:pos x="143"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3" y="0"/>
                </a:lnTo>
                <a:lnTo>
                  <a:pt x="109" y="5"/>
                </a:lnTo>
                <a:lnTo>
                  <a:pt x="122" y="13"/>
                </a:lnTo>
                <a:lnTo>
                  <a:pt x="133" y="22"/>
                </a:lnTo>
                <a:lnTo>
                  <a:pt x="143" y="35"/>
                </a:lnTo>
                <a:lnTo>
                  <a:pt x="150" y="48"/>
                </a:lnTo>
                <a:lnTo>
                  <a:pt x="154" y="61"/>
                </a:lnTo>
                <a:lnTo>
                  <a:pt x="157" y="79"/>
                </a:lnTo>
                <a:lnTo>
                  <a:pt x="157" y="79"/>
                </a:lnTo>
                <a:close/>
              </a:path>
            </a:pathLst>
          </a:custGeom>
          <a:pattFill prst="pct50">
            <a:fgClr>
              <a:srgbClr val="666699"/>
            </a:fgClr>
            <a:bgClr>
              <a:schemeClr val="bg1"/>
            </a:bgClr>
          </a:pattFill>
          <a:ln w="28575" cmpd="sng">
            <a:solidFill>
              <a:schemeClr val="bg2"/>
            </a:solidFill>
            <a:prstDash val="solid"/>
            <a:round/>
            <a:headEnd/>
            <a:tailEnd/>
          </a:ln>
        </p:spPr>
        <p:txBody>
          <a:bodyPr/>
          <a:lstStyle/>
          <a:p>
            <a:endParaRPr lang="en-US"/>
          </a:p>
        </p:txBody>
      </p:sp>
      <p:sp>
        <p:nvSpPr>
          <p:cNvPr id="100363" name="Freeform 11" descr="50%"/>
          <p:cNvSpPr>
            <a:spLocks/>
          </p:cNvSpPr>
          <p:nvPr/>
        </p:nvSpPr>
        <p:spPr bwMode="auto">
          <a:xfrm>
            <a:off x="1787525" y="2887663"/>
            <a:ext cx="355600" cy="3556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pattFill prst="pct50">
            <a:fgClr>
              <a:srgbClr val="666699"/>
            </a:fgClr>
            <a:bgClr>
              <a:schemeClr val="bg1"/>
            </a:bgClr>
          </a:pattFill>
          <a:ln w="28575" cmpd="sng">
            <a:solidFill>
              <a:schemeClr val="bg2"/>
            </a:solidFill>
            <a:prstDash val="solid"/>
            <a:round/>
            <a:headEnd/>
            <a:tailEnd/>
          </a:ln>
        </p:spPr>
        <p:txBody>
          <a:bodyPr/>
          <a:lstStyle/>
          <a:p>
            <a:endParaRPr lang="en-US"/>
          </a:p>
        </p:txBody>
      </p:sp>
      <p:sp>
        <p:nvSpPr>
          <p:cNvPr id="100364" name="Freeform 12" descr="50%"/>
          <p:cNvSpPr>
            <a:spLocks/>
          </p:cNvSpPr>
          <p:nvPr/>
        </p:nvSpPr>
        <p:spPr bwMode="auto">
          <a:xfrm>
            <a:off x="2409825" y="2887663"/>
            <a:ext cx="355600" cy="3556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pattFill prst="pct50">
            <a:fgClr>
              <a:srgbClr val="666699"/>
            </a:fgClr>
            <a:bgClr>
              <a:schemeClr val="bg1"/>
            </a:bgClr>
          </a:pattFill>
          <a:ln w="28575" cmpd="sng">
            <a:solidFill>
              <a:schemeClr val="bg2"/>
            </a:solidFill>
            <a:prstDash val="solid"/>
            <a:round/>
            <a:headEnd/>
            <a:tailEnd/>
          </a:ln>
        </p:spPr>
        <p:txBody>
          <a:bodyPr/>
          <a:lstStyle/>
          <a:p>
            <a:endParaRPr lang="en-US"/>
          </a:p>
        </p:txBody>
      </p:sp>
      <p:sp>
        <p:nvSpPr>
          <p:cNvPr id="100365" name="Freeform 13"/>
          <p:cNvSpPr>
            <a:spLocks/>
          </p:cNvSpPr>
          <p:nvPr/>
        </p:nvSpPr>
        <p:spPr bwMode="auto">
          <a:xfrm>
            <a:off x="2055813" y="2174875"/>
            <a:ext cx="354012" cy="358775"/>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666699"/>
          </a:solidFill>
          <a:ln w="28575" cmpd="sng">
            <a:solidFill>
              <a:schemeClr val="tx1"/>
            </a:solidFill>
            <a:prstDash val="solid"/>
            <a:round/>
            <a:headEnd/>
            <a:tailEnd/>
          </a:ln>
        </p:spPr>
        <p:txBody>
          <a:bodyPr/>
          <a:lstStyle/>
          <a:p>
            <a:endParaRPr lang="en-US"/>
          </a:p>
        </p:txBody>
      </p:sp>
      <p:sp>
        <p:nvSpPr>
          <p:cNvPr id="100366" name="Freeform 14"/>
          <p:cNvSpPr>
            <a:spLocks/>
          </p:cNvSpPr>
          <p:nvPr/>
        </p:nvSpPr>
        <p:spPr bwMode="auto">
          <a:xfrm>
            <a:off x="812800" y="2174875"/>
            <a:ext cx="352425" cy="358775"/>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666699"/>
          </a:solidFill>
          <a:ln w="28575" cmpd="sng">
            <a:solidFill>
              <a:schemeClr val="tx1"/>
            </a:solidFill>
            <a:prstDash val="solid"/>
            <a:round/>
            <a:headEnd/>
            <a:tailEnd/>
          </a:ln>
        </p:spPr>
        <p:txBody>
          <a:bodyPr/>
          <a:lstStyle/>
          <a:p>
            <a:endParaRPr lang="en-US"/>
          </a:p>
        </p:txBody>
      </p:sp>
      <p:sp>
        <p:nvSpPr>
          <p:cNvPr id="100367" name="Freeform 15"/>
          <p:cNvSpPr>
            <a:spLocks/>
          </p:cNvSpPr>
          <p:nvPr/>
        </p:nvSpPr>
        <p:spPr bwMode="auto">
          <a:xfrm>
            <a:off x="1433513" y="1524000"/>
            <a:ext cx="354012" cy="357188"/>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666699"/>
          </a:solidFill>
          <a:ln w="38100" cmpd="sng">
            <a:solidFill>
              <a:schemeClr val="tx1"/>
            </a:solidFill>
            <a:prstDash val="solid"/>
            <a:round/>
            <a:headEnd/>
            <a:tailEnd/>
          </a:ln>
        </p:spPr>
        <p:txBody>
          <a:bodyPr/>
          <a:lstStyle/>
          <a:p>
            <a:endParaRPr lang="en-US"/>
          </a:p>
        </p:txBody>
      </p:sp>
      <p:sp>
        <p:nvSpPr>
          <p:cNvPr id="100368" name="Text Box 16"/>
          <p:cNvSpPr txBox="1">
            <a:spLocks noChangeArrowheads="1"/>
          </p:cNvSpPr>
          <p:nvPr/>
        </p:nvSpPr>
        <p:spPr bwMode="auto">
          <a:xfrm>
            <a:off x="620713" y="3336925"/>
            <a:ext cx="1981200" cy="396875"/>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2000"/>
              <a:t>Light tree</a:t>
            </a:r>
            <a:endParaRPr lang="en-US"/>
          </a:p>
        </p:txBody>
      </p:sp>
      <p:sp>
        <p:nvSpPr>
          <p:cNvPr id="100369" name="Line 17"/>
          <p:cNvSpPr>
            <a:spLocks noChangeShapeType="1"/>
          </p:cNvSpPr>
          <p:nvPr/>
        </p:nvSpPr>
        <p:spPr bwMode="auto">
          <a:xfrm flipH="1">
            <a:off x="1128713" y="4778375"/>
            <a:ext cx="474662" cy="631825"/>
          </a:xfrm>
          <a:prstGeom prst="line">
            <a:avLst/>
          </a:prstGeom>
          <a:noFill/>
          <a:ln w="38100">
            <a:solidFill>
              <a:schemeClr val="folHlink"/>
            </a:solidFill>
            <a:round/>
            <a:headEnd/>
            <a:tailEnd/>
          </a:ln>
        </p:spPr>
        <p:txBody>
          <a:bodyPr lIns="91429" tIns="45715" rIns="91429" bIns="45715">
            <a:spAutoFit/>
          </a:bodyPr>
          <a:lstStyle/>
          <a:p>
            <a:endParaRPr lang="en-US"/>
          </a:p>
        </p:txBody>
      </p:sp>
      <p:sp>
        <p:nvSpPr>
          <p:cNvPr id="100370" name="Line 18"/>
          <p:cNvSpPr>
            <a:spLocks noChangeShapeType="1"/>
          </p:cNvSpPr>
          <p:nvPr/>
        </p:nvSpPr>
        <p:spPr bwMode="auto">
          <a:xfrm>
            <a:off x="1603375" y="4778375"/>
            <a:ext cx="439738" cy="631825"/>
          </a:xfrm>
          <a:prstGeom prst="line">
            <a:avLst/>
          </a:prstGeom>
          <a:noFill/>
          <a:ln w="38100">
            <a:solidFill>
              <a:schemeClr val="folHlink"/>
            </a:solidFill>
            <a:round/>
            <a:headEnd/>
            <a:tailEnd/>
          </a:ln>
        </p:spPr>
        <p:txBody>
          <a:bodyPr lIns="91429" tIns="45715" rIns="91429" bIns="45715">
            <a:spAutoFit/>
          </a:bodyPr>
          <a:lstStyle/>
          <a:p>
            <a:endParaRPr lang="en-US"/>
          </a:p>
        </p:txBody>
      </p:sp>
      <p:sp>
        <p:nvSpPr>
          <p:cNvPr id="100371" name="Freeform 19"/>
          <p:cNvSpPr>
            <a:spLocks/>
          </p:cNvSpPr>
          <p:nvPr/>
        </p:nvSpPr>
        <p:spPr bwMode="auto">
          <a:xfrm>
            <a:off x="1890713" y="5257800"/>
            <a:ext cx="354012" cy="357188"/>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chemeClr val="folHlink"/>
          </a:solidFill>
          <a:ln w="28575" cmpd="sng">
            <a:solidFill>
              <a:schemeClr val="tx1"/>
            </a:solidFill>
            <a:prstDash val="solid"/>
            <a:round/>
            <a:headEnd/>
            <a:tailEnd/>
          </a:ln>
        </p:spPr>
        <p:txBody>
          <a:bodyPr lIns="91429" tIns="45715" rIns="91429" bIns="45715">
            <a:spAutoFit/>
          </a:bodyPr>
          <a:lstStyle/>
          <a:p>
            <a:endParaRPr lang="en-US"/>
          </a:p>
        </p:txBody>
      </p:sp>
      <p:sp>
        <p:nvSpPr>
          <p:cNvPr id="100372" name="Freeform 20"/>
          <p:cNvSpPr>
            <a:spLocks/>
          </p:cNvSpPr>
          <p:nvPr/>
        </p:nvSpPr>
        <p:spPr bwMode="auto">
          <a:xfrm>
            <a:off x="976313" y="5257800"/>
            <a:ext cx="354012" cy="357188"/>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chemeClr val="folHlink"/>
          </a:solidFill>
          <a:ln w="28575" cmpd="sng">
            <a:solidFill>
              <a:schemeClr val="tx1"/>
            </a:solidFill>
            <a:prstDash val="solid"/>
            <a:round/>
            <a:headEnd/>
            <a:tailEnd/>
          </a:ln>
        </p:spPr>
        <p:txBody>
          <a:bodyPr lIns="91429" tIns="45715" rIns="91429" bIns="45715">
            <a:spAutoFit/>
          </a:bodyPr>
          <a:lstStyle/>
          <a:p>
            <a:endParaRPr lang="en-US"/>
          </a:p>
        </p:txBody>
      </p:sp>
      <p:sp>
        <p:nvSpPr>
          <p:cNvPr id="100373" name="Freeform 21"/>
          <p:cNvSpPr>
            <a:spLocks/>
          </p:cNvSpPr>
          <p:nvPr/>
        </p:nvSpPr>
        <p:spPr bwMode="auto">
          <a:xfrm>
            <a:off x="1425575" y="4572000"/>
            <a:ext cx="354013" cy="357188"/>
          </a:xfrm>
          <a:custGeom>
            <a:avLst/>
            <a:gdLst/>
            <a:ahLst/>
            <a:cxnLst>
              <a:cxn ang="0">
                <a:pos x="156" y="79"/>
              </a:cxn>
              <a:cxn ang="0">
                <a:pos x="156" y="79"/>
              </a:cxn>
              <a:cxn ang="0">
                <a:pos x="154" y="94"/>
              </a:cxn>
              <a:cxn ang="0">
                <a:pos x="150" y="109"/>
              </a:cxn>
              <a:cxn ang="0">
                <a:pos x="143" y="122"/>
              </a:cxn>
              <a:cxn ang="0">
                <a:pos x="132" y="133"/>
              </a:cxn>
              <a:cxn ang="0">
                <a:pos x="121" y="142"/>
              </a:cxn>
              <a:cxn ang="0">
                <a:pos x="108" y="151"/>
              </a:cxn>
              <a:cxn ang="0">
                <a:pos x="93" y="155"/>
              </a:cxn>
              <a:cxn ang="0">
                <a:pos x="78" y="157"/>
              </a:cxn>
              <a:cxn ang="0">
                <a:pos x="78" y="157"/>
              </a:cxn>
              <a:cxn ang="0">
                <a:pos x="63" y="155"/>
              </a:cxn>
              <a:cxn ang="0">
                <a:pos x="47" y="151"/>
              </a:cxn>
              <a:cxn ang="0">
                <a:pos x="34" y="142"/>
              </a:cxn>
              <a:cxn ang="0">
                <a:pos x="23" y="133"/>
              </a:cxn>
              <a:cxn ang="0">
                <a:pos x="13" y="122"/>
              </a:cxn>
              <a:cxn ang="0">
                <a:pos x="6" y="109"/>
              </a:cxn>
              <a:cxn ang="0">
                <a:pos x="2" y="94"/>
              </a:cxn>
              <a:cxn ang="0">
                <a:pos x="0" y="79"/>
              </a:cxn>
              <a:cxn ang="0">
                <a:pos x="0" y="79"/>
              </a:cxn>
              <a:cxn ang="0">
                <a:pos x="2" y="61"/>
              </a:cxn>
              <a:cxn ang="0">
                <a:pos x="6" y="48"/>
              </a:cxn>
              <a:cxn ang="0">
                <a:pos x="13" y="35"/>
              </a:cxn>
              <a:cxn ang="0">
                <a:pos x="23" y="22"/>
              </a:cxn>
              <a:cxn ang="0">
                <a:pos x="34" y="13"/>
              </a:cxn>
              <a:cxn ang="0">
                <a:pos x="47" y="4"/>
              </a:cxn>
              <a:cxn ang="0">
                <a:pos x="63" y="0"/>
              </a:cxn>
              <a:cxn ang="0">
                <a:pos x="78" y="0"/>
              </a:cxn>
              <a:cxn ang="0">
                <a:pos x="78" y="0"/>
              </a:cxn>
              <a:cxn ang="0">
                <a:pos x="93" y="0"/>
              </a:cxn>
              <a:cxn ang="0">
                <a:pos x="108" y="4"/>
              </a:cxn>
              <a:cxn ang="0">
                <a:pos x="121" y="13"/>
              </a:cxn>
              <a:cxn ang="0">
                <a:pos x="132" y="22"/>
              </a:cxn>
              <a:cxn ang="0">
                <a:pos x="143" y="35"/>
              </a:cxn>
              <a:cxn ang="0">
                <a:pos x="150" y="48"/>
              </a:cxn>
              <a:cxn ang="0">
                <a:pos x="154" y="61"/>
              </a:cxn>
              <a:cxn ang="0">
                <a:pos x="156" y="79"/>
              </a:cxn>
              <a:cxn ang="0">
                <a:pos x="156" y="79"/>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chemeClr val="folHlink"/>
          </a:solidFill>
          <a:ln w="38100" cmpd="sng">
            <a:solidFill>
              <a:schemeClr val="tx1"/>
            </a:solidFill>
            <a:prstDash val="solid"/>
            <a:round/>
            <a:headEnd/>
            <a:tailEnd/>
          </a:ln>
        </p:spPr>
        <p:txBody>
          <a:bodyPr lIns="91429" tIns="45715" rIns="91429" bIns="45715">
            <a:spAutoFit/>
          </a:bodyPr>
          <a:lstStyle/>
          <a:p>
            <a:endParaRPr lang="en-US"/>
          </a:p>
        </p:txBody>
      </p:sp>
      <p:sp>
        <p:nvSpPr>
          <p:cNvPr id="100374" name="Text Box 22"/>
          <p:cNvSpPr txBox="1">
            <a:spLocks noChangeArrowheads="1"/>
          </p:cNvSpPr>
          <p:nvPr/>
        </p:nvSpPr>
        <p:spPr bwMode="auto">
          <a:xfrm>
            <a:off x="620713" y="5699125"/>
            <a:ext cx="1981200" cy="396875"/>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2000"/>
              <a:t>Gather tree</a:t>
            </a:r>
            <a:endParaRPr lang="en-US"/>
          </a:p>
        </p:txBody>
      </p:sp>
      <p:sp>
        <p:nvSpPr>
          <p:cNvPr id="100375" name="Text Box 23"/>
          <p:cNvSpPr txBox="1">
            <a:spLocks noChangeArrowheads="1"/>
          </p:cNvSpPr>
          <p:nvPr/>
        </p:nvSpPr>
        <p:spPr bwMode="auto">
          <a:xfrm>
            <a:off x="1306513" y="3733800"/>
            <a:ext cx="609600" cy="6413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3600" b="1"/>
              <a:t>X</a:t>
            </a:r>
          </a:p>
        </p:txBody>
      </p:sp>
      <p:sp>
        <p:nvSpPr>
          <p:cNvPr id="100376" name="Text Box 24"/>
          <p:cNvSpPr txBox="1">
            <a:spLocks noChangeArrowheads="1"/>
          </p:cNvSpPr>
          <p:nvPr/>
        </p:nvSpPr>
        <p:spPr bwMode="auto">
          <a:xfrm>
            <a:off x="2819400" y="3124200"/>
            <a:ext cx="914400" cy="1189038"/>
          </a:xfrm>
          <a:prstGeom prst="rect">
            <a:avLst/>
          </a:prstGeom>
          <a:noFill/>
          <a:ln w="9525">
            <a:noFill/>
            <a:miter lim="800000"/>
            <a:headEnd/>
            <a:tailEnd/>
          </a:ln>
          <a:effectLst/>
        </p:spPr>
        <p:txBody>
          <a:bodyPr lIns="91429" tIns="45715" rIns="91429" bIns="45715">
            <a:spAutoFit/>
          </a:bodyPr>
          <a:lstStyle/>
          <a:p>
            <a:pPr>
              <a:spcBef>
                <a:spcPct val="50000"/>
              </a:spcBef>
            </a:pPr>
            <a:r>
              <a:rPr lang="en-US" sz="7200"/>
              <a:t>=</a:t>
            </a:r>
          </a:p>
        </p:txBody>
      </p:sp>
      <p:sp>
        <p:nvSpPr>
          <p:cNvPr id="100377" name="Text Box 25"/>
          <p:cNvSpPr txBox="1">
            <a:spLocks noChangeArrowheads="1"/>
          </p:cNvSpPr>
          <p:nvPr/>
        </p:nvSpPr>
        <p:spPr bwMode="auto">
          <a:xfrm>
            <a:off x="381000" y="2889250"/>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2"/>
                </a:solidFill>
              </a:rPr>
              <a:t>L0</a:t>
            </a:r>
          </a:p>
        </p:txBody>
      </p:sp>
      <p:sp>
        <p:nvSpPr>
          <p:cNvPr id="100378" name="Text Box 26"/>
          <p:cNvSpPr txBox="1">
            <a:spLocks noChangeArrowheads="1"/>
          </p:cNvSpPr>
          <p:nvPr/>
        </p:nvSpPr>
        <p:spPr bwMode="auto">
          <a:xfrm>
            <a:off x="1003300" y="2895600"/>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2"/>
                </a:solidFill>
              </a:rPr>
              <a:t>L1</a:t>
            </a:r>
          </a:p>
        </p:txBody>
      </p:sp>
      <p:sp>
        <p:nvSpPr>
          <p:cNvPr id="100379" name="Text Box 27"/>
          <p:cNvSpPr txBox="1">
            <a:spLocks noChangeArrowheads="1"/>
          </p:cNvSpPr>
          <p:nvPr/>
        </p:nvSpPr>
        <p:spPr bwMode="auto">
          <a:xfrm>
            <a:off x="1711325" y="2878138"/>
            <a:ext cx="531813"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2"/>
                </a:solidFill>
              </a:rPr>
              <a:t>L2</a:t>
            </a:r>
          </a:p>
        </p:txBody>
      </p:sp>
      <p:sp>
        <p:nvSpPr>
          <p:cNvPr id="100380" name="Text Box 28"/>
          <p:cNvSpPr txBox="1">
            <a:spLocks noChangeArrowheads="1"/>
          </p:cNvSpPr>
          <p:nvPr/>
        </p:nvSpPr>
        <p:spPr bwMode="auto">
          <a:xfrm>
            <a:off x="2343150" y="2895600"/>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2"/>
                </a:solidFill>
              </a:rPr>
              <a:t>L3</a:t>
            </a:r>
          </a:p>
        </p:txBody>
      </p:sp>
      <p:sp>
        <p:nvSpPr>
          <p:cNvPr id="100381" name="Text Box 29"/>
          <p:cNvSpPr txBox="1">
            <a:spLocks noChangeArrowheads="1"/>
          </p:cNvSpPr>
          <p:nvPr/>
        </p:nvSpPr>
        <p:spPr bwMode="auto">
          <a:xfrm>
            <a:off x="738188" y="2179638"/>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L4</a:t>
            </a:r>
          </a:p>
        </p:txBody>
      </p:sp>
      <p:sp>
        <p:nvSpPr>
          <p:cNvPr id="100382" name="Text Box 30"/>
          <p:cNvSpPr txBox="1">
            <a:spLocks noChangeArrowheads="1"/>
          </p:cNvSpPr>
          <p:nvPr/>
        </p:nvSpPr>
        <p:spPr bwMode="auto">
          <a:xfrm>
            <a:off x="1985963" y="2185988"/>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L5</a:t>
            </a:r>
          </a:p>
        </p:txBody>
      </p:sp>
      <p:sp>
        <p:nvSpPr>
          <p:cNvPr id="100383" name="Text Box 31"/>
          <p:cNvSpPr txBox="1">
            <a:spLocks noChangeArrowheads="1"/>
          </p:cNvSpPr>
          <p:nvPr/>
        </p:nvSpPr>
        <p:spPr bwMode="auto">
          <a:xfrm>
            <a:off x="1349375" y="1531938"/>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t>L6</a:t>
            </a:r>
          </a:p>
        </p:txBody>
      </p:sp>
      <p:sp>
        <p:nvSpPr>
          <p:cNvPr id="100384" name="Text Box 32"/>
          <p:cNvSpPr txBox="1">
            <a:spLocks noChangeArrowheads="1"/>
          </p:cNvSpPr>
          <p:nvPr/>
        </p:nvSpPr>
        <p:spPr bwMode="auto">
          <a:xfrm>
            <a:off x="1808163" y="5265738"/>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1"/>
                </a:solidFill>
              </a:rPr>
              <a:t>G1</a:t>
            </a:r>
            <a:endParaRPr lang="en-US" sz="1600"/>
          </a:p>
        </p:txBody>
      </p:sp>
      <p:sp>
        <p:nvSpPr>
          <p:cNvPr id="100385" name="Text Box 33"/>
          <p:cNvSpPr txBox="1">
            <a:spLocks noChangeArrowheads="1"/>
          </p:cNvSpPr>
          <p:nvPr/>
        </p:nvSpPr>
        <p:spPr bwMode="auto">
          <a:xfrm>
            <a:off x="901700" y="5264150"/>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1"/>
                </a:solidFill>
              </a:rPr>
              <a:t>G0</a:t>
            </a:r>
          </a:p>
        </p:txBody>
      </p:sp>
      <p:sp>
        <p:nvSpPr>
          <p:cNvPr id="100386" name="Text Box 34"/>
          <p:cNvSpPr txBox="1">
            <a:spLocks noChangeArrowheads="1"/>
          </p:cNvSpPr>
          <p:nvPr/>
        </p:nvSpPr>
        <p:spPr bwMode="auto">
          <a:xfrm>
            <a:off x="1335088" y="4570413"/>
            <a:ext cx="533400" cy="336550"/>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sz="1600">
                <a:solidFill>
                  <a:schemeClr val="bg1"/>
                </a:solidFill>
              </a:rPr>
              <a:t>G2</a:t>
            </a:r>
          </a:p>
        </p:txBody>
      </p:sp>
      <p:sp>
        <p:nvSpPr>
          <p:cNvPr id="100387" name="Text Box 35"/>
          <p:cNvSpPr txBox="1">
            <a:spLocks noChangeArrowheads="1"/>
          </p:cNvSpPr>
          <p:nvPr/>
        </p:nvSpPr>
        <p:spPr bwMode="auto">
          <a:xfrm>
            <a:off x="3429000" y="4256088"/>
            <a:ext cx="990600" cy="568325"/>
          </a:xfrm>
          <a:prstGeom prst="rect">
            <a:avLst/>
          </a:prstGeom>
          <a:noFill/>
          <a:ln w="9525">
            <a:noFill/>
            <a:miter lim="800000"/>
            <a:headEnd/>
            <a:tailEnd/>
          </a:ln>
          <a:effectLst/>
        </p:spPr>
        <p:txBody>
          <a:bodyPr lIns="263066" tIns="131535" rIns="263066" bIns="131535">
            <a:spAutoFit/>
          </a:bodyPr>
          <a:lstStyle/>
          <a:p>
            <a:pPr>
              <a:spcBef>
                <a:spcPct val="50000"/>
              </a:spcBef>
            </a:pPr>
            <a:r>
              <a:rPr lang="en-US" sz="2000"/>
              <a:t>G1</a:t>
            </a:r>
          </a:p>
        </p:txBody>
      </p:sp>
      <p:sp>
        <p:nvSpPr>
          <p:cNvPr id="100388" name="Text Box 36"/>
          <p:cNvSpPr txBox="1">
            <a:spLocks noChangeArrowheads="1"/>
          </p:cNvSpPr>
          <p:nvPr/>
        </p:nvSpPr>
        <p:spPr bwMode="auto">
          <a:xfrm>
            <a:off x="3429000" y="2743200"/>
            <a:ext cx="865188" cy="568325"/>
          </a:xfrm>
          <a:prstGeom prst="rect">
            <a:avLst/>
          </a:prstGeom>
          <a:noFill/>
          <a:ln w="9525">
            <a:noFill/>
            <a:miter lim="800000"/>
            <a:headEnd/>
            <a:tailEnd/>
          </a:ln>
          <a:effectLst/>
        </p:spPr>
        <p:txBody>
          <a:bodyPr wrap="none" lIns="263066" tIns="131535" rIns="263066" bIns="131535">
            <a:spAutoFit/>
          </a:bodyPr>
          <a:lstStyle/>
          <a:p>
            <a:pPr>
              <a:spcBef>
                <a:spcPct val="50000"/>
              </a:spcBef>
            </a:pPr>
            <a:r>
              <a:rPr lang="en-US" sz="2000"/>
              <a:t>G0</a:t>
            </a:r>
          </a:p>
        </p:txBody>
      </p:sp>
      <p:sp>
        <p:nvSpPr>
          <p:cNvPr id="100389" name="Text Box 37"/>
          <p:cNvSpPr txBox="1">
            <a:spLocks noChangeArrowheads="1"/>
          </p:cNvSpPr>
          <p:nvPr/>
        </p:nvSpPr>
        <p:spPr bwMode="auto">
          <a:xfrm>
            <a:off x="3429000" y="3500438"/>
            <a:ext cx="914400" cy="568325"/>
          </a:xfrm>
          <a:prstGeom prst="rect">
            <a:avLst/>
          </a:prstGeom>
          <a:noFill/>
          <a:ln w="9525">
            <a:noFill/>
            <a:miter lim="800000"/>
            <a:headEnd/>
            <a:tailEnd/>
          </a:ln>
          <a:effectLst/>
        </p:spPr>
        <p:txBody>
          <a:bodyPr lIns="263066" tIns="131535" rIns="263066" bIns="131535">
            <a:spAutoFit/>
          </a:bodyPr>
          <a:lstStyle/>
          <a:p>
            <a:pPr>
              <a:spcBef>
                <a:spcPct val="50000"/>
              </a:spcBef>
            </a:pPr>
            <a:r>
              <a:rPr lang="en-US" sz="2000"/>
              <a:t>G2</a:t>
            </a:r>
          </a:p>
        </p:txBody>
      </p:sp>
      <p:sp>
        <p:nvSpPr>
          <p:cNvPr id="100390" name="Freeform 38"/>
          <p:cNvSpPr>
            <a:spLocks/>
          </p:cNvSpPr>
          <p:nvPr/>
        </p:nvSpPr>
        <p:spPr bwMode="auto">
          <a:xfrm>
            <a:off x="4205288"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391" name="Freeform 39"/>
          <p:cNvSpPr>
            <a:spLocks/>
          </p:cNvSpPr>
          <p:nvPr/>
        </p:nvSpPr>
        <p:spPr bwMode="auto">
          <a:xfrm>
            <a:off x="4879975" y="29083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392" name="Freeform 40"/>
          <p:cNvSpPr>
            <a:spLocks/>
          </p:cNvSpPr>
          <p:nvPr/>
        </p:nvSpPr>
        <p:spPr bwMode="auto">
          <a:xfrm>
            <a:off x="5554663"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393" name="Freeform 41"/>
          <p:cNvSpPr>
            <a:spLocks/>
          </p:cNvSpPr>
          <p:nvPr/>
        </p:nvSpPr>
        <p:spPr bwMode="auto">
          <a:xfrm>
            <a:off x="6230938" y="29083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chemeClr val="bg2"/>
          </a:solidFill>
          <a:ln w="28575" cmpd="sng">
            <a:solidFill>
              <a:schemeClr val="tx1"/>
            </a:solidFill>
            <a:prstDash val="solid"/>
            <a:round/>
            <a:headEnd/>
            <a:tailEnd/>
          </a:ln>
        </p:spPr>
        <p:txBody>
          <a:bodyPr lIns="263066" tIns="131535" rIns="263066" bIns="131535">
            <a:spAutoFit/>
          </a:bodyPr>
          <a:lstStyle/>
          <a:p>
            <a:endParaRPr lang="en-US"/>
          </a:p>
        </p:txBody>
      </p:sp>
      <p:sp>
        <p:nvSpPr>
          <p:cNvPr id="100394" name="Freeform 42"/>
          <p:cNvSpPr>
            <a:spLocks/>
          </p:cNvSpPr>
          <p:nvPr/>
        </p:nvSpPr>
        <p:spPr bwMode="auto">
          <a:xfrm>
            <a:off x="6905625" y="29083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395" name="Freeform 43"/>
          <p:cNvSpPr>
            <a:spLocks/>
          </p:cNvSpPr>
          <p:nvPr/>
        </p:nvSpPr>
        <p:spPr bwMode="auto">
          <a:xfrm>
            <a:off x="7580313" y="29083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396" name="Freeform 44"/>
          <p:cNvSpPr>
            <a:spLocks/>
          </p:cNvSpPr>
          <p:nvPr/>
        </p:nvSpPr>
        <p:spPr bwMode="auto">
          <a:xfrm>
            <a:off x="8256588" y="29083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397" name="Freeform 45"/>
          <p:cNvSpPr>
            <a:spLocks/>
          </p:cNvSpPr>
          <p:nvPr/>
        </p:nvSpPr>
        <p:spPr bwMode="auto">
          <a:xfrm>
            <a:off x="4205288"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398" name="Freeform 46"/>
          <p:cNvSpPr>
            <a:spLocks/>
          </p:cNvSpPr>
          <p:nvPr/>
        </p:nvSpPr>
        <p:spPr bwMode="auto">
          <a:xfrm>
            <a:off x="4879975" y="366553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chemeClr val="bg2"/>
          </a:solidFill>
          <a:ln w="28575" cmpd="sng">
            <a:solidFill>
              <a:schemeClr val="tx1"/>
            </a:solidFill>
            <a:prstDash val="solid"/>
            <a:round/>
            <a:headEnd/>
            <a:tailEnd/>
          </a:ln>
        </p:spPr>
        <p:txBody>
          <a:bodyPr lIns="263066" tIns="131535" rIns="263066" bIns="131535">
            <a:spAutoFit/>
          </a:bodyPr>
          <a:lstStyle/>
          <a:p>
            <a:endParaRPr lang="en-US"/>
          </a:p>
        </p:txBody>
      </p:sp>
      <p:sp>
        <p:nvSpPr>
          <p:cNvPr id="100399" name="Freeform 47"/>
          <p:cNvSpPr>
            <a:spLocks/>
          </p:cNvSpPr>
          <p:nvPr/>
        </p:nvSpPr>
        <p:spPr bwMode="auto">
          <a:xfrm>
            <a:off x="5554663"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400" name="Freeform 48"/>
          <p:cNvSpPr>
            <a:spLocks/>
          </p:cNvSpPr>
          <p:nvPr/>
        </p:nvSpPr>
        <p:spPr bwMode="auto">
          <a:xfrm>
            <a:off x="6230938" y="366553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8000"/>
          </a:solidFill>
          <a:ln w="38100" cmpd="sng">
            <a:solidFill>
              <a:schemeClr val="tx1"/>
            </a:solidFill>
            <a:prstDash val="solid"/>
            <a:round/>
            <a:headEnd/>
            <a:tailEnd/>
          </a:ln>
        </p:spPr>
        <p:txBody>
          <a:bodyPr lIns="263066" tIns="131535" rIns="263066" bIns="131535">
            <a:spAutoFit/>
          </a:bodyPr>
          <a:lstStyle/>
          <a:p>
            <a:endParaRPr lang="en-US"/>
          </a:p>
        </p:txBody>
      </p:sp>
      <p:sp>
        <p:nvSpPr>
          <p:cNvPr id="100401" name="Freeform 49"/>
          <p:cNvSpPr>
            <a:spLocks/>
          </p:cNvSpPr>
          <p:nvPr/>
        </p:nvSpPr>
        <p:spPr bwMode="auto">
          <a:xfrm>
            <a:off x="6905625" y="366553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402" name="Freeform 50"/>
          <p:cNvSpPr>
            <a:spLocks/>
          </p:cNvSpPr>
          <p:nvPr/>
        </p:nvSpPr>
        <p:spPr bwMode="auto">
          <a:xfrm>
            <a:off x="7580313" y="366553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chemeClr val="bg2"/>
          </a:solidFill>
          <a:ln w="28575" cmpd="sng">
            <a:solidFill>
              <a:schemeClr val="tx1"/>
            </a:solidFill>
            <a:prstDash val="solid"/>
            <a:round/>
            <a:headEnd/>
            <a:tailEnd/>
          </a:ln>
        </p:spPr>
        <p:txBody>
          <a:bodyPr lIns="263066" tIns="131535" rIns="263066" bIns="131535">
            <a:spAutoFit/>
          </a:bodyPr>
          <a:lstStyle/>
          <a:p>
            <a:endParaRPr lang="en-US"/>
          </a:p>
        </p:txBody>
      </p:sp>
      <p:sp>
        <p:nvSpPr>
          <p:cNvPr id="100403" name="Freeform 51"/>
          <p:cNvSpPr>
            <a:spLocks/>
          </p:cNvSpPr>
          <p:nvPr/>
        </p:nvSpPr>
        <p:spPr bwMode="auto">
          <a:xfrm>
            <a:off x="8256588" y="366553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404" name="Freeform 52"/>
          <p:cNvSpPr>
            <a:spLocks/>
          </p:cNvSpPr>
          <p:nvPr/>
        </p:nvSpPr>
        <p:spPr bwMode="auto">
          <a:xfrm>
            <a:off x="4205288"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405" name="Freeform 53"/>
          <p:cNvSpPr>
            <a:spLocks/>
          </p:cNvSpPr>
          <p:nvPr/>
        </p:nvSpPr>
        <p:spPr bwMode="auto">
          <a:xfrm>
            <a:off x="4879975" y="442118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406" name="Freeform 54"/>
          <p:cNvSpPr>
            <a:spLocks/>
          </p:cNvSpPr>
          <p:nvPr/>
        </p:nvSpPr>
        <p:spPr bwMode="auto">
          <a:xfrm>
            <a:off x="5554663"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407" name="Freeform 55"/>
          <p:cNvSpPr>
            <a:spLocks/>
          </p:cNvSpPr>
          <p:nvPr/>
        </p:nvSpPr>
        <p:spPr bwMode="auto">
          <a:xfrm>
            <a:off x="6230938" y="442118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chemeClr val="bg2"/>
          </a:solidFill>
          <a:ln w="28575" cmpd="sng">
            <a:solidFill>
              <a:schemeClr val="tx1"/>
            </a:solidFill>
            <a:prstDash val="solid"/>
            <a:round/>
            <a:headEnd/>
            <a:tailEnd/>
          </a:ln>
        </p:spPr>
        <p:txBody>
          <a:bodyPr lIns="263066" tIns="131535" rIns="263066" bIns="131535">
            <a:spAutoFit/>
          </a:bodyPr>
          <a:lstStyle/>
          <a:p>
            <a:endParaRPr lang="en-US"/>
          </a:p>
        </p:txBody>
      </p:sp>
      <p:sp>
        <p:nvSpPr>
          <p:cNvPr id="100408" name="Freeform 56"/>
          <p:cNvSpPr>
            <a:spLocks/>
          </p:cNvSpPr>
          <p:nvPr/>
        </p:nvSpPr>
        <p:spPr bwMode="auto">
          <a:xfrm>
            <a:off x="6905625" y="4421188"/>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409" name="Freeform 57"/>
          <p:cNvSpPr>
            <a:spLocks/>
          </p:cNvSpPr>
          <p:nvPr/>
        </p:nvSpPr>
        <p:spPr bwMode="auto">
          <a:xfrm>
            <a:off x="7580313" y="4421188"/>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sp>
        <p:nvSpPr>
          <p:cNvPr id="100410" name="Freeform 58"/>
          <p:cNvSpPr>
            <a:spLocks/>
          </p:cNvSpPr>
          <p:nvPr/>
        </p:nvSpPr>
        <p:spPr bwMode="auto">
          <a:xfrm>
            <a:off x="8256588" y="4421188"/>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bg2"/>
            </a:solidFill>
            <a:prstDash val="solid"/>
            <a:round/>
            <a:headEnd/>
            <a:tailEnd/>
          </a:ln>
        </p:spPr>
        <p:txBody>
          <a:bodyPr lIns="263066" tIns="131535" rIns="263066" bIns="131535">
            <a:spAutoFit/>
          </a:bodyPr>
          <a:lstStyle/>
          <a:p>
            <a:endParaRPr lang="en-US"/>
          </a:p>
        </p:txBody>
      </p:sp>
      <p:cxnSp>
        <p:nvCxnSpPr>
          <p:cNvPr id="100411" name="AutoShape 59"/>
          <p:cNvCxnSpPr>
            <a:cxnSpLocks noChangeShapeType="1"/>
            <a:stCxn id="100400" idx="28"/>
            <a:endCxn id="100393" idx="10"/>
          </p:cNvCxnSpPr>
          <p:nvPr/>
        </p:nvCxnSpPr>
        <p:spPr bwMode="auto">
          <a:xfrm flipV="1">
            <a:off x="6357938" y="3189288"/>
            <a:ext cx="0" cy="457200"/>
          </a:xfrm>
          <a:prstGeom prst="straightConnector1">
            <a:avLst/>
          </a:prstGeom>
          <a:noFill/>
          <a:ln w="25400">
            <a:solidFill>
              <a:schemeClr val="folHlink"/>
            </a:solidFill>
            <a:round/>
            <a:headEnd/>
            <a:tailEnd type="triangle" w="med" len="med"/>
          </a:ln>
          <a:effectLst/>
        </p:spPr>
      </p:cxnSp>
      <p:cxnSp>
        <p:nvCxnSpPr>
          <p:cNvPr id="100412" name="AutoShape 60"/>
          <p:cNvCxnSpPr>
            <a:cxnSpLocks noChangeShapeType="1"/>
            <a:stCxn id="100400" idx="10"/>
            <a:endCxn id="100407" idx="28"/>
          </p:cNvCxnSpPr>
          <p:nvPr/>
        </p:nvCxnSpPr>
        <p:spPr bwMode="auto">
          <a:xfrm>
            <a:off x="6357938" y="3951288"/>
            <a:ext cx="0" cy="455612"/>
          </a:xfrm>
          <a:prstGeom prst="straightConnector1">
            <a:avLst/>
          </a:prstGeom>
          <a:noFill/>
          <a:ln w="25400">
            <a:solidFill>
              <a:schemeClr val="folHlink"/>
            </a:solidFill>
            <a:round/>
            <a:headEnd/>
            <a:tailEnd type="triangle" w="med" len="med"/>
          </a:ln>
          <a:effectLst/>
        </p:spPr>
      </p:cxnSp>
      <p:cxnSp>
        <p:nvCxnSpPr>
          <p:cNvPr id="100413" name="AutoShape 61"/>
          <p:cNvCxnSpPr>
            <a:cxnSpLocks noChangeShapeType="1"/>
            <a:stCxn id="100399" idx="28"/>
            <a:endCxn id="100392" idx="10"/>
          </p:cNvCxnSpPr>
          <p:nvPr/>
        </p:nvCxnSpPr>
        <p:spPr bwMode="auto">
          <a:xfrm flipV="1">
            <a:off x="5683250" y="3189288"/>
            <a:ext cx="0" cy="461962"/>
          </a:xfrm>
          <a:prstGeom prst="straightConnector1">
            <a:avLst/>
          </a:prstGeom>
          <a:noFill/>
          <a:ln w="19050">
            <a:solidFill>
              <a:schemeClr val="bg2"/>
            </a:solidFill>
            <a:round/>
            <a:headEnd/>
            <a:tailEnd type="triangle" w="med" len="med"/>
          </a:ln>
          <a:effectLst/>
        </p:spPr>
      </p:cxnSp>
      <p:cxnSp>
        <p:nvCxnSpPr>
          <p:cNvPr id="100414" name="AutoShape 62"/>
          <p:cNvCxnSpPr>
            <a:cxnSpLocks noChangeShapeType="1"/>
            <a:stCxn id="100399" idx="10"/>
            <a:endCxn id="100406" idx="28"/>
          </p:cNvCxnSpPr>
          <p:nvPr/>
        </p:nvCxnSpPr>
        <p:spPr bwMode="auto">
          <a:xfrm>
            <a:off x="5683250" y="3946525"/>
            <a:ext cx="0" cy="460375"/>
          </a:xfrm>
          <a:prstGeom prst="straightConnector1">
            <a:avLst/>
          </a:prstGeom>
          <a:noFill/>
          <a:ln w="19050">
            <a:solidFill>
              <a:schemeClr val="bg2"/>
            </a:solidFill>
            <a:round/>
            <a:headEnd/>
            <a:tailEnd type="triangle" w="med" len="med"/>
          </a:ln>
          <a:effectLst/>
        </p:spPr>
      </p:cxnSp>
      <p:cxnSp>
        <p:nvCxnSpPr>
          <p:cNvPr id="100415" name="AutoShape 63"/>
          <p:cNvCxnSpPr>
            <a:cxnSpLocks noChangeShapeType="1"/>
            <a:stCxn id="100398" idx="28"/>
            <a:endCxn id="100391" idx="10"/>
          </p:cNvCxnSpPr>
          <p:nvPr/>
        </p:nvCxnSpPr>
        <p:spPr bwMode="auto">
          <a:xfrm flipV="1">
            <a:off x="5008563" y="3189288"/>
            <a:ext cx="0" cy="461962"/>
          </a:xfrm>
          <a:prstGeom prst="straightConnector1">
            <a:avLst/>
          </a:prstGeom>
          <a:noFill/>
          <a:ln w="19050">
            <a:solidFill>
              <a:schemeClr val="bg2"/>
            </a:solidFill>
            <a:round/>
            <a:headEnd/>
            <a:tailEnd type="triangle" w="med" len="med"/>
          </a:ln>
          <a:effectLst/>
        </p:spPr>
      </p:cxnSp>
      <p:cxnSp>
        <p:nvCxnSpPr>
          <p:cNvPr id="100416" name="AutoShape 64"/>
          <p:cNvCxnSpPr>
            <a:cxnSpLocks noChangeShapeType="1"/>
            <a:stCxn id="100398" idx="10"/>
            <a:endCxn id="100405" idx="28"/>
          </p:cNvCxnSpPr>
          <p:nvPr/>
        </p:nvCxnSpPr>
        <p:spPr bwMode="auto">
          <a:xfrm>
            <a:off x="5008563" y="3946525"/>
            <a:ext cx="0" cy="460375"/>
          </a:xfrm>
          <a:prstGeom prst="straightConnector1">
            <a:avLst/>
          </a:prstGeom>
          <a:noFill/>
          <a:ln w="19050">
            <a:solidFill>
              <a:schemeClr val="bg2"/>
            </a:solidFill>
            <a:round/>
            <a:headEnd/>
            <a:tailEnd type="triangle" w="med" len="med"/>
          </a:ln>
          <a:effectLst/>
        </p:spPr>
      </p:cxnSp>
      <p:cxnSp>
        <p:nvCxnSpPr>
          <p:cNvPr id="100417" name="AutoShape 65"/>
          <p:cNvCxnSpPr>
            <a:cxnSpLocks noChangeShapeType="1"/>
            <a:stCxn id="100397" idx="28"/>
            <a:endCxn id="100390" idx="10"/>
          </p:cNvCxnSpPr>
          <p:nvPr/>
        </p:nvCxnSpPr>
        <p:spPr bwMode="auto">
          <a:xfrm flipV="1">
            <a:off x="4333875" y="3189288"/>
            <a:ext cx="0" cy="461962"/>
          </a:xfrm>
          <a:prstGeom prst="straightConnector1">
            <a:avLst/>
          </a:prstGeom>
          <a:noFill/>
          <a:ln w="19050">
            <a:solidFill>
              <a:schemeClr val="bg2"/>
            </a:solidFill>
            <a:round/>
            <a:headEnd/>
            <a:tailEnd type="triangle" w="med" len="med"/>
          </a:ln>
          <a:effectLst/>
        </p:spPr>
      </p:cxnSp>
      <p:cxnSp>
        <p:nvCxnSpPr>
          <p:cNvPr id="100418" name="AutoShape 66"/>
          <p:cNvCxnSpPr>
            <a:cxnSpLocks noChangeShapeType="1"/>
            <a:stCxn id="100397" idx="10"/>
            <a:endCxn id="100404" idx="28"/>
          </p:cNvCxnSpPr>
          <p:nvPr/>
        </p:nvCxnSpPr>
        <p:spPr bwMode="auto">
          <a:xfrm>
            <a:off x="4333875" y="3946525"/>
            <a:ext cx="0" cy="460375"/>
          </a:xfrm>
          <a:prstGeom prst="straightConnector1">
            <a:avLst/>
          </a:prstGeom>
          <a:noFill/>
          <a:ln w="19050">
            <a:solidFill>
              <a:schemeClr val="bg2"/>
            </a:solidFill>
            <a:round/>
            <a:headEnd/>
            <a:tailEnd type="triangle" w="med" len="med"/>
          </a:ln>
          <a:effectLst/>
        </p:spPr>
      </p:cxnSp>
      <p:cxnSp>
        <p:nvCxnSpPr>
          <p:cNvPr id="100419" name="AutoShape 67"/>
          <p:cNvCxnSpPr>
            <a:cxnSpLocks noChangeShapeType="1"/>
            <a:stCxn id="100401" idx="28"/>
            <a:endCxn id="100394" idx="10"/>
          </p:cNvCxnSpPr>
          <p:nvPr/>
        </p:nvCxnSpPr>
        <p:spPr bwMode="auto">
          <a:xfrm flipV="1">
            <a:off x="7034213" y="3189288"/>
            <a:ext cx="0" cy="461962"/>
          </a:xfrm>
          <a:prstGeom prst="straightConnector1">
            <a:avLst/>
          </a:prstGeom>
          <a:noFill/>
          <a:ln w="19050">
            <a:solidFill>
              <a:schemeClr val="bg2"/>
            </a:solidFill>
            <a:round/>
            <a:headEnd/>
            <a:tailEnd type="triangle" w="med" len="med"/>
          </a:ln>
          <a:effectLst/>
        </p:spPr>
      </p:cxnSp>
      <p:cxnSp>
        <p:nvCxnSpPr>
          <p:cNvPr id="100420" name="AutoShape 68"/>
          <p:cNvCxnSpPr>
            <a:cxnSpLocks noChangeShapeType="1"/>
            <a:stCxn id="100401" idx="10"/>
            <a:endCxn id="100408" idx="28"/>
          </p:cNvCxnSpPr>
          <p:nvPr/>
        </p:nvCxnSpPr>
        <p:spPr bwMode="auto">
          <a:xfrm>
            <a:off x="7034213" y="3946525"/>
            <a:ext cx="0" cy="460375"/>
          </a:xfrm>
          <a:prstGeom prst="straightConnector1">
            <a:avLst/>
          </a:prstGeom>
          <a:noFill/>
          <a:ln w="19050">
            <a:solidFill>
              <a:schemeClr val="bg2"/>
            </a:solidFill>
            <a:round/>
            <a:headEnd/>
            <a:tailEnd type="triangle" w="med" len="med"/>
          </a:ln>
          <a:effectLst/>
        </p:spPr>
      </p:cxnSp>
      <p:cxnSp>
        <p:nvCxnSpPr>
          <p:cNvPr id="100421" name="AutoShape 69"/>
          <p:cNvCxnSpPr>
            <a:cxnSpLocks noChangeShapeType="1"/>
            <a:stCxn id="100402" idx="28"/>
            <a:endCxn id="100395" idx="10"/>
          </p:cNvCxnSpPr>
          <p:nvPr/>
        </p:nvCxnSpPr>
        <p:spPr bwMode="auto">
          <a:xfrm flipV="1">
            <a:off x="7708900" y="3189288"/>
            <a:ext cx="0" cy="461962"/>
          </a:xfrm>
          <a:prstGeom prst="straightConnector1">
            <a:avLst/>
          </a:prstGeom>
          <a:noFill/>
          <a:ln w="19050">
            <a:solidFill>
              <a:schemeClr val="bg2"/>
            </a:solidFill>
            <a:round/>
            <a:headEnd/>
            <a:tailEnd type="triangle" w="med" len="med"/>
          </a:ln>
          <a:effectLst/>
        </p:spPr>
      </p:cxnSp>
      <p:cxnSp>
        <p:nvCxnSpPr>
          <p:cNvPr id="100422" name="AutoShape 70"/>
          <p:cNvCxnSpPr>
            <a:cxnSpLocks noChangeShapeType="1"/>
            <a:stCxn id="100402" idx="10"/>
            <a:endCxn id="100409" idx="28"/>
          </p:cNvCxnSpPr>
          <p:nvPr/>
        </p:nvCxnSpPr>
        <p:spPr bwMode="auto">
          <a:xfrm>
            <a:off x="7708900" y="3946525"/>
            <a:ext cx="0" cy="460375"/>
          </a:xfrm>
          <a:prstGeom prst="straightConnector1">
            <a:avLst/>
          </a:prstGeom>
          <a:noFill/>
          <a:ln w="19050">
            <a:solidFill>
              <a:schemeClr val="bg2"/>
            </a:solidFill>
            <a:round/>
            <a:headEnd/>
            <a:tailEnd type="triangle" w="med" len="med"/>
          </a:ln>
          <a:effectLst/>
        </p:spPr>
      </p:cxnSp>
      <p:cxnSp>
        <p:nvCxnSpPr>
          <p:cNvPr id="100423" name="AutoShape 71"/>
          <p:cNvCxnSpPr>
            <a:cxnSpLocks noChangeShapeType="1"/>
            <a:stCxn id="100403" idx="28"/>
            <a:endCxn id="100396" idx="10"/>
          </p:cNvCxnSpPr>
          <p:nvPr/>
        </p:nvCxnSpPr>
        <p:spPr bwMode="auto">
          <a:xfrm flipV="1">
            <a:off x="8383588" y="3189288"/>
            <a:ext cx="0" cy="461962"/>
          </a:xfrm>
          <a:prstGeom prst="straightConnector1">
            <a:avLst/>
          </a:prstGeom>
          <a:noFill/>
          <a:ln w="19050">
            <a:solidFill>
              <a:schemeClr val="bg2"/>
            </a:solidFill>
            <a:round/>
            <a:headEnd/>
            <a:tailEnd type="triangle" w="med" len="med"/>
          </a:ln>
          <a:effectLst/>
        </p:spPr>
      </p:cxnSp>
      <p:cxnSp>
        <p:nvCxnSpPr>
          <p:cNvPr id="100424" name="AutoShape 72"/>
          <p:cNvCxnSpPr>
            <a:cxnSpLocks noChangeShapeType="1"/>
            <a:stCxn id="100403" idx="10"/>
            <a:endCxn id="100410" idx="28"/>
          </p:cNvCxnSpPr>
          <p:nvPr/>
        </p:nvCxnSpPr>
        <p:spPr bwMode="auto">
          <a:xfrm>
            <a:off x="8383588" y="3946525"/>
            <a:ext cx="0" cy="460375"/>
          </a:xfrm>
          <a:prstGeom prst="straightConnector1">
            <a:avLst/>
          </a:prstGeom>
          <a:noFill/>
          <a:ln w="19050">
            <a:solidFill>
              <a:schemeClr val="bg2"/>
            </a:solidFill>
            <a:round/>
            <a:headEnd/>
            <a:tailEnd type="triangle" w="med" len="med"/>
          </a:ln>
          <a:effectLst/>
        </p:spPr>
      </p:cxnSp>
      <p:cxnSp>
        <p:nvCxnSpPr>
          <p:cNvPr id="100425" name="AutoShape 73"/>
          <p:cNvCxnSpPr>
            <a:cxnSpLocks noChangeShapeType="1"/>
            <a:stCxn id="100391" idx="37"/>
            <a:endCxn id="100392" idx="19"/>
          </p:cNvCxnSpPr>
          <p:nvPr/>
        </p:nvCxnSpPr>
        <p:spPr bwMode="auto">
          <a:xfrm>
            <a:off x="5153025" y="3043238"/>
            <a:ext cx="387350" cy="0"/>
          </a:xfrm>
          <a:prstGeom prst="straightConnector1">
            <a:avLst/>
          </a:prstGeom>
          <a:noFill/>
          <a:ln w="19050">
            <a:solidFill>
              <a:schemeClr val="bg2"/>
            </a:solidFill>
            <a:round/>
            <a:headEnd/>
            <a:tailEnd type="triangle" w="med" len="med"/>
          </a:ln>
          <a:effectLst/>
        </p:spPr>
      </p:cxnSp>
      <p:cxnSp>
        <p:nvCxnSpPr>
          <p:cNvPr id="100426" name="AutoShape 74"/>
          <p:cNvCxnSpPr>
            <a:cxnSpLocks noChangeShapeType="1"/>
            <a:stCxn id="100398" idx="37"/>
            <a:endCxn id="100399" idx="19"/>
          </p:cNvCxnSpPr>
          <p:nvPr/>
        </p:nvCxnSpPr>
        <p:spPr bwMode="auto">
          <a:xfrm>
            <a:off x="5153025" y="3800475"/>
            <a:ext cx="387350" cy="0"/>
          </a:xfrm>
          <a:prstGeom prst="straightConnector1">
            <a:avLst/>
          </a:prstGeom>
          <a:noFill/>
          <a:ln w="19050">
            <a:solidFill>
              <a:schemeClr val="bg2"/>
            </a:solidFill>
            <a:round/>
            <a:headEnd/>
            <a:tailEnd type="triangle" w="med" len="med"/>
          </a:ln>
          <a:effectLst/>
        </p:spPr>
      </p:cxnSp>
      <p:cxnSp>
        <p:nvCxnSpPr>
          <p:cNvPr id="100427" name="AutoShape 75"/>
          <p:cNvCxnSpPr>
            <a:cxnSpLocks noChangeShapeType="1"/>
            <a:stCxn id="100405" idx="37"/>
            <a:endCxn id="100406" idx="19"/>
          </p:cNvCxnSpPr>
          <p:nvPr/>
        </p:nvCxnSpPr>
        <p:spPr bwMode="auto">
          <a:xfrm>
            <a:off x="5153025" y="4556125"/>
            <a:ext cx="387350" cy="0"/>
          </a:xfrm>
          <a:prstGeom prst="straightConnector1">
            <a:avLst/>
          </a:prstGeom>
          <a:noFill/>
          <a:ln w="19050">
            <a:solidFill>
              <a:schemeClr val="bg2"/>
            </a:solidFill>
            <a:round/>
            <a:headEnd/>
            <a:tailEnd type="triangle" w="med" len="med"/>
          </a:ln>
          <a:effectLst/>
        </p:spPr>
      </p:cxnSp>
      <p:cxnSp>
        <p:nvCxnSpPr>
          <p:cNvPr id="100428" name="AutoShape 76"/>
          <p:cNvCxnSpPr>
            <a:cxnSpLocks noChangeShapeType="1"/>
            <a:stCxn id="100405" idx="19"/>
            <a:endCxn id="100404" idx="37"/>
          </p:cNvCxnSpPr>
          <p:nvPr/>
        </p:nvCxnSpPr>
        <p:spPr bwMode="auto">
          <a:xfrm flipH="1">
            <a:off x="4478338" y="4556125"/>
            <a:ext cx="387350" cy="0"/>
          </a:xfrm>
          <a:prstGeom prst="straightConnector1">
            <a:avLst/>
          </a:prstGeom>
          <a:noFill/>
          <a:ln w="19050">
            <a:solidFill>
              <a:schemeClr val="bg2"/>
            </a:solidFill>
            <a:round/>
            <a:headEnd/>
            <a:tailEnd type="triangle" w="med" len="med"/>
          </a:ln>
          <a:effectLst/>
        </p:spPr>
      </p:cxnSp>
      <p:cxnSp>
        <p:nvCxnSpPr>
          <p:cNvPr id="100429" name="AutoShape 77"/>
          <p:cNvCxnSpPr>
            <a:cxnSpLocks noChangeShapeType="1"/>
            <a:stCxn id="100398" idx="19"/>
            <a:endCxn id="100397" idx="37"/>
          </p:cNvCxnSpPr>
          <p:nvPr/>
        </p:nvCxnSpPr>
        <p:spPr bwMode="auto">
          <a:xfrm flipH="1">
            <a:off x="4478338" y="3800475"/>
            <a:ext cx="387350" cy="0"/>
          </a:xfrm>
          <a:prstGeom prst="straightConnector1">
            <a:avLst/>
          </a:prstGeom>
          <a:noFill/>
          <a:ln w="19050">
            <a:solidFill>
              <a:schemeClr val="bg2"/>
            </a:solidFill>
            <a:round/>
            <a:headEnd/>
            <a:tailEnd type="triangle" w="med" len="med"/>
          </a:ln>
          <a:effectLst/>
        </p:spPr>
      </p:cxnSp>
      <p:cxnSp>
        <p:nvCxnSpPr>
          <p:cNvPr id="100430" name="AutoShape 78"/>
          <p:cNvCxnSpPr>
            <a:cxnSpLocks noChangeShapeType="1"/>
            <a:stCxn id="100391" idx="19"/>
            <a:endCxn id="100390" idx="37"/>
          </p:cNvCxnSpPr>
          <p:nvPr/>
        </p:nvCxnSpPr>
        <p:spPr bwMode="auto">
          <a:xfrm flipH="1">
            <a:off x="4478338" y="3043238"/>
            <a:ext cx="387350" cy="0"/>
          </a:xfrm>
          <a:prstGeom prst="straightConnector1">
            <a:avLst/>
          </a:prstGeom>
          <a:noFill/>
          <a:ln w="19050">
            <a:solidFill>
              <a:schemeClr val="bg2"/>
            </a:solidFill>
            <a:round/>
            <a:headEnd/>
            <a:tailEnd type="triangle" w="med" len="med"/>
          </a:ln>
          <a:effectLst/>
        </p:spPr>
      </p:cxnSp>
      <p:cxnSp>
        <p:nvCxnSpPr>
          <p:cNvPr id="100431" name="AutoShape 79"/>
          <p:cNvCxnSpPr>
            <a:cxnSpLocks noChangeShapeType="1"/>
            <a:stCxn id="100395" idx="37"/>
            <a:endCxn id="100396" idx="19"/>
          </p:cNvCxnSpPr>
          <p:nvPr/>
        </p:nvCxnSpPr>
        <p:spPr bwMode="auto">
          <a:xfrm>
            <a:off x="7853363" y="3043238"/>
            <a:ext cx="388937" cy="0"/>
          </a:xfrm>
          <a:prstGeom prst="straightConnector1">
            <a:avLst/>
          </a:prstGeom>
          <a:noFill/>
          <a:ln w="19050">
            <a:solidFill>
              <a:schemeClr val="bg2"/>
            </a:solidFill>
            <a:round/>
            <a:headEnd/>
            <a:tailEnd type="triangle" w="med" len="med"/>
          </a:ln>
          <a:effectLst/>
        </p:spPr>
      </p:cxnSp>
      <p:cxnSp>
        <p:nvCxnSpPr>
          <p:cNvPr id="100432" name="AutoShape 80"/>
          <p:cNvCxnSpPr>
            <a:cxnSpLocks noChangeShapeType="1"/>
            <a:stCxn id="100402" idx="37"/>
            <a:endCxn id="100403" idx="19"/>
          </p:cNvCxnSpPr>
          <p:nvPr/>
        </p:nvCxnSpPr>
        <p:spPr bwMode="auto">
          <a:xfrm>
            <a:off x="7853363" y="3800475"/>
            <a:ext cx="388937" cy="0"/>
          </a:xfrm>
          <a:prstGeom prst="straightConnector1">
            <a:avLst/>
          </a:prstGeom>
          <a:noFill/>
          <a:ln w="19050">
            <a:solidFill>
              <a:schemeClr val="bg2"/>
            </a:solidFill>
            <a:round/>
            <a:headEnd/>
            <a:tailEnd type="triangle" w="med" len="med"/>
          </a:ln>
          <a:effectLst/>
        </p:spPr>
      </p:cxnSp>
      <p:cxnSp>
        <p:nvCxnSpPr>
          <p:cNvPr id="100433" name="AutoShape 81"/>
          <p:cNvCxnSpPr>
            <a:cxnSpLocks noChangeShapeType="1"/>
            <a:stCxn id="100409" idx="37"/>
            <a:endCxn id="100410" idx="19"/>
          </p:cNvCxnSpPr>
          <p:nvPr/>
        </p:nvCxnSpPr>
        <p:spPr bwMode="auto">
          <a:xfrm>
            <a:off x="7853363" y="4556125"/>
            <a:ext cx="388937" cy="0"/>
          </a:xfrm>
          <a:prstGeom prst="straightConnector1">
            <a:avLst/>
          </a:prstGeom>
          <a:noFill/>
          <a:ln w="19050">
            <a:solidFill>
              <a:schemeClr val="bg2"/>
            </a:solidFill>
            <a:round/>
            <a:headEnd/>
            <a:tailEnd type="triangle" w="med" len="med"/>
          </a:ln>
          <a:effectLst/>
        </p:spPr>
      </p:cxnSp>
      <p:cxnSp>
        <p:nvCxnSpPr>
          <p:cNvPr id="100434" name="AutoShape 82"/>
          <p:cNvCxnSpPr>
            <a:cxnSpLocks noChangeShapeType="1"/>
            <a:stCxn id="100395" idx="19"/>
            <a:endCxn id="100394" idx="37"/>
          </p:cNvCxnSpPr>
          <p:nvPr/>
        </p:nvCxnSpPr>
        <p:spPr bwMode="auto">
          <a:xfrm flipH="1">
            <a:off x="7178675" y="3043238"/>
            <a:ext cx="387350" cy="0"/>
          </a:xfrm>
          <a:prstGeom prst="straightConnector1">
            <a:avLst/>
          </a:prstGeom>
          <a:noFill/>
          <a:ln w="19050">
            <a:solidFill>
              <a:schemeClr val="bg2"/>
            </a:solidFill>
            <a:round/>
            <a:headEnd/>
            <a:tailEnd type="triangle" w="med" len="med"/>
          </a:ln>
          <a:effectLst/>
        </p:spPr>
      </p:cxnSp>
      <p:cxnSp>
        <p:nvCxnSpPr>
          <p:cNvPr id="100435" name="AutoShape 83"/>
          <p:cNvCxnSpPr>
            <a:cxnSpLocks noChangeShapeType="1"/>
            <a:stCxn id="100402" idx="19"/>
            <a:endCxn id="100401" idx="37"/>
          </p:cNvCxnSpPr>
          <p:nvPr/>
        </p:nvCxnSpPr>
        <p:spPr bwMode="auto">
          <a:xfrm flipH="1">
            <a:off x="7178675" y="3800475"/>
            <a:ext cx="387350" cy="0"/>
          </a:xfrm>
          <a:prstGeom prst="straightConnector1">
            <a:avLst/>
          </a:prstGeom>
          <a:noFill/>
          <a:ln w="19050">
            <a:solidFill>
              <a:schemeClr val="bg2"/>
            </a:solidFill>
            <a:round/>
            <a:headEnd/>
            <a:tailEnd type="triangle" w="med" len="med"/>
          </a:ln>
          <a:effectLst/>
        </p:spPr>
      </p:cxnSp>
      <p:cxnSp>
        <p:nvCxnSpPr>
          <p:cNvPr id="100436" name="AutoShape 84"/>
          <p:cNvCxnSpPr>
            <a:cxnSpLocks noChangeShapeType="1"/>
            <a:stCxn id="100409" idx="17"/>
            <a:endCxn id="100408" idx="2"/>
          </p:cNvCxnSpPr>
          <p:nvPr/>
        </p:nvCxnSpPr>
        <p:spPr bwMode="auto">
          <a:xfrm flipH="1">
            <a:off x="7173913" y="4581525"/>
            <a:ext cx="395287" cy="0"/>
          </a:xfrm>
          <a:prstGeom prst="straightConnector1">
            <a:avLst/>
          </a:prstGeom>
          <a:noFill/>
          <a:ln w="19050">
            <a:solidFill>
              <a:schemeClr val="bg2"/>
            </a:solidFill>
            <a:round/>
            <a:headEnd/>
            <a:tailEnd type="triangle" w="med" len="med"/>
          </a:ln>
          <a:effectLst/>
        </p:spPr>
      </p:cxnSp>
      <p:cxnSp>
        <p:nvCxnSpPr>
          <p:cNvPr id="100437" name="AutoShape 85"/>
          <p:cNvCxnSpPr>
            <a:cxnSpLocks noChangeShapeType="1"/>
            <a:stCxn id="100393" idx="30"/>
            <a:endCxn id="100395" idx="24"/>
          </p:cNvCxnSpPr>
          <p:nvPr/>
        </p:nvCxnSpPr>
        <p:spPr bwMode="auto">
          <a:xfrm rot="5400000" flipV="1">
            <a:off x="7015957" y="2294731"/>
            <a:ext cx="14288" cy="1228725"/>
          </a:xfrm>
          <a:prstGeom prst="curvedConnector3">
            <a:avLst>
              <a:gd name="adj1" fmla="val -1555556"/>
            </a:avLst>
          </a:prstGeom>
          <a:noFill/>
          <a:ln w="19050">
            <a:solidFill>
              <a:schemeClr val="bg2"/>
            </a:solidFill>
            <a:round/>
            <a:headEnd/>
            <a:tailEnd type="triangle" w="med" len="med"/>
          </a:ln>
          <a:effectLst/>
        </p:spPr>
      </p:cxnSp>
      <p:cxnSp>
        <p:nvCxnSpPr>
          <p:cNvPr id="100438" name="AutoShape 86"/>
          <p:cNvCxnSpPr>
            <a:cxnSpLocks noChangeShapeType="1"/>
            <a:stCxn id="100400" idx="30"/>
            <a:endCxn id="100402" idx="24"/>
          </p:cNvCxnSpPr>
          <p:nvPr/>
        </p:nvCxnSpPr>
        <p:spPr bwMode="auto">
          <a:xfrm rot="5400000" flipV="1">
            <a:off x="7013576" y="3049587"/>
            <a:ext cx="19050" cy="1228725"/>
          </a:xfrm>
          <a:prstGeom prst="curvedConnector3">
            <a:avLst>
              <a:gd name="adj1" fmla="val -1141667"/>
            </a:avLst>
          </a:prstGeom>
          <a:noFill/>
          <a:ln w="25400">
            <a:solidFill>
              <a:srgbClr val="66FFFF"/>
            </a:solidFill>
            <a:round/>
            <a:headEnd/>
            <a:tailEnd type="triangle" w="med" len="med"/>
          </a:ln>
          <a:effectLst/>
        </p:spPr>
      </p:cxnSp>
      <p:cxnSp>
        <p:nvCxnSpPr>
          <p:cNvPr id="100439" name="AutoShape 87"/>
          <p:cNvCxnSpPr>
            <a:cxnSpLocks noChangeShapeType="1"/>
            <a:stCxn id="100407" idx="31"/>
            <a:endCxn id="100409" idx="24"/>
          </p:cNvCxnSpPr>
          <p:nvPr/>
        </p:nvCxnSpPr>
        <p:spPr bwMode="auto">
          <a:xfrm rot="5400000" flipV="1">
            <a:off x="7033419" y="3826669"/>
            <a:ext cx="1588" cy="1206500"/>
          </a:xfrm>
          <a:prstGeom prst="curvedConnector3">
            <a:avLst>
              <a:gd name="adj1" fmla="val -14900000"/>
            </a:avLst>
          </a:prstGeom>
          <a:noFill/>
          <a:ln w="19050">
            <a:solidFill>
              <a:schemeClr val="bg2"/>
            </a:solidFill>
            <a:round/>
            <a:headEnd/>
            <a:tailEnd type="triangle" w="med" len="med"/>
          </a:ln>
          <a:effectLst/>
        </p:spPr>
      </p:cxnSp>
      <p:cxnSp>
        <p:nvCxnSpPr>
          <p:cNvPr id="100440" name="AutoShape 88"/>
          <p:cNvCxnSpPr>
            <a:cxnSpLocks noChangeShapeType="1"/>
            <a:stCxn id="100393" idx="26"/>
            <a:endCxn id="100391" idx="32"/>
          </p:cNvCxnSpPr>
          <p:nvPr/>
        </p:nvCxnSpPr>
        <p:spPr bwMode="auto">
          <a:xfrm rot="16200000" flipH="1" flipV="1">
            <a:off x="5697538" y="2295525"/>
            <a:ext cx="38100" cy="1235075"/>
          </a:xfrm>
          <a:prstGeom prst="curvedConnector3">
            <a:avLst>
              <a:gd name="adj1" fmla="val -562500"/>
            </a:avLst>
          </a:prstGeom>
          <a:noFill/>
          <a:ln w="19050">
            <a:solidFill>
              <a:schemeClr val="bg2"/>
            </a:solidFill>
            <a:round/>
            <a:headEnd/>
            <a:tailEnd type="triangle" w="med" len="med"/>
          </a:ln>
          <a:effectLst/>
        </p:spPr>
      </p:cxnSp>
      <p:cxnSp>
        <p:nvCxnSpPr>
          <p:cNvPr id="100441" name="AutoShape 89"/>
          <p:cNvCxnSpPr>
            <a:cxnSpLocks noChangeShapeType="1"/>
            <a:stCxn id="100400" idx="25"/>
            <a:endCxn id="100398" idx="31"/>
          </p:cNvCxnSpPr>
          <p:nvPr/>
        </p:nvCxnSpPr>
        <p:spPr bwMode="auto">
          <a:xfrm rot="16200000" flipH="1" flipV="1">
            <a:off x="5686426" y="3049587"/>
            <a:ext cx="19050" cy="1228725"/>
          </a:xfrm>
          <a:prstGeom prst="curvedConnector3">
            <a:avLst>
              <a:gd name="adj1" fmla="val -1141667"/>
            </a:avLst>
          </a:prstGeom>
          <a:noFill/>
          <a:ln w="25400">
            <a:solidFill>
              <a:srgbClr val="00FFFF"/>
            </a:solidFill>
            <a:round/>
            <a:headEnd/>
            <a:tailEnd type="triangle" w="med" len="med"/>
          </a:ln>
          <a:effectLst/>
        </p:spPr>
      </p:cxnSp>
      <p:cxnSp>
        <p:nvCxnSpPr>
          <p:cNvPr id="100442" name="AutoShape 90"/>
          <p:cNvCxnSpPr>
            <a:cxnSpLocks noChangeShapeType="1"/>
            <a:stCxn id="100407" idx="24"/>
            <a:endCxn id="100405" idx="31"/>
          </p:cNvCxnSpPr>
          <p:nvPr/>
        </p:nvCxnSpPr>
        <p:spPr bwMode="auto">
          <a:xfrm rot="16200000" flipH="1" flipV="1">
            <a:off x="5684044" y="3826669"/>
            <a:ext cx="1588" cy="1206500"/>
          </a:xfrm>
          <a:prstGeom prst="curvedConnector3">
            <a:avLst>
              <a:gd name="adj1" fmla="val -14900000"/>
            </a:avLst>
          </a:prstGeom>
          <a:noFill/>
          <a:ln w="19050">
            <a:solidFill>
              <a:schemeClr val="bg2"/>
            </a:solidFill>
            <a:round/>
            <a:headEnd/>
            <a:tailEnd type="triangle" w="med" len="med"/>
          </a:ln>
          <a:effectLst/>
        </p:spPr>
      </p:cxnSp>
      <p:sp>
        <p:nvSpPr>
          <p:cNvPr id="100443" name="Text Box 91"/>
          <p:cNvSpPr txBox="1">
            <a:spLocks noChangeArrowheads="1"/>
          </p:cNvSpPr>
          <p:nvPr/>
        </p:nvSpPr>
        <p:spPr bwMode="auto">
          <a:xfrm>
            <a:off x="41148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L0</a:t>
            </a:r>
            <a:endParaRPr lang="en-US">
              <a:solidFill>
                <a:schemeClr val="bg2"/>
              </a:solidFill>
            </a:endParaRPr>
          </a:p>
        </p:txBody>
      </p:sp>
      <p:sp>
        <p:nvSpPr>
          <p:cNvPr id="100444" name="Text Box 92"/>
          <p:cNvSpPr txBox="1">
            <a:spLocks noChangeArrowheads="1"/>
          </p:cNvSpPr>
          <p:nvPr/>
        </p:nvSpPr>
        <p:spPr bwMode="auto">
          <a:xfrm>
            <a:off x="47910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L4</a:t>
            </a:r>
            <a:endParaRPr lang="en-US"/>
          </a:p>
        </p:txBody>
      </p:sp>
      <p:sp>
        <p:nvSpPr>
          <p:cNvPr id="100445" name="Text Box 93"/>
          <p:cNvSpPr txBox="1">
            <a:spLocks noChangeArrowheads="1"/>
          </p:cNvSpPr>
          <p:nvPr/>
        </p:nvSpPr>
        <p:spPr bwMode="auto">
          <a:xfrm>
            <a:off x="54768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L1</a:t>
            </a:r>
            <a:endParaRPr lang="en-US">
              <a:solidFill>
                <a:schemeClr val="bg2"/>
              </a:solidFill>
            </a:endParaRPr>
          </a:p>
        </p:txBody>
      </p:sp>
      <p:sp>
        <p:nvSpPr>
          <p:cNvPr id="100446" name="Text Box 94"/>
          <p:cNvSpPr txBox="1">
            <a:spLocks noChangeArrowheads="1"/>
          </p:cNvSpPr>
          <p:nvPr/>
        </p:nvSpPr>
        <p:spPr bwMode="auto">
          <a:xfrm>
            <a:off x="61626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L6</a:t>
            </a:r>
            <a:endParaRPr lang="en-US"/>
          </a:p>
        </p:txBody>
      </p:sp>
      <p:sp>
        <p:nvSpPr>
          <p:cNvPr id="100447" name="Text Box 95"/>
          <p:cNvSpPr txBox="1">
            <a:spLocks noChangeArrowheads="1"/>
          </p:cNvSpPr>
          <p:nvPr/>
        </p:nvSpPr>
        <p:spPr bwMode="auto">
          <a:xfrm>
            <a:off x="6848475"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L2</a:t>
            </a:r>
            <a:endParaRPr lang="en-US">
              <a:solidFill>
                <a:schemeClr val="bg2"/>
              </a:solidFill>
            </a:endParaRPr>
          </a:p>
        </p:txBody>
      </p:sp>
      <p:sp>
        <p:nvSpPr>
          <p:cNvPr id="100448" name="Text Box 96"/>
          <p:cNvSpPr txBox="1">
            <a:spLocks noChangeArrowheads="1"/>
          </p:cNvSpPr>
          <p:nvPr/>
        </p:nvSpPr>
        <p:spPr bwMode="auto">
          <a:xfrm>
            <a:off x="74676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t>L5</a:t>
            </a:r>
            <a:endParaRPr lang="en-US"/>
          </a:p>
        </p:txBody>
      </p:sp>
      <p:sp>
        <p:nvSpPr>
          <p:cNvPr id="100449" name="Text Box 97"/>
          <p:cNvSpPr txBox="1">
            <a:spLocks noChangeArrowheads="1"/>
          </p:cNvSpPr>
          <p:nvPr/>
        </p:nvSpPr>
        <p:spPr bwMode="auto">
          <a:xfrm>
            <a:off x="8153400" y="4800600"/>
            <a:ext cx="466725" cy="396875"/>
          </a:xfrm>
          <a:prstGeom prst="rect">
            <a:avLst/>
          </a:prstGeom>
          <a:noFill/>
          <a:ln w="12700">
            <a:noFill/>
            <a:miter lim="800000"/>
            <a:headEnd type="none" w="sm" len="sm"/>
            <a:tailEnd type="none" w="sm" len="sm"/>
          </a:ln>
          <a:effectLst/>
        </p:spPr>
        <p:txBody>
          <a:bodyPr wrap="none">
            <a:spAutoFit/>
          </a:bodyPr>
          <a:lstStyle/>
          <a:p>
            <a:r>
              <a:rPr lang="en-US" sz="2000">
                <a:solidFill>
                  <a:schemeClr val="bg2"/>
                </a:solidFill>
              </a:rPr>
              <a:t>L3</a:t>
            </a:r>
            <a:endParaRPr lang="en-US">
              <a:solidFill>
                <a:schemeClr val="bg2"/>
              </a:solidFill>
            </a:endParaRPr>
          </a:p>
        </p:txBody>
      </p:sp>
      <p:sp>
        <p:nvSpPr>
          <p:cNvPr id="100450" name="Text Box 98"/>
          <p:cNvSpPr txBox="1">
            <a:spLocks noChangeArrowheads="1"/>
          </p:cNvSpPr>
          <p:nvPr/>
        </p:nvSpPr>
        <p:spPr bwMode="auto">
          <a:xfrm>
            <a:off x="4953000" y="1782763"/>
            <a:ext cx="2827338" cy="579437"/>
          </a:xfrm>
          <a:prstGeom prst="rect">
            <a:avLst/>
          </a:prstGeom>
          <a:noFill/>
          <a:ln w="12700">
            <a:noFill/>
            <a:miter lim="800000"/>
            <a:headEnd type="none" w="sm" len="sm"/>
            <a:tailEnd type="none" w="sm" len="sm"/>
          </a:ln>
          <a:effectLst/>
        </p:spPr>
        <p:txBody>
          <a:bodyPr wrap="none">
            <a:spAutoFit/>
          </a:bodyPr>
          <a:lstStyle/>
          <a:p>
            <a:r>
              <a:rPr lang="en-US" sz="3200"/>
              <a:t>Product Graph</a:t>
            </a: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3810000" y="3133725"/>
            <a:ext cx="1230313" cy="3343275"/>
          </a:xfrm>
          <a:prstGeom prst="rect">
            <a:avLst/>
          </a:prstGeom>
          <a:solidFill>
            <a:schemeClr val="bg1"/>
          </a:solidFill>
          <a:ln w="9525">
            <a:noFill/>
            <a:miter lim="800000"/>
            <a:headEnd/>
            <a:tailEnd/>
          </a:ln>
          <a:effectLst/>
        </p:spPr>
        <p:txBody>
          <a:bodyPr wrap="none" anchor="ctr"/>
          <a:lstStyle/>
          <a:p>
            <a:endParaRPr lang="en-US"/>
          </a:p>
        </p:txBody>
      </p:sp>
      <p:sp>
        <p:nvSpPr>
          <p:cNvPr id="30724" name="AutoShape 4"/>
          <p:cNvSpPr>
            <a:spLocks noChangeArrowheads="1"/>
          </p:cNvSpPr>
          <p:nvPr/>
        </p:nvSpPr>
        <p:spPr bwMode="auto">
          <a:xfrm>
            <a:off x="1804988" y="4867275"/>
            <a:ext cx="457200" cy="533400"/>
          </a:xfrm>
          <a:prstGeom prst="rightArrow">
            <a:avLst>
              <a:gd name="adj1" fmla="val 50000"/>
              <a:gd name="adj2" fmla="val 35417"/>
            </a:avLst>
          </a:prstGeom>
          <a:solidFill>
            <a:srgbClr val="DDDDDD"/>
          </a:solidFill>
          <a:ln w="9525">
            <a:solidFill>
              <a:srgbClr val="FFFFFF"/>
            </a:solidFill>
            <a:miter lim="800000"/>
            <a:headEnd/>
            <a:tailEnd/>
          </a:ln>
          <a:effectLst/>
        </p:spPr>
        <p:txBody>
          <a:bodyPr wrap="none" anchor="ctr"/>
          <a:lstStyle/>
          <a:p>
            <a:endParaRPr lang="en-US"/>
          </a:p>
        </p:txBody>
      </p:sp>
      <p:sp>
        <p:nvSpPr>
          <p:cNvPr id="30749" name="Freeform 29"/>
          <p:cNvSpPr>
            <a:spLocks/>
          </p:cNvSpPr>
          <p:nvPr/>
        </p:nvSpPr>
        <p:spPr bwMode="auto">
          <a:xfrm>
            <a:off x="152400" y="3886200"/>
            <a:ext cx="4022725" cy="2836863"/>
          </a:xfrm>
          <a:custGeom>
            <a:avLst/>
            <a:gdLst/>
            <a:ahLst/>
            <a:cxnLst>
              <a:cxn ang="0">
                <a:pos x="5" y="144"/>
              </a:cxn>
              <a:cxn ang="0">
                <a:pos x="293" y="0"/>
              </a:cxn>
              <a:cxn ang="0">
                <a:pos x="867" y="151"/>
              </a:cxn>
              <a:cxn ang="0">
                <a:pos x="867" y="416"/>
              </a:cxn>
              <a:cxn ang="0">
                <a:pos x="576" y="571"/>
              </a:cxn>
              <a:cxn ang="0">
                <a:pos x="0" y="422"/>
              </a:cxn>
              <a:cxn ang="0">
                <a:pos x="5" y="144"/>
              </a:cxn>
            </a:cxnLst>
            <a:rect l="0" t="0" r="r" b="b"/>
            <a:pathLst>
              <a:path w="867" h="571">
                <a:moveTo>
                  <a:pt x="5" y="144"/>
                </a:moveTo>
                <a:lnTo>
                  <a:pt x="293" y="0"/>
                </a:lnTo>
                <a:lnTo>
                  <a:pt x="867" y="151"/>
                </a:lnTo>
                <a:lnTo>
                  <a:pt x="867" y="416"/>
                </a:lnTo>
                <a:lnTo>
                  <a:pt x="576" y="571"/>
                </a:lnTo>
                <a:lnTo>
                  <a:pt x="0" y="422"/>
                </a:lnTo>
                <a:lnTo>
                  <a:pt x="5" y="144"/>
                </a:lnTo>
                <a:close/>
              </a:path>
            </a:pathLst>
          </a:custGeom>
          <a:solidFill>
            <a:schemeClr val="accent2"/>
          </a:solidFill>
          <a:ln w="9525">
            <a:noFill/>
            <a:round/>
            <a:headEnd/>
            <a:tailEnd/>
          </a:ln>
          <a:effectLst/>
        </p:spPr>
        <p:txBody>
          <a:bodyPr/>
          <a:lstStyle/>
          <a:p>
            <a:endParaRPr lang="en-US"/>
          </a:p>
        </p:txBody>
      </p:sp>
      <p:grpSp>
        <p:nvGrpSpPr>
          <p:cNvPr id="2" name="Group 30"/>
          <p:cNvGrpSpPr>
            <a:grpSpLocks/>
          </p:cNvGrpSpPr>
          <p:nvPr/>
        </p:nvGrpSpPr>
        <p:grpSpPr bwMode="auto">
          <a:xfrm>
            <a:off x="160338" y="3886200"/>
            <a:ext cx="4006850" cy="2819400"/>
            <a:chOff x="1344" y="2592"/>
            <a:chExt cx="1152" cy="720"/>
          </a:xfrm>
        </p:grpSpPr>
        <p:sp>
          <p:nvSpPr>
            <p:cNvPr id="30751" name="Line 31"/>
            <p:cNvSpPr>
              <a:spLocks noChangeShapeType="1"/>
            </p:cNvSpPr>
            <p:nvPr/>
          </p:nvSpPr>
          <p:spPr bwMode="auto">
            <a:xfrm flipV="1">
              <a:off x="1344" y="2592"/>
              <a:ext cx="384" cy="192"/>
            </a:xfrm>
            <a:prstGeom prst="line">
              <a:avLst/>
            </a:prstGeom>
            <a:noFill/>
            <a:ln w="22225">
              <a:solidFill>
                <a:schemeClr val="tx1"/>
              </a:solidFill>
              <a:round/>
              <a:headEnd/>
              <a:tailEnd/>
            </a:ln>
            <a:effectLst/>
          </p:spPr>
          <p:txBody>
            <a:bodyPr/>
            <a:lstStyle/>
            <a:p>
              <a:endParaRPr lang="en-US"/>
            </a:p>
          </p:txBody>
        </p:sp>
        <p:sp>
          <p:nvSpPr>
            <p:cNvPr id="30752" name="Line 32"/>
            <p:cNvSpPr>
              <a:spLocks noChangeShapeType="1"/>
            </p:cNvSpPr>
            <p:nvPr/>
          </p:nvSpPr>
          <p:spPr bwMode="auto">
            <a:xfrm flipV="1">
              <a:off x="2112" y="2784"/>
              <a:ext cx="384" cy="192"/>
            </a:xfrm>
            <a:prstGeom prst="line">
              <a:avLst/>
            </a:prstGeom>
            <a:noFill/>
            <a:ln w="22225">
              <a:solidFill>
                <a:schemeClr val="tx1"/>
              </a:solidFill>
              <a:round/>
              <a:headEnd/>
              <a:tailEnd/>
            </a:ln>
            <a:effectLst/>
          </p:spPr>
          <p:txBody>
            <a:bodyPr/>
            <a:lstStyle/>
            <a:p>
              <a:endParaRPr lang="en-US"/>
            </a:p>
          </p:txBody>
        </p:sp>
        <p:sp>
          <p:nvSpPr>
            <p:cNvPr id="30753" name="Line 33"/>
            <p:cNvSpPr>
              <a:spLocks noChangeShapeType="1"/>
            </p:cNvSpPr>
            <p:nvPr/>
          </p:nvSpPr>
          <p:spPr bwMode="auto">
            <a:xfrm>
              <a:off x="1344" y="2784"/>
              <a:ext cx="768" cy="192"/>
            </a:xfrm>
            <a:prstGeom prst="line">
              <a:avLst/>
            </a:prstGeom>
            <a:noFill/>
            <a:ln w="22225">
              <a:solidFill>
                <a:schemeClr val="tx1"/>
              </a:solidFill>
              <a:round/>
              <a:headEnd/>
              <a:tailEnd/>
            </a:ln>
            <a:effectLst/>
          </p:spPr>
          <p:txBody>
            <a:bodyPr/>
            <a:lstStyle/>
            <a:p>
              <a:endParaRPr lang="en-US"/>
            </a:p>
          </p:txBody>
        </p:sp>
        <p:sp>
          <p:nvSpPr>
            <p:cNvPr id="30754" name="Line 34"/>
            <p:cNvSpPr>
              <a:spLocks noChangeShapeType="1"/>
            </p:cNvSpPr>
            <p:nvPr/>
          </p:nvSpPr>
          <p:spPr bwMode="auto">
            <a:xfrm>
              <a:off x="1728" y="2592"/>
              <a:ext cx="768" cy="192"/>
            </a:xfrm>
            <a:prstGeom prst="line">
              <a:avLst/>
            </a:prstGeom>
            <a:noFill/>
            <a:ln w="22225">
              <a:solidFill>
                <a:schemeClr val="tx1"/>
              </a:solidFill>
              <a:round/>
              <a:headEnd/>
              <a:tailEnd/>
            </a:ln>
            <a:effectLst/>
          </p:spPr>
          <p:txBody>
            <a:bodyPr/>
            <a:lstStyle/>
            <a:p>
              <a:endParaRPr lang="en-US"/>
            </a:p>
          </p:txBody>
        </p:sp>
        <p:sp>
          <p:nvSpPr>
            <p:cNvPr id="30755" name="Line 35"/>
            <p:cNvSpPr>
              <a:spLocks noChangeShapeType="1"/>
            </p:cNvSpPr>
            <p:nvPr/>
          </p:nvSpPr>
          <p:spPr bwMode="auto">
            <a:xfrm>
              <a:off x="1344" y="3120"/>
              <a:ext cx="768" cy="192"/>
            </a:xfrm>
            <a:prstGeom prst="line">
              <a:avLst/>
            </a:prstGeom>
            <a:noFill/>
            <a:ln w="22225">
              <a:solidFill>
                <a:schemeClr val="tx1"/>
              </a:solidFill>
              <a:round/>
              <a:headEnd/>
              <a:tailEnd/>
            </a:ln>
            <a:effectLst/>
          </p:spPr>
          <p:txBody>
            <a:bodyPr/>
            <a:lstStyle/>
            <a:p>
              <a:endParaRPr lang="en-US"/>
            </a:p>
          </p:txBody>
        </p:sp>
        <p:sp>
          <p:nvSpPr>
            <p:cNvPr id="30756" name="Line 36"/>
            <p:cNvSpPr>
              <a:spLocks noChangeShapeType="1"/>
            </p:cNvSpPr>
            <p:nvPr/>
          </p:nvSpPr>
          <p:spPr bwMode="auto">
            <a:xfrm flipV="1">
              <a:off x="2112" y="3120"/>
              <a:ext cx="384" cy="192"/>
            </a:xfrm>
            <a:prstGeom prst="line">
              <a:avLst/>
            </a:prstGeom>
            <a:noFill/>
            <a:ln w="22225">
              <a:solidFill>
                <a:schemeClr val="tx1"/>
              </a:solidFill>
              <a:round/>
              <a:headEnd/>
              <a:tailEnd/>
            </a:ln>
            <a:effectLst/>
          </p:spPr>
          <p:txBody>
            <a:bodyPr/>
            <a:lstStyle/>
            <a:p>
              <a:endParaRPr lang="en-US"/>
            </a:p>
          </p:txBody>
        </p:sp>
        <p:sp>
          <p:nvSpPr>
            <p:cNvPr id="30757" name="Line 37"/>
            <p:cNvSpPr>
              <a:spLocks noChangeShapeType="1"/>
            </p:cNvSpPr>
            <p:nvPr/>
          </p:nvSpPr>
          <p:spPr bwMode="auto">
            <a:xfrm flipV="1">
              <a:off x="1344" y="2784"/>
              <a:ext cx="0" cy="336"/>
            </a:xfrm>
            <a:prstGeom prst="line">
              <a:avLst/>
            </a:prstGeom>
            <a:noFill/>
            <a:ln w="22225">
              <a:solidFill>
                <a:schemeClr val="tx1"/>
              </a:solidFill>
              <a:round/>
              <a:headEnd/>
              <a:tailEnd/>
            </a:ln>
            <a:effectLst/>
          </p:spPr>
          <p:txBody>
            <a:bodyPr/>
            <a:lstStyle/>
            <a:p>
              <a:endParaRPr lang="en-US"/>
            </a:p>
          </p:txBody>
        </p:sp>
        <p:sp>
          <p:nvSpPr>
            <p:cNvPr id="30758" name="Line 38"/>
            <p:cNvSpPr>
              <a:spLocks noChangeShapeType="1"/>
            </p:cNvSpPr>
            <p:nvPr/>
          </p:nvSpPr>
          <p:spPr bwMode="auto">
            <a:xfrm flipV="1">
              <a:off x="2496" y="2784"/>
              <a:ext cx="0" cy="336"/>
            </a:xfrm>
            <a:prstGeom prst="line">
              <a:avLst/>
            </a:prstGeom>
            <a:noFill/>
            <a:ln w="22225">
              <a:solidFill>
                <a:schemeClr val="tx1"/>
              </a:solidFill>
              <a:round/>
              <a:headEnd/>
              <a:tailEnd/>
            </a:ln>
            <a:effectLst/>
          </p:spPr>
          <p:txBody>
            <a:bodyPr/>
            <a:lstStyle/>
            <a:p>
              <a:endParaRPr lang="en-US"/>
            </a:p>
          </p:txBody>
        </p:sp>
        <p:sp>
          <p:nvSpPr>
            <p:cNvPr id="30759" name="Line 39"/>
            <p:cNvSpPr>
              <a:spLocks noChangeShapeType="1"/>
            </p:cNvSpPr>
            <p:nvPr/>
          </p:nvSpPr>
          <p:spPr bwMode="auto">
            <a:xfrm flipV="1">
              <a:off x="2112" y="2976"/>
              <a:ext cx="0" cy="336"/>
            </a:xfrm>
            <a:prstGeom prst="line">
              <a:avLst/>
            </a:prstGeom>
            <a:noFill/>
            <a:ln w="22225">
              <a:solidFill>
                <a:schemeClr val="tx1"/>
              </a:solidFill>
              <a:round/>
              <a:headEnd/>
              <a:tailEnd/>
            </a:ln>
            <a:effectLst/>
          </p:spPr>
          <p:txBody>
            <a:bodyPr/>
            <a:lstStyle/>
            <a:p>
              <a:endParaRPr lang="en-US"/>
            </a:p>
          </p:txBody>
        </p:sp>
      </p:grpSp>
      <p:sp>
        <p:nvSpPr>
          <p:cNvPr id="30760" name="Oval 40"/>
          <p:cNvSpPr>
            <a:spLocks noChangeArrowheads="1"/>
          </p:cNvSpPr>
          <p:nvPr/>
        </p:nvSpPr>
        <p:spPr bwMode="auto">
          <a:xfrm>
            <a:off x="2819400" y="4572000"/>
            <a:ext cx="434975" cy="233363"/>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30761" name="Oval 41"/>
          <p:cNvSpPr>
            <a:spLocks noChangeArrowheads="1"/>
          </p:cNvSpPr>
          <p:nvPr/>
        </p:nvSpPr>
        <p:spPr bwMode="auto">
          <a:xfrm>
            <a:off x="2209800" y="5867400"/>
            <a:ext cx="303213" cy="439738"/>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30762" name="Oval 42"/>
          <p:cNvSpPr>
            <a:spLocks noChangeArrowheads="1"/>
          </p:cNvSpPr>
          <p:nvPr/>
        </p:nvSpPr>
        <p:spPr bwMode="auto">
          <a:xfrm>
            <a:off x="1600200" y="4419600"/>
            <a:ext cx="436563" cy="233363"/>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30763" name="Oval 43"/>
          <p:cNvSpPr>
            <a:spLocks noChangeArrowheads="1"/>
          </p:cNvSpPr>
          <p:nvPr/>
        </p:nvSpPr>
        <p:spPr bwMode="auto">
          <a:xfrm>
            <a:off x="1600200" y="5334000"/>
            <a:ext cx="303213" cy="438150"/>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30764" name="Oval 44"/>
          <p:cNvSpPr>
            <a:spLocks noChangeArrowheads="1"/>
          </p:cNvSpPr>
          <p:nvPr/>
        </p:nvSpPr>
        <p:spPr bwMode="auto">
          <a:xfrm>
            <a:off x="2209800" y="4876800"/>
            <a:ext cx="436563" cy="233363"/>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30765" name="Oval 45"/>
          <p:cNvSpPr>
            <a:spLocks noChangeArrowheads="1"/>
          </p:cNvSpPr>
          <p:nvPr/>
        </p:nvSpPr>
        <p:spPr bwMode="auto">
          <a:xfrm>
            <a:off x="3048000" y="5715000"/>
            <a:ext cx="228600" cy="457200"/>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30766" name="Oval 46"/>
          <p:cNvSpPr>
            <a:spLocks noChangeArrowheads="1"/>
          </p:cNvSpPr>
          <p:nvPr/>
        </p:nvSpPr>
        <p:spPr bwMode="auto">
          <a:xfrm>
            <a:off x="3505200" y="5105400"/>
            <a:ext cx="228600" cy="457200"/>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30767" name="Rectangle 47"/>
          <p:cNvSpPr>
            <a:spLocks noChangeArrowheads="1"/>
          </p:cNvSpPr>
          <p:nvPr/>
        </p:nvSpPr>
        <p:spPr bwMode="auto">
          <a:xfrm>
            <a:off x="87313" y="3133725"/>
            <a:ext cx="1219200" cy="3343275"/>
          </a:xfrm>
          <a:prstGeom prst="rect">
            <a:avLst/>
          </a:prstGeom>
          <a:solidFill>
            <a:schemeClr val="bg1"/>
          </a:solidFill>
          <a:ln w="9525">
            <a:noFill/>
            <a:miter lim="800000"/>
            <a:headEnd/>
            <a:tailEnd/>
          </a:ln>
          <a:effectLst/>
        </p:spPr>
        <p:txBody>
          <a:bodyPr wrap="none" anchor="ctr"/>
          <a:lstStyle/>
          <a:p>
            <a:endParaRPr lang="en-US"/>
          </a:p>
        </p:txBody>
      </p:sp>
      <p:sp>
        <p:nvSpPr>
          <p:cNvPr id="30768" name="Rectangle 48"/>
          <p:cNvSpPr>
            <a:spLocks noChangeArrowheads="1"/>
          </p:cNvSpPr>
          <p:nvPr/>
        </p:nvSpPr>
        <p:spPr bwMode="auto">
          <a:xfrm rot="5400000">
            <a:off x="1492250" y="1916113"/>
            <a:ext cx="1217613" cy="3341687"/>
          </a:xfrm>
          <a:prstGeom prst="rect">
            <a:avLst/>
          </a:prstGeom>
          <a:solidFill>
            <a:schemeClr val="bg1"/>
          </a:solidFill>
          <a:ln w="9525">
            <a:noFill/>
            <a:miter lim="800000"/>
            <a:headEnd/>
            <a:tailEnd/>
          </a:ln>
          <a:effectLst/>
        </p:spPr>
        <p:txBody>
          <a:bodyPr wrap="none" anchor="ctr"/>
          <a:lstStyle/>
          <a:p>
            <a:endParaRPr lang="en-US"/>
          </a:p>
        </p:txBody>
      </p:sp>
      <p:sp>
        <p:nvSpPr>
          <p:cNvPr id="30769" name="Rectangle 49"/>
          <p:cNvSpPr>
            <a:spLocks noChangeArrowheads="1"/>
          </p:cNvSpPr>
          <p:nvPr/>
        </p:nvSpPr>
        <p:spPr bwMode="auto">
          <a:xfrm rot="16200000">
            <a:off x="2546351" y="4995862"/>
            <a:ext cx="381000" cy="3343275"/>
          </a:xfrm>
          <a:prstGeom prst="rect">
            <a:avLst/>
          </a:prstGeom>
          <a:solidFill>
            <a:schemeClr val="bg1"/>
          </a:solidFill>
          <a:ln w="9525">
            <a:noFill/>
            <a:miter lim="800000"/>
            <a:headEnd/>
            <a:tailEnd/>
          </a:ln>
          <a:effectLst/>
        </p:spPr>
        <p:txBody>
          <a:bodyPr wrap="none" anchor="ctr"/>
          <a:lstStyle/>
          <a:p>
            <a:endParaRPr lang="en-US"/>
          </a:p>
        </p:txBody>
      </p:sp>
      <p:sp>
        <p:nvSpPr>
          <p:cNvPr id="30770" name="Rectangle 50"/>
          <p:cNvSpPr>
            <a:spLocks noChangeArrowheads="1"/>
          </p:cNvSpPr>
          <p:nvPr/>
        </p:nvSpPr>
        <p:spPr bwMode="auto">
          <a:xfrm rot="10800000">
            <a:off x="3962400" y="3516313"/>
            <a:ext cx="1068388" cy="3341687"/>
          </a:xfrm>
          <a:prstGeom prst="rect">
            <a:avLst/>
          </a:prstGeom>
          <a:solidFill>
            <a:schemeClr val="bg1"/>
          </a:solidFill>
          <a:ln w="9525">
            <a:noFill/>
            <a:miter lim="800000"/>
            <a:headEnd/>
            <a:tailEnd/>
          </a:ln>
          <a:effectLst/>
        </p:spPr>
        <p:txBody>
          <a:bodyPr wrap="none" anchor="ctr"/>
          <a:lstStyle/>
          <a:p>
            <a:endParaRPr lang="en-US"/>
          </a:p>
        </p:txBody>
      </p:sp>
      <p:sp>
        <p:nvSpPr>
          <p:cNvPr id="30771" name="Rectangle 51"/>
          <p:cNvSpPr>
            <a:spLocks noChangeArrowheads="1"/>
          </p:cNvSpPr>
          <p:nvPr/>
        </p:nvSpPr>
        <p:spPr bwMode="auto">
          <a:xfrm>
            <a:off x="1293813" y="4191000"/>
            <a:ext cx="2668587" cy="2286000"/>
          </a:xfrm>
          <a:prstGeom prst="rect">
            <a:avLst/>
          </a:prstGeom>
          <a:noFill/>
          <a:ln w="9525">
            <a:solidFill>
              <a:srgbClr val="EAEAEA"/>
            </a:solidFill>
            <a:prstDash val="dash"/>
            <a:miter lim="800000"/>
            <a:headEnd/>
            <a:tailEnd/>
          </a:ln>
          <a:effectLst/>
        </p:spPr>
        <p:txBody>
          <a:bodyPr wrap="none" anchor="ctr"/>
          <a:lstStyle/>
          <a:p>
            <a:endParaRPr lang="en-US"/>
          </a:p>
        </p:txBody>
      </p:sp>
      <p:sp>
        <p:nvSpPr>
          <p:cNvPr id="30772" name="AutoShape 52"/>
          <p:cNvSpPr>
            <a:spLocks noChangeAspect="1" noChangeArrowheads="1"/>
          </p:cNvSpPr>
          <p:nvPr/>
        </p:nvSpPr>
        <p:spPr bwMode="auto">
          <a:xfrm>
            <a:off x="2057400" y="2362200"/>
            <a:ext cx="593725" cy="593725"/>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30773" name="AutoShape 53"/>
          <p:cNvSpPr>
            <a:spLocks noChangeAspect="1" noChangeArrowheads="1"/>
          </p:cNvSpPr>
          <p:nvPr/>
        </p:nvSpPr>
        <p:spPr bwMode="auto">
          <a:xfrm>
            <a:off x="2057400" y="3352800"/>
            <a:ext cx="593725" cy="593725"/>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30774" name="AutoShape 54"/>
          <p:cNvSpPr>
            <a:spLocks noChangeAspect="1" noChangeArrowheads="1"/>
          </p:cNvSpPr>
          <p:nvPr/>
        </p:nvSpPr>
        <p:spPr bwMode="auto">
          <a:xfrm>
            <a:off x="2895600" y="2751138"/>
            <a:ext cx="593725" cy="593725"/>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30775" name="AutoShape 55"/>
          <p:cNvSpPr>
            <a:spLocks noChangeAspect="1" noChangeArrowheads="1"/>
          </p:cNvSpPr>
          <p:nvPr/>
        </p:nvSpPr>
        <p:spPr bwMode="auto">
          <a:xfrm>
            <a:off x="1293813" y="1779588"/>
            <a:ext cx="595312" cy="593725"/>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30776" name="Rectangle 56"/>
          <p:cNvSpPr>
            <a:spLocks noChangeArrowheads="1"/>
          </p:cNvSpPr>
          <p:nvPr/>
        </p:nvSpPr>
        <p:spPr bwMode="auto">
          <a:xfrm>
            <a:off x="1293813" y="1676400"/>
            <a:ext cx="2668587" cy="2286000"/>
          </a:xfrm>
          <a:prstGeom prst="rect">
            <a:avLst/>
          </a:prstGeom>
          <a:noFill/>
          <a:ln w="9525">
            <a:solidFill>
              <a:srgbClr val="EAEAEA"/>
            </a:solidFill>
            <a:prstDash val="dash"/>
            <a:miter lim="800000"/>
            <a:headEnd/>
            <a:tailEnd/>
          </a:ln>
          <a:effectLst/>
        </p:spPr>
        <p:txBody>
          <a:bodyPr wrap="none" anchor="ctr"/>
          <a:lstStyle/>
          <a:p>
            <a:endParaRPr lang="en-US"/>
          </a:p>
        </p:txBody>
      </p:sp>
      <p:sp>
        <p:nvSpPr>
          <p:cNvPr id="30777" name="AutoShape 57"/>
          <p:cNvSpPr>
            <a:spLocks noChangeAspect="1" noChangeArrowheads="1"/>
          </p:cNvSpPr>
          <p:nvPr/>
        </p:nvSpPr>
        <p:spPr bwMode="auto">
          <a:xfrm>
            <a:off x="3352800" y="1676400"/>
            <a:ext cx="593725" cy="593725"/>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34" name="Rectangle 2"/>
          <p:cNvSpPr txBox="1">
            <a:spLocks noChangeArrowheads="1"/>
          </p:cNvSpPr>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1"/>
                </a:solidFill>
                <a:effectLst/>
                <a:uLnTx/>
                <a:uFillTx/>
                <a:latin typeface="+mj-lt"/>
                <a:ea typeface="+mj-ea"/>
                <a:cs typeface="+mj-cs"/>
              </a:rPr>
              <a:t>Cluster Representatives</a:t>
            </a:r>
            <a:endParaRPr kumimoji="0" lang="en-US" sz="44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3810000" y="3133725"/>
            <a:ext cx="1230313" cy="3343275"/>
          </a:xfrm>
          <a:prstGeom prst="rect">
            <a:avLst/>
          </a:prstGeom>
          <a:solidFill>
            <a:schemeClr val="bg1"/>
          </a:solidFill>
          <a:ln w="9525">
            <a:noFill/>
            <a:miter lim="800000"/>
            <a:headEnd/>
            <a:tailEnd/>
          </a:ln>
          <a:effectLst/>
        </p:spPr>
        <p:txBody>
          <a:bodyPr wrap="none" anchor="ctr"/>
          <a:lstStyle/>
          <a:p>
            <a:endParaRPr lang="en-US"/>
          </a:p>
        </p:txBody>
      </p:sp>
      <p:sp>
        <p:nvSpPr>
          <p:cNvPr id="144387" name="AutoShape 3"/>
          <p:cNvSpPr>
            <a:spLocks noChangeArrowheads="1"/>
          </p:cNvSpPr>
          <p:nvPr/>
        </p:nvSpPr>
        <p:spPr bwMode="auto">
          <a:xfrm>
            <a:off x="1804988" y="4867275"/>
            <a:ext cx="457200" cy="533400"/>
          </a:xfrm>
          <a:prstGeom prst="rightArrow">
            <a:avLst>
              <a:gd name="adj1" fmla="val 50000"/>
              <a:gd name="adj2" fmla="val 35417"/>
            </a:avLst>
          </a:prstGeom>
          <a:solidFill>
            <a:srgbClr val="DDDDDD"/>
          </a:solidFill>
          <a:ln w="9525">
            <a:solidFill>
              <a:srgbClr val="FFFFFF"/>
            </a:solidFill>
            <a:miter lim="800000"/>
            <a:headEnd/>
            <a:tailEnd/>
          </a:ln>
          <a:effectLst/>
        </p:spPr>
        <p:txBody>
          <a:bodyPr wrap="none" anchor="ctr"/>
          <a:lstStyle/>
          <a:p>
            <a:endParaRPr lang="en-US"/>
          </a:p>
        </p:txBody>
      </p:sp>
      <p:sp>
        <p:nvSpPr>
          <p:cNvPr id="144388" name="Rectangle 4"/>
          <p:cNvSpPr>
            <a:spLocks noChangeArrowheads="1"/>
          </p:cNvSpPr>
          <p:nvPr/>
        </p:nvSpPr>
        <p:spPr bwMode="auto">
          <a:xfrm>
            <a:off x="5030788" y="4191000"/>
            <a:ext cx="2665412" cy="2286000"/>
          </a:xfrm>
          <a:prstGeom prst="rect">
            <a:avLst/>
          </a:prstGeom>
          <a:noFill/>
          <a:ln w="9525">
            <a:solidFill>
              <a:srgbClr val="EAEAEA"/>
            </a:solidFill>
            <a:prstDash val="dash"/>
            <a:miter lim="800000"/>
            <a:headEnd/>
            <a:tailEnd/>
          </a:ln>
          <a:effectLst/>
        </p:spPr>
        <p:txBody>
          <a:bodyPr wrap="none" anchor="ctr"/>
          <a:lstStyle/>
          <a:p>
            <a:endParaRPr lang="en-US"/>
          </a:p>
        </p:txBody>
      </p:sp>
      <p:sp>
        <p:nvSpPr>
          <p:cNvPr id="144389" name="AutoShape 5"/>
          <p:cNvSpPr>
            <a:spLocks noChangeArrowheads="1"/>
          </p:cNvSpPr>
          <p:nvPr/>
        </p:nvSpPr>
        <p:spPr bwMode="auto">
          <a:xfrm>
            <a:off x="5538788" y="4867275"/>
            <a:ext cx="457200" cy="533400"/>
          </a:xfrm>
          <a:prstGeom prst="rightArrow">
            <a:avLst>
              <a:gd name="adj1" fmla="val 50000"/>
              <a:gd name="adj2" fmla="val 35417"/>
            </a:avLst>
          </a:prstGeom>
          <a:solidFill>
            <a:srgbClr val="DDDDDD"/>
          </a:solidFill>
          <a:ln w="9525">
            <a:solidFill>
              <a:srgbClr val="FFFFFF"/>
            </a:solidFill>
            <a:miter lim="800000"/>
            <a:headEnd/>
            <a:tailEnd/>
          </a:ln>
          <a:effectLst/>
        </p:spPr>
        <p:txBody>
          <a:bodyPr wrap="none" anchor="ctr"/>
          <a:lstStyle/>
          <a:p>
            <a:endParaRPr lang="en-US"/>
          </a:p>
        </p:txBody>
      </p:sp>
      <p:sp>
        <p:nvSpPr>
          <p:cNvPr id="144390" name="Freeform 6"/>
          <p:cNvSpPr>
            <a:spLocks/>
          </p:cNvSpPr>
          <p:nvPr/>
        </p:nvSpPr>
        <p:spPr bwMode="auto">
          <a:xfrm>
            <a:off x="3886200" y="3886200"/>
            <a:ext cx="4022725" cy="2836863"/>
          </a:xfrm>
          <a:custGeom>
            <a:avLst/>
            <a:gdLst/>
            <a:ahLst/>
            <a:cxnLst>
              <a:cxn ang="0">
                <a:pos x="5" y="144"/>
              </a:cxn>
              <a:cxn ang="0">
                <a:pos x="293" y="0"/>
              </a:cxn>
              <a:cxn ang="0">
                <a:pos x="867" y="151"/>
              </a:cxn>
              <a:cxn ang="0">
                <a:pos x="867" y="416"/>
              </a:cxn>
              <a:cxn ang="0">
                <a:pos x="576" y="571"/>
              </a:cxn>
              <a:cxn ang="0">
                <a:pos x="0" y="422"/>
              </a:cxn>
              <a:cxn ang="0">
                <a:pos x="5" y="144"/>
              </a:cxn>
            </a:cxnLst>
            <a:rect l="0" t="0" r="r" b="b"/>
            <a:pathLst>
              <a:path w="867" h="571">
                <a:moveTo>
                  <a:pt x="5" y="144"/>
                </a:moveTo>
                <a:lnTo>
                  <a:pt x="293" y="0"/>
                </a:lnTo>
                <a:lnTo>
                  <a:pt x="867" y="151"/>
                </a:lnTo>
                <a:lnTo>
                  <a:pt x="867" y="416"/>
                </a:lnTo>
                <a:lnTo>
                  <a:pt x="576" y="571"/>
                </a:lnTo>
                <a:lnTo>
                  <a:pt x="0" y="422"/>
                </a:lnTo>
                <a:lnTo>
                  <a:pt x="5" y="144"/>
                </a:lnTo>
                <a:close/>
              </a:path>
            </a:pathLst>
          </a:custGeom>
          <a:solidFill>
            <a:schemeClr val="accent2"/>
          </a:solidFill>
          <a:ln w="9525">
            <a:noFill/>
            <a:round/>
            <a:headEnd/>
            <a:tailEnd/>
          </a:ln>
          <a:effectLst/>
        </p:spPr>
        <p:txBody>
          <a:bodyPr/>
          <a:lstStyle/>
          <a:p>
            <a:endParaRPr lang="en-US"/>
          </a:p>
        </p:txBody>
      </p:sp>
      <p:grpSp>
        <p:nvGrpSpPr>
          <p:cNvPr id="2" name="Group 7"/>
          <p:cNvGrpSpPr>
            <a:grpSpLocks/>
          </p:cNvGrpSpPr>
          <p:nvPr/>
        </p:nvGrpSpPr>
        <p:grpSpPr bwMode="auto">
          <a:xfrm>
            <a:off x="3894138" y="3886200"/>
            <a:ext cx="4006850" cy="2819400"/>
            <a:chOff x="1344" y="2592"/>
            <a:chExt cx="1152" cy="720"/>
          </a:xfrm>
        </p:grpSpPr>
        <p:sp>
          <p:nvSpPr>
            <p:cNvPr id="144392" name="Line 8"/>
            <p:cNvSpPr>
              <a:spLocks noChangeShapeType="1"/>
            </p:cNvSpPr>
            <p:nvPr/>
          </p:nvSpPr>
          <p:spPr bwMode="auto">
            <a:xfrm flipV="1">
              <a:off x="1344" y="2592"/>
              <a:ext cx="384" cy="192"/>
            </a:xfrm>
            <a:prstGeom prst="line">
              <a:avLst/>
            </a:prstGeom>
            <a:noFill/>
            <a:ln w="22225">
              <a:solidFill>
                <a:schemeClr val="tx1"/>
              </a:solidFill>
              <a:round/>
              <a:headEnd/>
              <a:tailEnd/>
            </a:ln>
            <a:effectLst/>
          </p:spPr>
          <p:txBody>
            <a:bodyPr/>
            <a:lstStyle/>
            <a:p>
              <a:endParaRPr lang="en-US"/>
            </a:p>
          </p:txBody>
        </p:sp>
        <p:sp>
          <p:nvSpPr>
            <p:cNvPr id="144393" name="Line 9"/>
            <p:cNvSpPr>
              <a:spLocks noChangeShapeType="1"/>
            </p:cNvSpPr>
            <p:nvPr/>
          </p:nvSpPr>
          <p:spPr bwMode="auto">
            <a:xfrm flipV="1">
              <a:off x="2112" y="2784"/>
              <a:ext cx="384" cy="192"/>
            </a:xfrm>
            <a:prstGeom prst="line">
              <a:avLst/>
            </a:prstGeom>
            <a:noFill/>
            <a:ln w="22225">
              <a:solidFill>
                <a:schemeClr val="tx1"/>
              </a:solidFill>
              <a:round/>
              <a:headEnd/>
              <a:tailEnd/>
            </a:ln>
            <a:effectLst/>
          </p:spPr>
          <p:txBody>
            <a:bodyPr/>
            <a:lstStyle/>
            <a:p>
              <a:endParaRPr lang="en-US"/>
            </a:p>
          </p:txBody>
        </p:sp>
        <p:sp>
          <p:nvSpPr>
            <p:cNvPr id="144394" name="Line 10"/>
            <p:cNvSpPr>
              <a:spLocks noChangeShapeType="1"/>
            </p:cNvSpPr>
            <p:nvPr/>
          </p:nvSpPr>
          <p:spPr bwMode="auto">
            <a:xfrm>
              <a:off x="1344" y="2784"/>
              <a:ext cx="768" cy="192"/>
            </a:xfrm>
            <a:prstGeom prst="line">
              <a:avLst/>
            </a:prstGeom>
            <a:noFill/>
            <a:ln w="22225">
              <a:solidFill>
                <a:schemeClr val="tx1"/>
              </a:solidFill>
              <a:round/>
              <a:headEnd/>
              <a:tailEnd/>
            </a:ln>
            <a:effectLst/>
          </p:spPr>
          <p:txBody>
            <a:bodyPr/>
            <a:lstStyle/>
            <a:p>
              <a:endParaRPr lang="en-US"/>
            </a:p>
          </p:txBody>
        </p:sp>
        <p:sp>
          <p:nvSpPr>
            <p:cNvPr id="144395" name="Line 11"/>
            <p:cNvSpPr>
              <a:spLocks noChangeShapeType="1"/>
            </p:cNvSpPr>
            <p:nvPr/>
          </p:nvSpPr>
          <p:spPr bwMode="auto">
            <a:xfrm>
              <a:off x="1728" y="2592"/>
              <a:ext cx="768" cy="192"/>
            </a:xfrm>
            <a:prstGeom prst="line">
              <a:avLst/>
            </a:prstGeom>
            <a:noFill/>
            <a:ln w="22225">
              <a:solidFill>
                <a:schemeClr val="tx1"/>
              </a:solidFill>
              <a:round/>
              <a:headEnd/>
              <a:tailEnd/>
            </a:ln>
            <a:effectLst/>
          </p:spPr>
          <p:txBody>
            <a:bodyPr/>
            <a:lstStyle/>
            <a:p>
              <a:endParaRPr lang="en-US"/>
            </a:p>
          </p:txBody>
        </p:sp>
        <p:sp>
          <p:nvSpPr>
            <p:cNvPr id="144396" name="Line 12"/>
            <p:cNvSpPr>
              <a:spLocks noChangeShapeType="1"/>
            </p:cNvSpPr>
            <p:nvPr/>
          </p:nvSpPr>
          <p:spPr bwMode="auto">
            <a:xfrm>
              <a:off x="1344" y="3120"/>
              <a:ext cx="768" cy="192"/>
            </a:xfrm>
            <a:prstGeom prst="line">
              <a:avLst/>
            </a:prstGeom>
            <a:noFill/>
            <a:ln w="22225">
              <a:solidFill>
                <a:schemeClr val="tx1"/>
              </a:solidFill>
              <a:round/>
              <a:headEnd/>
              <a:tailEnd/>
            </a:ln>
            <a:effectLst/>
          </p:spPr>
          <p:txBody>
            <a:bodyPr/>
            <a:lstStyle/>
            <a:p>
              <a:endParaRPr lang="en-US"/>
            </a:p>
          </p:txBody>
        </p:sp>
        <p:sp>
          <p:nvSpPr>
            <p:cNvPr id="144397" name="Line 13"/>
            <p:cNvSpPr>
              <a:spLocks noChangeShapeType="1"/>
            </p:cNvSpPr>
            <p:nvPr/>
          </p:nvSpPr>
          <p:spPr bwMode="auto">
            <a:xfrm flipV="1">
              <a:off x="2112" y="3120"/>
              <a:ext cx="384" cy="192"/>
            </a:xfrm>
            <a:prstGeom prst="line">
              <a:avLst/>
            </a:prstGeom>
            <a:noFill/>
            <a:ln w="22225">
              <a:solidFill>
                <a:schemeClr val="tx1"/>
              </a:solidFill>
              <a:round/>
              <a:headEnd/>
              <a:tailEnd/>
            </a:ln>
            <a:effectLst/>
          </p:spPr>
          <p:txBody>
            <a:bodyPr/>
            <a:lstStyle/>
            <a:p>
              <a:endParaRPr lang="en-US"/>
            </a:p>
          </p:txBody>
        </p:sp>
        <p:sp>
          <p:nvSpPr>
            <p:cNvPr id="144398" name="Line 14"/>
            <p:cNvSpPr>
              <a:spLocks noChangeShapeType="1"/>
            </p:cNvSpPr>
            <p:nvPr/>
          </p:nvSpPr>
          <p:spPr bwMode="auto">
            <a:xfrm flipV="1">
              <a:off x="1344" y="2784"/>
              <a:ext cx="0" cy="336"/>
            </a:xfrm>
            <a:prstGeom prst="line">
              <a:avLst/>
            </a:prstGeom>
            <a:noFill/>
            <a:ln w="22225">
              <a:solidFill>
                <a:schemeClr val="tx1"/>
              </a:solidFill>
              <a:round/>
              <a:headEnd/>
              <a:tailEnd/>
            </a:ln>
            <a:effectLst/>
          </p:spPr>
          <p:txBody>
            <a:bodyPr/>
            <a:lstStyle/>
            <a:p>
              <a:endParaRPr lang="en-US"/>
            </a:p>
          </p:txBody>
        </p:sp>
        <p:sp>
          <p:nvSpPr>
            <p:cNvPr id="144399" name="Line 15"/>
            <p:cNvSpPr>
              <a:spLocks noChangeShapeType="1"/>
            </p:cNvSpPr>
            <p:nvPr/>
          </p:nvSpPr>
          <p:spPr bwMode="auto">
            <a:xfrm flipV="1">
              <a:off x="2496" y="2784"/>
              <a:ext cx="0" cy="336"/>
            </a:xfrm>
            <a:prstGeom prst="line">
              <a:avLst/>
            </a:prstGeom>
            <a:noFill/>
            <a:ln w="22225">
              <a:solidFill>
                <a:schemeClr val="tx1"/>
              </a:solidFill>
              <a:round/>
              <a:headEnd/>
              <a:tailEnd/>
            </a:ln>
            <a:effectLst/>
          </p:spPr>
          <p:txBody>
            <a:bodyPr/>
            <a:lstStyle/>
            <a:p>
              <a:endParaRPr lang="en-US"/>
            </a:p>
          </p:txBody>
        </p:sp>
        <p:sp>
          <p:nvSpPr>
            <p:cNvPr id="144400" name="Line 16"/>
            <p:cNvSpPr>
              <a:spLocks noChangeShapeType="1"/>
            </p:cNvSpPr>
            <p:nvPr/>
          </p:nvSpPr>
          <p:spPr bwMode="auto">
            <a:xfrm flipV="1">
              <a:off x="2112" y="2976"/>
              <a:ext cx="0" cy="336"/>
            </a:xfrm>
            <a:prstGeom prst="line">
              <a:avLst/>
            </a:prstGeom>
            <a:noFill/>
            <a:ln w="22225">
              <a:solidFill>
                <a:schemeClr val="tx1"/>
              </a:solidFill>
              <a:round/>
              <a:headEnd/>
              <a:tailEnd/>
            </a:ln>
            <a:effectLst/>
          </p:spPr>
          <p:txBody>
            <a:bodyPr/>
            <a:lstStyle/>
            <a:p>
              <a:endParaRPr lang="en-US"/>
            </a:p>
          </p:txBody>
        </p:sp>
      </p:grpSp>
      <p:sp>
        <p:nvSpPr>
          <p:cNvPr id="144401" name="Oval 17"/>
          <p:cNvSpPr>
            <a:spLocks noChangeArrowheads="1"/>
          </p:cNvSpPr>
          <p:nvPr/>
        </p:nvSpPr>
        <p:spPr bwMode="auto">
          <a:xfrm>
            <a:off x="6553200" y="4572000"/>
            <a:ext cx="438150" cy="233363"/>
          </a:xfrm>
          <a:prstGeom prst="ellipse">
            <a:avLst/>
          </a:prstGeom>
          <a:solidFill>
            <a:srgbClr val="969696"/>
          </a:solidFill>
          <a:ln w="9525">
            <a:solidFill>
              <a:srgbClr val="969696"/>
            </a:solidFill>
            <a:round/>
            <a:headEnd/>
            <a:tailEnd/>
          </a:ln>
          <a:effectLst/>
        </p:spPr>
        <p:txBody>
          <a:bodyPr wrap="none" anchor="ctr"/>
          <a:lstStyle/>
          <a:p>
            <a:endParaRPr lang="en-US"/>
          </a:p>
        </p:txBody>
      </p:sp>
      <p:sp>
        <p:nvSpPr>
          <p:cNvPr id="144402" name="Oval 18"/>
          <p:cNvSpPr>
            <a:spLocks noChangeArrowheads="1"/>
          </p:cNvSpPr>
          <p:nvPr/>
        </p:nvSpPr>
        <p:spPr bwMode="auto">
          <a:xfrm>
            <a:off x="5943600" y="5867400"/>
            <a:ext cx="301625" cy="439738"/>
          </a:xfrm>
          <a:prstGeom prst="ellipse">
            <a:avLst/>
          </a:prstGeom>
          <a:solidFill>
            <a:srgbClr val="969696"/>
          </a:solidFill>
          <a:ln w="9525">
            <a:solidFill>
              <a:srgbClr val="969696"/>
            </a:solidFill>
            <a:round/>
            <a:headEnd/>
            <a:tailEnd/>
          </a:ln>
          <a:effectLst/>
        </p:spPr>
        <p:txBody>
          <a:bodyPr wrap="none" anchor="ctr"/>
          <a:lstStyle/>
          <a:p>
            <a:endParaRPr lang="en-US"/>
          </a:p>
        </p:txBody>
      </p:sp>
      <p:sp>
        <p:nvSpPr>
          <p:cNvPr id="144403" name="Oval 19"/>
          <p:cNvSpPr>
            <a:spLocks noChangeArrowheads="1"/>
          </p:cNvSpPr>
          <p:nvPr/>
        </p:nvSpPr>
        <p:spPr bwMode="auto">
          <a:xfrm>
            <a:off x="5334000" y="4419600"/>
            <a:ext cx="436563" cy="233363"/>
          </a:xfrm>
          <a:prstGeom prst="ellipse">
            <a:avLst/>
          </a:prstGeom>
          <a:solidFill>
            <a:srgbClr val="969696"/>
          </a:solidFill>
          <a:ln w="9525">
            <a:solidFill>
              <a:srgbClr val="969696"/>
            </a:solidFill>
            <a:round/>
            <a:headEnd/>
            <a:tailEnd/>
          </a:ln>
          <a:effectLst/>
        </p:spPr>
        <p:txBody>
          <a:bodyPr wrap="none" anchor="ctr"/>
          <a:lstStyle/>
          <a:p>
            <a:endParaRPr lang="en-US"/>
          </a:p>
        </p:txBody>
      </p:sp>
      <p:sp>
        <p:nvSpPr>
          <p:cNvPr id="144404" name="Oval 20"/>
          <p:cNvSpPr>
            <a:spLocks noChangeArrowheads="1"/>
          </p:cNvSpPr>
          <p:nvPr/>
        </p:nvSpPr>
        <p:spPr bwMode="auto">
          <a:xfrm>
            <a:off x="5334000" y="5334000"/>
            <a:ext cx="303213" cy="438150"/>
          </a:xfrm>
          <a:prstGeom prst="ellipse">
            <a:avLst/>
          </a:prstGeom>
          <a:solidFill>
            <a:srgbClr val="969696"/>
          </a:solidFill>
          <a:ln w="9525">
            <a:solidFill>
              <a:srgbClr val="969696"/>
            </a:solidFill>
            <a:round/>
            <a:headEnd/>
            <a:tailEnd/>
          </a:ln>
          <a:effectLst/>
        </p:spPr>
        <p:txBody>
          <a:bodyPr wrap="none" anchor="ctr"/>
          <a:lstStyle/>
          <a:p>
            <a:endParaRPr lang="en-US"/>
          </a:p>
        </p:txBody>
      </p:sp>
      <p:sp>
        <p:nvSpPr>
          <p:cNvPr id="144405" name="Oval 21"/>
          <p:cNvSpPr>
            <a:spLocks noChangeArrowheads="1"/>
          </p:cNvSpPr>
          <p:nvPr/>
        </p:nvSpPr>
        <p:spPr bwMode="auto">
          <a:xfrm>
            <a:off x="5867400" y="4724400"/>
            <a:ext cx="685800" cy="381000"/>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144406" name="Oval 22"/>
          <p:cNvSpPr>
            <a:spLocks noChangeArrowheads="1"/>
          </p:cNvSpPr>
          <p:nvPr/>
        </p:nvSpPr>
        <p:spPr bwMode="auto">
          <a:xfrm>
            <a:off x="6781800" y="5715000"/>
            <a:ext cx="228600" cy="457200"/>
          </a:xfrm>
          <a:prstGeom prst="ellipse">
            <a:avLst/>
          </a:prstGeom>
          <a:solidFill>
            <a:srgbClr val="969696"/>
          </a:solidFill>
          <a:ln w="9525">
            <a:solidFill>
              <a:srgbClr val="969696"/>
            </a:solidFill>
            <a:round/>
            <a:headEnd/>
            <a:tailEnd/>
          </a:ln>
          <a:effectLst/>
        </p:spPr>
        <p:txBody>
          <a:bodyPr wrap="none" anchor="ctr"/>
          <a:lstStyle/>
          <a:p>
            <a:endParaRPr lang="en-US"/>
          </a:p>
        </p:txBody>
      </p:sp>
      <p:sp>
        <p:nvSpPr>
          <p:cNvPr id="144407" name="Oval 23"/>
          <p:cNvSpPr>
            <a:spLocks noChangeArrowheads="1"/>
          </p:cNvSpPr>
          <p:nvPr/>
        </p:nvSpPr>
        <p:spPr bwMode="auto">
          <a:xfrm>
            <a:off x="7239000" y="5105400"/>
            <a:ext cx="228600" cy="457200"/>
          </a:xfrm>
          <a:prstGeom prst="ellipse">
            <a:avLst/>
          </a:prstGeom>
          <a:solidFill>
            <a:srgbClr val="969696"/>
          </a:solidFill>
          <a:ln w="9525">
            <a:solidFill>
              <a:srgbClr val="969696"/>
            </a:solidFill>
            <a:round/>
            <a:headEnd/>
            <a:tailEnd/>
          </a:ln>
          <a:effectLst/>
        </p:spPr>
        <p:txBody>
          <a:bodyPr wrap="none" anchor="ctr"/>
          <a:lstStyle/>
          <a:p>
            <a:endParaRPr lang="en-US"/>
          </a:p>
        </p:txBody>
      </p:sp>
      <p:sp>
        <p:nvSpPr>
          <p:cNvPr id="144408" name="Rectangle 24"/>
          <p:cNvSpPr>
            <a:spLocks noChangeArrowheads="1"/>
          </p:cNvSpPr>
          <p:nvPr/>
        </p:nvSpPr>
        <p:spPr bwMode="auto">
          <a:xfrm rot="5400000">
            <a:off x="5225256" y="1916907"/>
            <a:ext cx="1217613" cy="3340100"/>
          </a:xfrm>
          <a:prstGeom prst="rect">
            <a:avLst/>
          </a:prstGeom>
          <a:solidFill>
            <a:schemeClr val="bg1"/>
          </a:solidFill>
          <a:ln w="9525">
            <a:noFill/>
            <a:miter lim="800000"/>
            <a:headEnd/>
            <a:tailEnd/>
          </a:ln>
          <a:effectLst/>
        </p:spPr>
        <p:txBody>
          <a:bodyPr wrap="none" anchor="ctr"/>
          <a:lstStyle/>
          <a:p>
            <a:endParaRPr lang="en-US"/>
          </a:p>
        </p:txBody>
      </p:sp>
      <p:sp>
        <p:nvSpPr>
          <p:cNvPr id="144409" name="Rectangle 25"/>
          <p:cNvSpPr>
            <a:spLocks noChangeArrowheads="1"/>
          </p:cNvSpPr>
          <p:nvPr/>
        </p:nvSpPr>
        <p:spPr bwMode="auto">
          <a:xfrm rot="16200000">
            <a:off x="6281738" y="4997450"/>
            <a:ext cx="381000" cy="3340100"/>
          </a:xfrm>
          <a:prstGeom prst="rect">
            <a:avLst/>
          </a:prstGeom>
          <a:solidFill>
            <a:schemeClr val="bg1"/>
          </a:solidFill>
          <a:ln w="9525">
            <a:noFill/>
            <a:miter lim="800000"/>
            <a:headEnd/>
            <a:tailEnd/>
          </a:ln>
          <a:effectLst/>
        </p:spPr>
        <p:txBody>
          <a:bodyPr wrap="none" anchor="ctr"/>
          <a:lstStyle/>
          <a:p>
            <a:endParaRPr lang="en-US"/>
          </a:p>
        </p:txBody>
      </p:sp>
      <p:sp>
        <p:nvSpPr>
          <p:cNvPr id="144410" name="Rectangle 26"/>
          <p:cNvSpPr>
            <a:spLocks noChangeArrowheads="1"/>
          </p:cNvSpPr>
          <p:nvPr/>
        </p:nvSpPr>
        <p:spPr bwMode="auto">
          <a:xfrm rot="10800000">
            <a:off x="7696200" y="3516313"/>
            <a:ext cx="1219200" cy="3341687"/>
          </a:xfrm>
          <a:prstGeom prst="rect">
            <a:avLst/>
          </a:prstGeom>
          <a:solidFill>
            <a:schemeClr val="bg1"/>
          </a:solidFill>
          <a:ln w="9525">
            <a:noFill/>
            <a:miter lim="800000"/>
            <a:headEnd/>
            <a:tailEnd/>
          </a:ln>
          <a:effectLst/>
        </p:spPr>
        <p:txBody>
          <a:bodyPr wrap="none" anchor="ctr"/>
          <a:lstStyle/>
          <a:p>
            <a:endParaRPr lang="en-US"/>
          </a:p>
        </p:txBody>
      </p:sp>
      <p:sp>
        <p:nvSpPr>
          <p:cNvPr id="144411" name="Rectangle 27"/>
          <p:cNvSpPr>
            <a:spLocks noChangeArrowheads="1"/>
          </p:cNvSpPr>
          <p:nvPr/>
        </p:nvSpPr>
        <p:spPr bwMode="auto">
          <a:xfrm>
            <a:off x="5030788" y="4191000"/>
            <a:ext cx="2665412" cy="2286000"/>
          </a:xfrm>
          <a:prstGeom prst="rect">
            <a:avLst/>
          </a:prstGeom>
          <a:noFill/>
          <a:ln w="9525">
            <a:solidFill>
              <a:srgbClr val="EAEAEA"/>
            </a:solidFill>
            <a:prstDash val="dash"/>
            <a:miter lim="800000"/>
            <a:headEnd/>
            <a:tailEnd/>
          </a:ln>
          <a:effectLst/>
        </p:spPr>
        <p:txBody>
          <a:bodyPr wrap="none" anchor="ctr"/>
          <a:lstStyle/>
          <a:p>
            <a:endParaRPr lang="en-US"/>
          </a:p>
        </p:txBody>
      </p:sp>
      <p:sp>
        <p:nvSpPr>
          <p:cNvPr id="144412" name="Freeform 28"/>
          <p:cNvSpPr>
            <a:spLocks/>
          </p:cNvSpPr>
          <p:nvPr/>
        </p:nvSpPr>
        <p:spPr bwMode="auto">
          <a:xfrm>
            <a:off x="152400" y="3886200"/>
            <a:ext cx="4022725" cy="2836863"/>
          </a:xfrm>
          <a:custGeom>
            <a:avLst/>
            <a:gdLst/>
            <a:ahLst/>
            <a:cxnLst>
              <a:cxn ang="0">
                <a:pos x="5" y="144"/>
              </a:cxn>
              <a:cxn ang="0">
                <a:pos x="293" y="0"/>
              </a:cxn>
              <a:cxn ang="0">
                <a:pos x="867" y="151"/>
              </a:cxn>
              <a:cxn ang="0">
                <a:pos x="867" y="416"/>
              </a:cxn>
              <a:cxn ang="0">
                <a:pos x="576" y="571"/>
              </a:cxn>
              <a:cxn ang="0">
                <a:pos x="0" y="422"/>
              </a:cxn>
              <a:cxn ang="0">
                <a:pos x="5" y="144"/>
              </a:cxn>
            </a:cxnLst>
            <a:rect l="0" t="0" r="r" b="b"/>
            <a:pathLst>
              <a:path w="867" h="571">
                <a:moveTo>
                  <a:pt x="5" y="144"/>
                </a:moveTo>
                <a:lnTo>
                  <a:pt x="293" y="0"/>
                </a:lnTo>
                <a:lnTo>
                  <a:pt x="867" y="151"/>
                </a:lnTo>
                <a:lnTo>
                  <a:pt x="867" y="416"/>
                </a:lnTo>
                <a:lnTo>
                  <a:pt x="576" y="571"/>
                </a:lnTo>
                <a:lnTo>
                  <a:pt x="0" y="422"/>
                </a:lnTo>
                <a:lnTo>
                  <a:pt x="5" y="144"/>
                </a:lnTo>
                <a:close/>
              </a:path>
            </a:pathLst>
          </a:custGeom>
          <a:solidFill>
            <a:schemeClr val="accent2"/>
          </a:solidFill>
          <a:ln w="9525">
            <a:noFill/>
            <a:round/>
            <a:headEnd/>
            <a:tailEnd/>
          </a:ln>
          <a:effectLst/>
        </p:spPr>
        <p:txBody>
          <a:bodyPr/>
          <a:lstStyle/>
          <a:p>
            <a:endParaRPr lang="en-US"/>
          </a:p>
        </p:txBody>
      </p:sp>
      <p:grpSp>
        <p:nvGrpSpPr>
          <p:cNvPr id="3" name="Group 29"/>
          <p:cNvGrpSpPr>
            <a:grpSpLocks/>
          </p:cNvGrpSpPr>
          <p:nvPr/>
        </p:nvGrpSpPr>
        <p:grpSpPr bwMode="auto">
          <a:xfrm>
            <a:off x="160338" y="3886200"/>
            <a:ext cx="4006850" cy="2819400"/>
            <a:chOff x="1344" y="2592"/>
            <a:chExt cx="1152" cy="720"/>
          </a:xfrm>
        </p:grpSpPr>
        <p:sp>
          <p:nvSpPr>
            <p:cNvPr id="144414" name="Line 30"/>
            <p:cNvSpPr>
              <a:spLocks noChangeShapeType="1"/>
            </p:cNvSpPr>
            <p:nvPr/>
          </p:nvSpPr>
          <p:spPr bwMode="auto">
            <a:xfrm flipV="1">
              <a:off x="1344" y="2592"/>
              <a:ext cx="384" cy="192"/>
            </a:xfrm>
            <a:prstGeom prst="line">
              <a:avLst/>
            </a:prstGeom>
            <a:noFill/>
            <a:ln w="22225">
              <a:solidFill>
                <a:schemeClr val="tx1"/>
              </a:solidFill>
              <a:round/>
              <a:headEnd/>
              <a:tailEnd/>
            </a:ln>
            <a:effectLst/>
          </p:spPr>
          <p:txBody>
            <a:bodyPr/>
            <a:lstStyle/>
            <a:p>
              <a:endParaRPr lang="en-US"/>
            </a:p>
          </p:txBody>
        </p:sp>
        <p:sp>
          <p:nvSpPr>
            <p:cNvPr id="144415" name="Line 31"/>
            <p:cNvSpPr>
              <a:spLocks noChangeShapeType="1"/>
            </p:cNvSpPr>
            <p:nvPr/>
          </p:nvSpPr>
          <p:spPr bwMode="auto">
            <a:xfrm flipV="1">
              <a:off x="2112" y="2784"/>
              <a:ext cx="384" cy="192"/>
            </a:xfrm>
            <a:prstGeom prst="line">
              <a:avLst/>
            </a:prstGeom>
            <a:noFill/>
            <a:ln w="22225">
              <a:solidFill>
                <a:schemeClr val="tx1"/>
              </a:solidFill>
              <a:round/>
              <a:headEnd/>
              <a:tailEnd/>
            </a:ln>
            <a:effectLst/>
          </p:spPr>
          <p:txBody>
            <a:bodyPr/>
            <a:lstStyle/>
            <a:p>
              <a:endParaRPr lang="en-US"/>
            </a:p>
          </p:txBody>
        </p:sp>
        <p:sp>
          <p:nvSpPr>
            <p:cNvPr id="144416" name="Line 32"/>
            <p:cNvSpPr>
              <a:spLocks noChangeShapeType="1"/>
            </p:cNvSpPr>
            <p:nvPr/>
          </p:nvSpPr>
          <p:spPr bwMode="auto">
            <a:xfrm>
              <a:off x="1344" y="2784"/>
              <a:ext cx="768" cy="192"/>
            </a:xfrm>
            <a:prstGeom prst="line">
              <a:avLst/>
            </a:prstGeom>
            <a:noFill/>
            <a:ln w="22225">
              <a:solidFill>
                <a:schemeClr val="tx1"/>
              </a:solidFill>
              <a:round/>
              <a:headEnd/>
              <a:tailEnd/>
            </a:ln>
            <a:effectLst/>
          </p:spPr>
          <p:txBody>
            <a:bodyPr/>
            <a:lstStyle/>
            <a:p>
              <a:endParaRPr lang="en-US"/>
            </a:p>
          </p:txBody>
        </p:sp>
        <p:sp>
          <p:nvSpPr>
            <p:cNvPr id="144417" name="Line 33"/>
            <p:cNvSpPr>
              <a:spLocks noChangeShapeType="1"/>
            </p:cNvSpPr>
            <p:nvPr/>
          </p:nvSpPr>
          <p:spPr bwMode="auto">
            <a:xfrm>
              <a:off x="1728" y="2592"/>
              <a:ext cx="768" cy="192"/>
            </a:xfrm>
            <a:prstGeom prst="line">
              <a:avLst/>
            </a:prstGeom>
            <a:noFill/>
            <a:ln w="22225">
              <a:solidFill>
                <a:schemeClr val="tx1"/>
              </a:solidFill>
              <a:round/>
              <a:headEnd/>
              <a:tailEnd/>
            </a:ln>
            <a:effectLst/>
          </p:spPr>
          <p:txBody>
            <a:bodyPr/>
            <a:lstStyle/>
            <a:p>
              <a:endParaRPr lang="en-US"/>
            </a:p>
          </p:txBody>
        </p:sp>
        <p:sp>
          <p:nvSpPr>
            <p:cNvPr id="144418" name="Line 34"/>
            <p:cNvSpPr>
              <a:spLocks noChangeShapeType="1"/>
            </p:cNvSpPr>
            <p:nvPr/>
          </p:nvSpPr>
          <p:spPr bwMode="auto">
            <a:xfrm>
              <a:off x="1344" y="3120"/>
              <a:ext cx="768" cy="192"/>
            </a:xfrm>
            <a:prstGeom prst="line">
              <a:avLst/>
            </a:prstGeom>
            <a:noFill/>
            <a:ln w="22225">
              <a:solidFill>
                <a:schemeClr val="tx1"/>
              </a:solidFill>
              <a:round/>
              <a:headEnd/>
              <a:tailEnd/>
            </a:ln>
            <a:effectLst/>
          </p:spPr>
          <p:txBody>
            <a:bodyPr/>
            <a:lstStyle/>
            <a:p>
              <a:endParaRPr lang="en-US"/>
            </a:p>
          </p:txBody>
        </p:sp>
        <p:sp>
          <p:nvSpPr>
            <p:cNvPr id="144419" name="Line 35"/>
            <p:cNvSpPr>
              <a:spLocks noChangeShapeType="1"/>
            </p:cNvSpPr>
            <p:nvPr/>
          </p:nvSpPr>
          <p:spPr bwMode="auto">
            <a:xfrm flipV="1">
              <a:off x="2112" y="3120"/>
              <a:ext cx="384" cy="192"/>
            </a:xfrm>
            <a:prstGeom prst="line">
              <a:avLst/>
            </a:prstGeom>
            <a:noFill/>
            <a:ln w="22225">
              <a:solidFill>
                <a:schemeClr val="tx1"/>
              </a:solidFill>
              <a:round/>
              <a:headEnd/>
              <a:tailEnd/>
            </a:ln>
            <a:effectLst/>
          </p:spPr>
          <p:txBody>
            <a:bodyPr/>
            <a:lstStyle/>
            <a:p>
              <a:endParaRPr lang="en-US"/>
            </a:p>
          </p:txBody>
        </p:sp>
        <p:sp>
          <p:nvSpPr>
            <p:cNvPr id="144420" name="Line 36"/>
            <p:cNvSpPr>
              <a:spLocks noChangeShapeType="1"/>
            </p:cNvSpPr>
            <p:nvPr/>
          </p:nvSpPr>
          <p:spPr bwMode="auto">
            <a:xfrm flipV="1">
              <a:off x="1344" y="2784"/>
              <a:ext cx="0" cy="336"/>
            </a:xfrm>
            <a:prstGeom prst="line">
              <a:avLst/>
            </a:prstGeom>
            <a:noFill/>
            <a:ln w="22225">
              <a:solidFill>
                <a:schemeClr val="tx1"/>
              </a:solidFill>
              <a:round/>
              <a:headEnd/>
              <a:tailEnd/>
            </a:ln>
            <a:effectLst/>
          </p:spPr>
          <p:txBody>
            <a:bodyPr/>
            <a:lstStyle/>
            <a:p>
              <a:endParaRPr lang="en-US"/>
            </a:p>
          </p:txBody>
        </p:sp>
        <p:sp>
          <p:nvSpPr>
            <p:cNvPr id="144421" name="Line 37"/>
            <p:cNvSpPr>
              <a:spLocks noChangeShapeType="1"/>
            </p:cNvSpPr>
            <p:nvPr/>
          </p:nvSpPr>
          <p:spPr bwMode="auto">
            <a:xfrm flipV="1">
              <a:off x="2496" y="2784"/>
              <a:ext cx="0" cy="336"/>
            </a:xfrm>
            <a:prstGeom prst="line">
              <a:avLst/>
            </a:prstGeom>
            <a:noFill/>
            <a:ln w="22225">
              <a:solidFill>
                <a:schemeClr val="tx1"/>
              </a:solidFill>
              <a:round/>
              <a:headEnd/>
              <a:tailEnd/>
            </a:ln>
            <a:effectLst/>
          </p:spPr>
          <p:txBody>
            <a:bodyPr/>
            <a:lstStyle/>
            <a:p>
              <a:endParaRPr lang="en-US"/>
            </a:p>
          </p:txBody>
        </p:sp>
        <p:sp>
          <p:nvSpPr>
            <p:cNvPr id="144422" name="Line 38"/>
            <p:cNvSpPr>
              <a:spLocks noChangeShapeType="1"/>
            </p:cNvSpPr>
            <p:nvPr/>
          </p:nvSpPr>
          <p:spPr bwMode="auto">
            <a:xfrm flipV="1">
              <a:off x="2112" y="2976"/>
              <a:ext cx="0" cy="336"/>
            </a:xfrm>
            <a:prstGeom prst="line">
              <a:avLst/>
            </a:prstGeom>
            <a:noFill/>
            <a:ln w="22225">
              <a:solidFill>
                <a:schemeClr val="tx1"/>
              </a:solidFill>
              <a:round/>
              <a:headEnd/>
              <a:tailEnd/>
            </a:ln>
            <a:effectLst/>
          </p:spPr>
          <p:txBody>
            <a:bodyPr/>
            <a:lstStyle/>
            <a:p>
              <a:endParaRPr lang="en-US"/>
            </a:p>
          </p:txBody>
        </p:sp>
      </p:grpSp>
      <p:sp>
        <p:nvSpPr>
          <p:cNvPr id="144423" name="Oval 39"/>
          <p:cNvSpPr>
            <a:spLocks noChangeArrowheads="1"/>
          </p:cNvSpPr>
          <p:nvPr/>
        </p:nvSpPr>
        <p:spPr bwMode="auto">
          <a:xfrm>
            <a:off x="2819400" y="4572000"/>
            <a:ext cx="434975" cy="233363"/>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144424" name="Oval 40"/>
          <p:cNvSpPr>
            <a:spLocks noChangeArrowheads="1"/>
          </p:cNvSpPr>
          <p:nvPr/>
        </p:nvSpPr>
        <p:spPr bwMode="auto">
          <a:xfrm>
            <a:off x="2209800" y="5867400"/>
            <a:ext cx="303213" cy="439738"/>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144425" name="Oval 41"/>
          <p:cNvSpPr>
            <a:spLocks noChangeArrowheads="1"/>
          </p:cNvSpPr>
          <p:nvPr/>
        </p:nvSpPr>
        <p:spPr bwMode="auto">
          <a:xfrm>
            <a:off x="1600200" y="4419600"/>
            <a:ext cx="436563" cy="233363"/>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144426" name="Oval 42"/>
          <p:cNvSpPr>
            <a:spLocks noChangeArrowheads="1"/>
          </p:cNvSpPr>
          <p:nvPr/>
        </p:nvSpPr>
        <p:spPr bwMode="auto">
          <a:xfrm>
            <a:off x="1600200" y="5334000"/>
            <a:ext cx="303213" cy="438150"/>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144427" name="Oval 43"/>
          <p:cNvSpPr>
            <a:spLocks noChangeArrowheads="1"/>
          </p:cNvSpPr>
          <p:nvPr/>
        </p:nvSpPr>
        <p:spPr bwMode="auto">
          <a:xfrm>
            <a:off x="2209800" y="4876800"/>
            <a:ext cx="436563" cy="233363"/>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144428" name="Oval 44"/>
          <p:cNvSpPr>
            <a:spLocks noChangeArrowheads="1"/>
          </p:cNvSpPr>
          <p:nvPr/>
        </p:nvSpPr>
        <p:spPr bwMode="auto">
          <a:xfrm>
            <a:off x="3048000" y="5715000"/>
            <a:ext cx="228600" cy="457200"/>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144429" name="Oval 45"/>
          <p:cNvSpPr>
            <a:spLocks noChangeArrowheads="1"/>
          </p:cNvSpPr>
          <p:nvPr/>
        </p:nvSpPr>
        <p:spPr bwMode="auto">
          <a:xfrm>
            <a:off x="3505200" y="5105400"/>
            <a:ext cx="228600" cy="457200"/>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144430" name="Rectangle 46"/>
          <p:cNvSpPr>
            <a:spLocks noChangeArrowheads="1"/>
          </p:cNvSpPr>
          <p:nvPr/>
        </p:nvSpPr>
        <p:spPr bwMode="auto">
          <a:xfrm>
            <a:off x="87313" y="3133725"/>
            <a:ext cx="1219200" cy="3343275"/>
          </a:xfrm>
          <a:prstGeom prst="rect">
            <a:avLst/>
          </a:prstGeom>
          <a:solidFill>
            <a:schemeClr val="bg1"/>
          </a:solidFill>
          <a:ln w="9525">
            <a:noFill/>
            <a:miter lim="800000"/>
            <a:headEnd/>
            <a:tailEnd/>
          </a:ln>
          <a:effectLst/>
        </p:spPr>
        <p:txBody>
          <a:bodyPr wrap="none" anchor="ctr"/>
          <a:lstStyle/>
          <a:p>
            <a:endParaRPr lang="en-US"/>
          </a:p>
        </p:txBody>
      </p:sp>
      <p:sp>
        <p:nvSpPr>
          <p:cNvPr id="144431" name="Rectangle 47"/>
          <p:cNvSpPr>
            <a:spLocks noChangeArrowheads="1"/>
          </p:cNvSpPr>
          <p:nvPr/>
        </p:nvSpPr>
        <p:spPr bwMode="auto">
          <a:xfrm rot="5400000">
            <a:off x="1492250" y="1916113"/>
            <a:ext cx="1217613" cy="3341687"/>
          </a:xfrm>
          <a:prstGeom prst="rect">
            <a:avLst/>
          </a:prstGeom>
          <a:solidFill>
            <a:schemeClr val="bg1"/>
          </a:solidFill>
          <a:ln w="9525">
            <a:noFill/>
            <a:miter lim="800000"/>
            <a:headEnd/>
            <a:tailEnd/>
          </a:ln>
          <a:effectLst/>
        </p:spPr>
        <p:txBody>
          <a:bodyPr wrap="none" anchor="ctr"/>
          <a:lstStyle/>
          <a:p>
            <a:endParaRPr lang="en-US"/>
          </a:p>
        </p:txBody>
      </p:sp>
      <p:sp>
        <p:nvSpPr>
          <p:cNvPr id="144432" name="Rectangle 48"/>
          <p:cNvSpPr>
            <a:spLocks noChangeArrowheads="1"/>
          </p:cNvSpPr>
          <p:nvPr/>
        </p:nvSpPr>
        <p:spPr bwMode="auto">
          <a:xfrm rot="16200000">
            <a:off x="2546351" y="4995862"/>
            <a:ext cx="381000" cy="3343275"/>
          </a:xfrm>
          <a:prstGeom prst="rect">
            <a:avLst/>
          </a:prstGeom>
          <a:solidFill>
            <a:schemeClr val="bg1"/>
          </a:solidFill>
          <a:ln w="9525">
            <a:noFill/>
            <a:miter lim="800000"/>
            <a:headEnd/>
            <a:tailEnd/>
          </a:ln>
          <a:effectLst/>
        </p:spPr>
        <p:txBody>
          <a:bodyPr wrap="none" anchor="ctr"/>
          <a:lstStyle/>
          <a:p>
            <a:endParaRPr lang="en-US"/>
          </a:p>
        </p:txBody>
      </p:sp>
      <p:sp>
        <p:nvSpPr>
          <p:cNvPr id="144433" name="Rectangle 49"/>
          <p:cNvSpPr>
            <a:spLocks noChangeArrowheads="1"/>
          </p:cNvSpPr>
          <p:nvPr/>
        </p:nvSpPr>
        <p:spPr bwMode="auto">
          <a:xfrm rot="10800000">
            <a:off x="3962400" y="3516313"/>
            <a:ext cx="1068388" cy="3341687"/>
          </a:xfrm>
          <a:prstGeom prst="rect">
            <a:avLst/>
          </a:prstGeom>
          <a:solidFill>
            <a:schemeClr val="bg1"/>
          </a:solidFill>
          <a:ln w="9525">
            <a:noFill/>
            <a:miter lim="800000"/>
            <a:headEnd/>
            <a:tailEnd/>
          </a:ln>
          <a:effectLst/>
        </p:spPr>
        <p:txBody>
          <a:bodyPr wrap="none" anchor="ctr"/>
          <a:lstStyle/>
          <a:p>
            <a:endParaRPr lang="en-US"/>
          </a:p>
        </p:txBody>
      </p:sp>
      <p:sp>
        <p:nvSpPr>
          <p:cNvPr id="144434" name="Rectangle 50"/>
          <p:cNvSpPr>
            <a:spLocks noChangeArrowheads="1"/>
          </p:cNvSpPr>
          <p:nvPr/>
        </p:nvSpPr>
        <p:spPr bwMode="auto">
          <a:xfrm>
            <a:off x="1293813" y="4191000"/>
            <a:ext cx="2668587" cy="2286000"/>
          </a:xfrm>
          <a:prstGeom prst="rect">
            <a:avLst/>
          </a:prstGeom>
          <a:noFill/>
          <a:ln w="9525">
            <a:solidFill>
              <a:srgbClr val="EAEAEA"/>
            </a:solidFill>
            <a:prstDash val="dash"/>
            <a:miter lim="800000"/>
            <a:headEnd/>
            <a:tailEnd/>
          </a:ln>
          <a:effectLst/>
        </p:spPr>
        <p:txBody>
          <a:bodyPr wrap="none" anchor="ctr"/>
          <a:lstStyle/>
          <a:p>
            <a:endParaRPr lang="en-US"/>
          </a:p>
        </p:txBody>
      </p:sp>
      <p:sp>
        <p:nvSpPr>
          <p:cNvPr id="144435" name="AutoShape 51"/>
          <p:cNvSpPr>
            <a:spLocks noChangeAspect="1" noChangeArrowheads="1"/>
          </p:cNvSpPr>
          <p:nvPr/>
        </p:nvSpPr>
        <p:spPr bwMode="auto">
          <a:xfrm>
            <a:off x="2057400" y="2362200"/>
            <a:ext cx="593725" cy="593725"/>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144436" name="AutoShape 52"/>
          <p:cNvSpPr>
            <a:spLocks noChangeAspect="1" noChangeArrowheads="1"/>
          </p:cNvSpPr>
          <p:nvPr/>
        </p:nvSpPr>
        <p:spPr bwMode="auto">
          <a:xfrm>
            <a:off x="2057400" y="3352800"/>
            <a:ext cx="593725" cy="593725"/>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144437" name="AutoShape 53"/>
          <p:cNvSpPr>
            <a:spLocks noChangeAspect="1" noChangeArrowheads="1"/>
          </p:cNvSpPr>
          <p:nvPr/>
        </p:nvSpPr>
        <p:spPr bwMode="auto">
          <a:xfrm>
            <a:off x="2895600" y="2751138"/>
            <a:ext cx="593725" cy="593725"/>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144438" name="AutoShape 54"/>
          <p:cNvSpPr>
            <a:spLocks noChangeAspect="1" noChangeArrowheads="1"/>
          </p:cNvSpPr>
          <p:nvPr/>
        </p:nvSpPr>
        <p:spPr bwMode="auto">
          <a:xfrm>
            <a:off x="1293813" y="1779588"/>
            <a:ext cx="595312" cy="593725"/>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144439" name="Rectangle 55"/>
          <p:cNvSpPr>
            <a:spLocks noChangeArrowheads="1"/>
          </p:cNvSpPr>
          <p:nvPr/>
        </p:nvSpPr>
        <p:spPr bwMode="auto">
          <a:xfrm>
            <a:off x="1293813" y="1676400"/>
            <a:ext cx="2668587" cy="2286000"/>
          </a:xfrm>
          <a:prstGeom prst="rect">
            <a:avLst/>
          </a:prstGeom>
          <a:noFill/>
          <a:ln w="9525">
            <a:solidFill>
              <a:srgbClr val="EAEAEA"/>
            </a:solidFill>
            <a:prstDash val="dash"/>
            <a:miter lim="800000"/>
            <a:headEnd/>
            <a:tailEnd/>
          </a:ln>
          <a:effectLst/>
        </p:spPr>
        <p:txBody>
          <a:bodyPr wrap="none" anchor="ctr"/>
          <a:lstStyle/>
          <a:p>
            <a:endParaRPr lang="en-US"/>
          </a:p>
        </p:txBody>
      </p:sp>
      <p:sp>
        <p:nvSpPr>
          <p:cNvPr id="144440" name="AutoShape 56"/>
          <p:cNvSpPr>
            <a:spLocks noChangeAspect="1" noChangeArrowheads="1"/>
          </p:cNvSpPr>
          <p:nvPr/>
        </p:nvSpPr>
        <p:spPr bwMode="auto">
          <a:xfrm>
            <a:off x="3352800" y="1676400"/>
            <a:ext cx="593725" cy="593725"/>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144441" name="AutoShape 57"/>
          <p:cNvSpPr>
            <a:spLocks noChangeArrowheads="1"/>
          </p:cNvSpPr>
          <p:nvPr/>
        </p:nvSpPr>
        <p:spPr bwMode="auto">
          <a:xfrm>
            <a:off x="4267200" y="2590800"/>
            <a:ext cx="457200" cy="533400"/>
          </a:xfrm>
          <a:prstGeom prst="rightArrow">
            <a:avLst>
              <a:gd name="adj1" fmla="val 50000"/>
              <a:gd name="adj2" fmla="val 35417"/>
            </a:avLst>
          </a:prstGeom>
          <a:solidFill>
            <a:srgbClr val="DDDDDD"/>
          </a:solidFill>
          <a:ln w="9525">
            <a:solidFill>
              <a:srgbClr val="FFFFFF"/>
            </a:solidFill>
            <a:miter lim="800000"/>
            <a:headEnd/>
            <a:tailEnd/>
          </a:ln>
          <a:effectLst/>
        </p:spPr>
        <p:txBody>
          <a:bodyPr wrap="none" anchor="ctr"/>
          <a:lstStyle/>
          <a:p>
            <a:endParaRPr lang="en-US"/>
          </a:p>
        </p:txBody>
      </p:sp>
      <p:sp>
        <p:nvSpPr>
          <p:cNvPr id="144442" name="AutoShape 58"/>
          <p:cNvSpPr>
            <a:spLocks noChangeAspect="1" noChangeArrowheads="1"/>
          </p:cNvSpPr>
          <p:nvPr/>
        </p:nvSpPr>
        <p:spPr bwMode="auto">
          <a:xfrm>
            <a:off x="5791200" y="2362200"/>
            <a:ext cx="593725" cy="593725"/>
          </a:xfrm>
          <a:prstGeom prst="sun">
            <a:avLst>
              <a:gd name="adj" fmla="val 33014"/>
            </a:avLst>
          </a:prstGeom>
          <a:solidFill>
            <a:srgbClr val="787878"/>
          </a:solidFill>
          <a:ln w="9525">
            <a:solidFill>
              <a:srgbClr val="787878"/>
            </a:solidFill>
            <a:miter lim="800000"/>
            <a:headEnd/>
            <a:tailEnd/>
          </a:ln>
          <a:effectLst/>
        </p:spPr>
        <p:txBody>
          <a:bodyPr wrap="none" anchor="ctr"/>
          <a:lstStyle/>
          <a:p>
            <a:endParaRPr lang="en-US"/>
          </a:p>
        </p:txBody>
      </p:sp>
      <p:sp>
        <p:nvSpPr>
          <p:cNvPr id="144443" name="AutoShape 59"/>
          <p:cNvSpPr>
            <a:spLocks noChangeAspect="1" noChangeArrowheads="1"/>
          </p:cNvSpPr>
          <p:nvPr/>
        </p:nvSpPr>
        <p:spPr bwMode="auto">
          <a:xfrm>
            <a:off x="5791200" y="3352800"/>
            <a:ext cx="593725" cy="593725"/>
          </a:xfrm>
          <a:prstGeom prst="sun">
            <a:avLst>
              <a:gd name="adj" fmla="val 33014"/>
            </a:avLst>
          </a:prstGeom>
          <a:solidFill>
            <a:srgbClr val="787878"/>
          </a:solidFill>
          <a:ln w="9525">
            <a:solidFill>
              <a:srgbClr val="787878"/>
            </a:solidFill>
            <a:miter lim="800000"/>
            <a:headEnd/>
            <a:tailEnd/>
          </a:ln>
          <a:effectLst/>
        </p:spPr>
        <p:txBody>
          <a:bodyPr wrap="none" anchor="ctr"/>
          <a:lstStyle/>
          <a:p>
            <a:endParaRPr lang="en-US"/>
          </a:p>
        </p:txBody>
      </p:sp>
      <p:sp>
        <p:nvSpPr>
          <p:cNvPr id="144444" name="AutoShape 60"/>
          <p:cNvSpPr>
            <a:spLocks noChangeAspect="1" noChangeArrowheads="1"/>
          </p:cNvSpPr>
          <p:nvPr/>
        </p:nvSpPr>
        <p:spPr bwMode="auto">
          <a:xfrm>
            <a:off x="6477000" y="2590800"/>
            <a:ext cx="912813" cy="914400"/>
          </a:xfrm>
          <a:prstGeom prst="sun">
            <a:avLst>
              <a:gd name="adj" fmla="val 33014"/>
            </a:avLst>
          </a:prstGeom>
          <a:solidFill>
            <a:srgbClr val="FFD72D"/>
          </a:solidFill>
          <a:ln w="9525">
            <a:solidFill>
              <a:srgbClr val="FFFFFF"/>
            </a:solidFill>
            <a:miter lim="800000"/>
            <a:headEnd/>
            <a:tailEnd/>
          </a:ln>
          <a:effectLst/>
        </p:spPr>
        <p:txBody>
          <a:bodyPr wrap="none" anchor="ctr"/>
          <a:lstStyle/>
          <a:p>
            <a:endParaRPr lang="en-US"/>
          </a:p>
        </p:txBody>
      </p:sp>
      <p:sp>
        <p:nvSpPr>
          <p:cNvPr id="144445" name="AutoShape 61"/>
          <p:cNvSpPr>
            <a:spLocks noChangeAspect="1" noChangeArrowheads="1"/>
          </p:cNvSpPr>
          <p:nvPr/>
        </p:nvSpPr>
        <p:spPr bwMode="auto">
          <a:xfrm>
            <a:off x="5030788" y="1779588"/>
            <a:ext cx="592137" cy="593725"/>
          </a:xfrm>
          <a:prstGeom prst="sun">
            <a:avLst>
              <a:gd name="adj" fmla="val 33014"/>
            </a:avLst>
          </a:prstGeom>
          <a:solidFill>
            <a:srgbClr val="787878"/>
          </a:solidFill>
          <a:ln w="9525">
            <a:solidFill>
              <a:srgbClr val="787878"/>
            </a:solidFill>
            <a:miter lim="800000"/>
            <a:headEnd/>
            <a:tailEnd/>
          </a:ln>
          <a:effectLst/>
        </p:spPr>
        <p:txBody>
          <a:bodyPr wrap="none" anchor="ctr"/>
          <a:lstStyle/>
          <a:p>
            <a:endParaRPr lang="en-US"/>
          </a:p>
        </p:txBody>
      </p:sp>
      <p:sp>
        <p:nvSpPr>
          <p:cNvPr id="144446" name="Rectangle 62"/>
          <p:cNvSpPr>
            <a:spLocks noChangeArrowheads="1"/>
          </p:cNvSpPr>
          <p:nvPr/>
        </p:nvSpPr>
        <p:spPr bwMode="auto">
          <a:xfrm>
            <a:off x="5030788" y="1676400"/>
            <a:ext cx="2665412" cy="2286000"/>
          </a:xfrm>
          <a:prstGeom prst="rect">
            <a:avLst/>
          </a:prstGeom>
          <a:noFill/>
          <a:ln w="9525">
            <a:solidFill>
              <a:srgbClr val="EAEAEA"/>
            </a:solidFill>
            <a:prstDash val="dash"/>
            <a:miter lim="800000"/>
            <a:headEnd/>
            <a:tailEnd/>
          </a:ln>
          <a:effectLst/>
        </p:spPr>
        <p:txBody>
          <a:bodyPr wrap="none" anchor="ctr"/>
          <a:lstStyle/>
          <a:p>
            <a:endParaRPr lang="en-US"/>
          </a:p>
        </p:txBody>
      </p:sp>
      <p:sp>
        <p:nvSpPr>
          <p:cNvPr id="144447" name="AutoShape 63"/>
          <p:cNvSpPr>
            <a:spLocks noChangeAspect="1" noChangeArrowheads="1"/>
          </p:cNvSpPr>
          <p:nvPr/>
        </p:nvSpPr>
        <p:spPr bwMode="auto">
          <a:xfrm>
            <a:off x="7086600" y="1676400"/>
            <a:ext cx="593725" cy="593725"/>
          </a:xfrm>
          <a:prstGeom prst="sun">
            <a:avLst>
              <a:gd name="adj" fmla="val 33014"/>
            </a:avLst>
          </a:prstGeom>
          <a:solidFill>
            <a:srgbClr val="787878"/>
          </a:solidFill>
          <a:ln w="9525">
            <a:solidFill>
              <a:srgbClr val="787878"/>
            </a:solidFill>
            <a:miter lim="800000"/>
            <a:headEnd/>
            <a:tailEnd/>
          </a:ln>
          <a:effectLst/>
        </p:spPr>
        <p:txBody>
          <a:bodyPr wrap="none" anchor="ctr"/>
          <a:lstStyle/>
          <a:p>
            <a:endParaRPr lang="en-US"/>
          </a:p>
        </p:txBody>
      </p:sp>
      <p:sp>
        <p:nvSpPr>
          <p:cNvPr id="144448" name="AutoShape 64"/>
          <p:cNvSpPr>
            <a:spLocks noChangeArrowheads="1"/>
          </p:cNvSpPr>
          <p:nvPr/>
        </p:nvSpPr>
        <p:spPr bwMode="auto">
          <a:xfrm>
            <a:off x="4267200" y="4953000"/>
            <a:ext cx="457200" cy="533400"/>
          </a:xfrm>
          <a:prstGeom prst="rightArrow">
            <a:avLst>
              <a:gd name="adj1" fmla="val 50000"/>
              <a:gd name="adj2" fmla="val 35417"/>
            </a:avLst>
          </a:prstGeom>
          <a:solidFill>
            <a:srgbClr val="DDDDDD"/>
          </a:solidFill>
          <a:ln w="9525">
            <a:solidFill>
              <a:srgbClr val="FFFFFF"/>
            </a:solidFill>
            <a:miter lim="800000"/>
            <a:headEnd/>
            <a:tailEnd/>
          </a:ln>
          <a:effectLst/>
        </p:spPr>
        <p:txBody>
          <a:bodyPr wrap="none" anchor="ctr"/>
          <a:lstStyle/>
          <a:p>
            <a:endParaRPr lang="en-US"/>
          </a:p>
        </p:txBody>
      </p:sp>
      <p:sp>
        <p:nvSpPr>
          <p:cNvPr id="144449" name="Line 65"/>
          <p:cNvSpPr>
            <a:spLocks noChangeShapeType="1"/>
          </p:cNvSpPr>
          <p:nvPr/>
        </p:nvSpPr>
        <p:spPr bwMode="auto">
          <a:xfrm flipH="1">
            <a:off x="6324600" y="3505200"/>
            <a:ext cx="457200" cy="1066800"/>
          </a:xfrm>
          <a:prstGeom prst="line">
            <a:avLst/>
          </a:prstGeom>
          <a:noFill/>
          <a:ln w="44450" cap="rnd">
            <a:solidFill>
              <a:schemeClr val="tx1"/>
            </a:solidFill>
            <a:prstDash val="sysDot"/>
            <a:round/>
            <a:headEnd type="triangle" w="med" len="med"/>
            <a:tailEnd type="triangle" w="med" len="med"/>
          </a:ln>
          <a:effectLst/>
        </p:spPr>
        <p:txBody>
          <a:bodyPr wrap="none" anchor="ctr"/>
          <a:lstStyle/>
          <a:p>
            <a:endParaRPr lang="en-US"/>
          </a:p>
        </p:txBody>
      </p:sp>
      <p:sp>
        <p:nvSpPr>
          <p:cNvPr id="67" name="Rectangle 2"/>
          <p:cNvSpPr txBox="1">
            <a:spLocks noChangeArrowheads="1"/>
          </p:cNvSpPr>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1"/>
                </a:solidFill>
                <a:effectLst/>
                <a:uLnTx/>
                <a:uFillTx/>
                <a:latin typeface="+mj-lt"/>
                <a:ea typeface="+mj-ea"/>
                <a:cs typeface="+mj-cs"/>
              </a:rPr>
              <a:t>Cluster Representatives</a:t>
            </a:r>
            <a:endParaRPr kumimoji="0" lang="en-US" sz="44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14" name="Rectangle 18"/>
          <p:cNvSpPr>
            <a:spLocks noChangeArrowheads="1"/>
          </p:cNvSpPr>
          <p:nvPr/>
        </p:nvSpPr>
        <p:spPr bwMode="auto">
          <a:xfrm>
            <a:off x="7620000" y="1981200"/>
            <a:ext cx="1219200" cy="1066800"/>
          </a:xfrm>
          <a:prstGeom prst="rect">
            <a:avLst/>
          </a:prstGeom>
          <a:solidFill>
            <a:srgbClr val="00FFFF">
              <a:alpha val="50000"/>
            </a:srgbClr>
          </a:solidFill>
          <a:ln w="9525">
            <a:solidFill>
              <a:srgbClr val="00FFFF"/>
            </a:solidFill>
            <a:prstDash val="dash"/>
            <a:miter lim="800000"/>
            <a:headEnd type="none" w="sm" len="sm"/>
            <a:tailEnd type="none" w="sm" len="sm"/>
          </a:ln>
          <a:effectLst/>
        </p:spPr>
        <p:txBody>
          <a:bodyPr wrap="none" anchor="ctr"/>
          <a:lstStyle/>
          <a:p>
            <a:endParaRPr lang="en-US"/>
          </a:p>
        </p:txBody>
      </p:sp>
      <p:sp>
        <p:nvSpPr>
          <p:cNvPr id="208900" name="Rectangle 4"/>
          <p:cNvSpPr>
            <a:spLocks noGrp="1" noChangeArrowheads="1"/>
          </p:cNvSpPr>
          <p:nvPr>
            <p:ph type="body" idx="1"/>
          </p:nvPr>
        </p:nvSpPr>
        <p:spPr/>
        <p:txBody>
          <a:bodyPr/>
          <a:lstStyle/>
          <a:p>
            <a:pPr>
              <a:lnSpc>
                <a:spcPct val="100000"/>
              </a:lnSpc>
            </a:pPr>
            <a:r>
              <a:rPr lang="en-US" sz="2400" dirty="0"/>
              <a:t>Collapse cluster-cluster interactions to point-cluster </a:t>
            </a:r>
          </a:p>
          <a:p>
            <a:pPr lvl="1">
              <a:lnSpc>
                <a:spcPct val="100000"/>
              </a:lnSpc>
            </a:pPr>
            <a:r>
              <a:rPr lang="en-US" sz="2200" dirty="0" err="1"/>
              <a:t>Minkowski</a:t>
            </a:r>
            <a:r>
              <a:rPr lang="en-US" sz="2200" dirty="0"/>
              <a:t> sums</a:t>
            </a:r>
          </a:p>
          <a:p>
            <a:pPr lvl="1">
              <a:lnSpc>
                <a:spcPct val="100000"/>
              </a:lnSpc>
            </a:pPr>
            <a:r>
              <a:rPr lang="en-US" sz="2200" dirty="0"/>
              <a:t>Reuse bounds</a:t>
            </a:r>
            <a:br>
              <a:rPr lang="en-US" sz="2200" dirty="0"/>
            </a:br>
            <a:r>
              <a:rPr lang="en-US" sz="2200" dirty="0"/>
              <a:t>from </a:t>
            </a:r>
            <a:r>
              <a:rPr lang="en-US" sz="2200" dirty="0" err="1"/>
              <a:t>Lightcuts</a:t>
            </a:r>
            <a:endParaRPr lang="en-US" sz="2200" dirty="0"/>
          </a:p>
          <a:p>
            <a:pPr>
              <a:lnSpc>
                <a:spcPct val="100000"/>
              </a:lnSpc>
            </a:pPr>
            <a:endParaRPr lang="en-US" sz="4400" dirty="0" smtClean="0"/>
          </a:p>
          <a:p>
            <a:pPr>
              <a:lnSpc>
                <a:spcPct val="100000"/>
              </a:lnSpc>
            </a:pPr>
            <a:endParaRPr lang="en-US" sz="4400" dirty="0"/>
          </a:p>
          <a:p>
            <a:pPr>
              <a:lnSpc>
                <a:spcPct val="100000"/>
              </a:lnSpc>
            </a:pPr>
            <a:r>
              <a:rPr lang="en-US" sz="2400" dirty="0"/>
              <a:t>Compute maximum over multiple BRDFs</a:t>
            </a:r>
          </a:p>
          <a:p>
            <a:pPr lvl="1">
              <a:lnSpc>
                <a:spcPct val="100000"/>
              </a:lnSpc>
            </a:pPr>
            <a:r>
              <a:rPr lang="en-US" sz="2200" dirty="0" err="1"/>
              <a:t>Rasterize</a:t>
            </a:r>
            <a:r>
              <a:rPr lang="en-US" sz="2200" dirty="0"/>
              <a:t> into cube-maps</a:t>
            </a:r>
          </a:p>
          <a:p>
            <a:pPr>
              <a:lnSpc>
                <a:spcPct val="100000"/>
              </a:lnSpc>
            </a:pPr>
            <a:endParaRPr lang="en-US" sz="2400" dirty="0"/>
          </a:p>
          <a:p>
            <a:pPr>
              <a:lnSpc>
                <a:spcPct val="100000"/>
              </a:lnSpc>
            </a:pPr>
            <a:r>
              <a:rPr lang="en-US" sz="2400" dirty="0"/>
              <a:t>More details in the paper</a:t>
            </a:r>
            <a:endParaRPr lang="en-US" sz="2200" dirty="0"/>
          </a:p>
        </p:txBody>
      </p:sp>
      <p:sp>
        <p:nvSpPr>
          <p:cNvPr id="208899" name="Rectangle 3"/>
          <p:cNvSpPr>
            <a:spLocks noGrp="1" noChangeArrowheads="1"/>
          </p:cNvSpPr>
          <p:nvPr>
            <p:ph type="title"/>
          </p:nvPr>
        </p:nvSpPr>
        <p:spPr/>
        <p:txBody>
          <a:bodyPr/>
          <a:lstStyle/>
          <a:p>
            <a:r>
              <a:rPr lang="en-US"/>
              <a:t>Error Bounds</a:t>
            </a:r>
          </a:p>
        </p:txBody>
      </p:sp>
      <p:sp>
        <p:nvSpPr>
          <p:cNvPr id="208901" name="Rectangle 5"/>
          <p:cNvSpPr>
            <a:spLocks noChangeArrowheads="1"/>
          </p:cNvSpPr>
          <p:nvPr/>
        </p:nvSpPr>
        <p:spPr bwMode="auto">
          <a:xfrm>
            <a:off x="5181600" y="2247900"/>
            <a:ext cx="609600" cy="533400"/>
          </a:xfrm>
          <a:prstGeom prst="rect">
            <a:avLst/>
          </a:prstGeom>
          <a:solidFill>
            <a:srgbClr val="00FFFF">
              <a:alpha val="50000"/>
            </a:srgbClr>
          </a:solidFill>
          <a:ln w="9525">
            <a:solidFill>
              <a:srgbClr val="00FFFF"/>
            </a:solidFill>
            <a:prstDash val="dash"/>
            <a:miter lim="800000"/>
            <a:headEnd type="none" w="sm" len="sm"/>
            <a:tailEnd type="none" w="sm" len="sm"/>
          </a:ln>
          <a:effectLst/>
        </p:spPr>
        <p:txBody>
          <a:bodyPr wrap="none" anchor="ctr"/>
          <a:lstStyle/>
          <a:p>
            <a:endParaRPr lang="en-US"/>
          </a:p>
        </p:txBody>
      </p:sp>
      <p:sp>
        <p:nvSpPr>
          <p:cNvPr id="208902" name="Rectangle 6"/>
          <p:cNvSpPr>
            <a:spLocks noChangeArrowheads="1"/>
          </p:cNvSpPr>
          <p:nvPr/>
        </p:nvSpPr>
        <p:spPr bwMode="auto">
          <a:xfrm>
            <a:off x="4114800" y="3390900"/>
            <a:ext cx="609600" cy="533400"/>
          </a:xfrm>
          <a:prstGeom prst="rect">
            <a:avLst/>
          </a:prstGeom>
          <a:solidFill>
            <a:schemeClr val="folHlink">
              <a:alpha val="50000"/>
            </a:schemeClr>
          </a:solidFill>
          <a:ln w="9525">
            <a:solidFill>
              <a:schemeClr val="folHlink"/>
            </a:solidFill>
            <a:prstDash val="dash"/>
            <a:miter lim="800000"/>
            <a:headEnd type="none" w="sm" len="sm"/>
            <a:tailEnd type="none" w="sm" len="sm"/>
          </a:ln>
          <a:effectLst/>
        </p:spPr>
        <p:txBody>
          <a:bodyPr wrap="none" anchor="ctr"/>
          <a:lstStyle/>
          <a:p>
            <a:endParaRPr lang="en-US"/>
          </a:p>
        </p:txBody>
      </p:sp>
      <p:sp>
        <p:nvSpPr>
          <p:cNvPr id="208903" name="Line 7"/>
          <p:cNvSpPr>
            <a:spLocks noChangeShapeType="1"/>
          </p:cNvSpPr>
          <p:nvPr/>
        </p:nvSpPr>
        <p:spPr bwMode="auto">
          <a:xfrm flipV="1">
            <a:off x="4114800" y="2247900"/>
            <a:ext cx="1066800" cy="1143000"/>
          </a:xfrm>
          <a:prstGeom prst="line">
            <a:avLst/>
          </a:prstGeom>
          <a:noFill/>
          <a:ln w="15875">
            <a:solidFill>
              <a:schemeClr val="bg2"/>
            </a:solidFill>
            <a:round/>
            <a:headEnd type="none" w="sm" len="sm"/>
            <a:tailEnd type="none" w="sm" len="sm"/>
          </a:ln>
          <a:effectLst/>
        </p:spPr>
        <p:txBody>
          <a:bodyPr wrap="none" anchor="ctr"/>
          <a:lstStyle/>
          <a:p>
            <a:endParaRPr lang="en-US"/>
          </a:p>
        </p:txBody>
      </p:sp>
      <p:sp>
        <p:nvSpPr>
          <p:cNvPr id="208904" name="Line 8"/>
          <p:cNvSpPr>
            <a:spLocks noChangeShapeType="1"/>
          </p:cNvSpPr>
          <p:nvPr/>
        </p:nvSpPr>
        <p:spPr bwMode="auto">
          <a:xfrm flipV="1">
            <a:off x="4724400" y="2781300"/>
            <a:ext cx="1066800" cy="1143000"/>
          </a:xfrm>
          <a:prstGeom prst="line">
            <a:avLst/>
          </a:prstGeom>
          <a:noFill/>
          <a:ln w="15875">
            <a:solidFill>
              <a:schemeClr val="bg2"/>
            </a:solidFill>
            <a:round/>
            <a:headEnd type="none" w="sm" len="sm"/>
            <a:tailEnd type="none" w="sm" len="sm"/>
          </a:ln>
          <a:effectLst/>
        </p:spPr>
        <p:txBody>
          <a:bodyPr wrap="none" anchor="ctr"/>
          <a:lstStyle/>
          <a:p>
            <a:endParaRPr lang="en-US"/>
          </a:p>
        </p:txBody>
      </p:sp>
      <p:sp>
        <p:nvSpPr>
          <p:cNvPr id="208910" name="Line 14"/>
          <p:cNvSpPr>
            <a:spLocks noChangeShapeType="1"/>
          </p:cNvSpPr>
          <p:nvPr/>
        </p:nvSpPr>
        <p:spPr bwMode="auto">
          <a:xfrm>
            <a:off x="8534400" y="2781300"/>
            <a:ext cx="304800" cy="266700"/>
          </a:xfrm>
          <a:prstGeom prst="line">
            <a:avLst/>
          </a:prstGeom>
          <a:noFill/>
          <a:ln w="19050">
            <a:solidFill>
              <a:srgbClr val="00FFFF"/>
            </a:solidFill>
            <a:round/>
            <a:headEnd type="none" w="sm" len="sm"/>
            <a:tailEnd type="triangle" w="med" len="med"/>
          </a:ln>
          <a:effectLst/>
        </p:spPr>
        <p:txBody>
          <a:bodyPr wrap="none" anchor="ctr"/>
          <a:lstStyle/>
          <a:p>
            <a:endParaRPr lang="en-US"/>
          </a:p>
        </p:txBody>
      </p:sp>
      <p:sp>
        <p:nvSpPr>
          <p:cNvPr id="208911" name="Line 15"/>
          <p:cNvSpPr>
            <a:spLocks noChangeShapeType="1"/>
          </p:cNvSpPr>
          <p:nvPr/>
        </p:nvSpPr>
        <p:spPr bwMode="auto">
          <a:xfrm flipV="1">
            <a:off x="8534400" y="1981200"/>
            <a:ext cx="304800" cy="266700"/>
          </a:xfrm>
          <a:prstGeom prst="line">
            <a:avLst/>
          </a:prstGeom>
          <a:noFill/>
          <a:ln w="19050">
            <a:solidFill>
              <a:srgbClr val="00FFFF"/>
            </a:solidFill>
            <a:round/>
            <a:headEnd type="none" w="sm" len="sm"/>
            <a:tailEnd type="triangle" w="med" len="med"/>
          </a:ln>
          <a:effectLst/>
        </p:spPr>
        <p:txBody>
          <a:bodyPr wrap="none" anchor="ctr"/>
          <a:lstStyle/>
          <a:p>
            <a:endParaRPr lang="en-US"/>
          </a:p>
        </p:txBody>
      </p:sp>
      <p:sp>
        <p:nvSpPr>
          <p:cNvPr id="208912" name="Line 16"/>
          <p:cNvSpPr>
            <a:spLocks noChangeShapeType="1"/>
          </p:cNvSpPr>
          <p:nvPr/>
        </p:nvSpPr>
        <p:spPr bwMode="auto">
          <a:xfrm flipH="1">
            <a:off x="7620000" y="2781300"/>
            <a:ext cx="304800" cy="266700"/>
          </a:xfrm>
          <a:prstGeom prst="line">
            <a:avLst/>
          </a:prstGeom>
          <a:noFill/>
          <a:ln w="19050">
            <a:solidFill>
              <a:srgbClr val="00FFFF"/>
            </a:solidFill>
            <a:round/>
            <a:headEnd type="none" w="sm" len="sm"/>
            <a:tailEnd type="triangle" w="med" len="med"/>
          </a:ln>
          <a:effectLst/>
        </p:spPr>
        <p:txBody>
          <a:bodyPr wrap="none" anchor="ctr"/>
          <a:lstStyle/>
          <a:p>
            <a:endParaRPr lang="en-US"/>
          </a:p>
        </p:txBody>
      </p:sp>
      <p:sp>
        <p:nvSpPr>
          <p:cNvPr id="208913" name="Line 17"/>
          <p:cNvSpPr>
            <a:spLocks noChangeShapeType="1"/>
          </p:cNvSpPr>
          <p:nvPr/>
        </p:nvSpPr>
        <p:spPr bwMode="auto">
          <a:xfrm flipH="1" flipV="1">
            <a:off x="7620000" y="1981200"/>
            <a:ext cx="304800" cy="266700"/>
          </a:xfrm>
          <a:prstGeom prst="line">
            <a:avLst/>
          </a:prstGeom>
          <a:noFill/>
          <a:ln w="19050">
            <a:solidFill>
              <a:srgbClr val="00FFFF"/>
            </a:solidFill>
            <a:round/>
            <a:headEnd type="none" w="sm" len="sm"/>
            <a:tailEnd type="triangle" w="med" len="med"/>
          </a:ln>
          <a:effectLst/>
        </p:spPr>
        <p:txBody>
          <a:bodyPr wrap="none" anchor="ctr"/>
          <a:lstStyle/>
          <a:p>
            <a:endParaRPr lang="en-US"/>
          </a:p>
        </p:txBody>
      </p:sp>
      <p:sp>
        <p:nvSpPr>
          <p:cNvPr id="208916" name="Line 20"/>
          <p:cNvSpPr>
            <a:spLocks noChangeShapeType="1"/>
          </p:cNvSpPr>
          <p:nvPr/>
        </p:nvSpPr>
        <p:spPr bwMode="auto">
          <a:xfrm flipV="1">
            <a:off x="7172325" y="1981200"/>
            <a:ext cx="447675" cy="1666875"/>
          </a:xfrm>
          <a:prstGeom prst="line">
            <a:avLst/>
          </a:prstGeom>
          <a:noFill/>
          <a:ln w="15875">
            <a:solidFill>
              <a:schemeClr val="bg2"/>
            </a:solidFill>
            <a:round/>
            <a:headEnd type="none" w="sm" len="sm"/>
            <a:tailEnd type="none" w="sm" len="sm"/>
          </a:ln>
          <a:effectLst/>
        </p:spPr>
        <p:txBody>
          <a:bodyPr wrap="none" anchor="ctr"/>
          <a:lstStyle/>
          <a:p>
            <a:endParaRPr lang="en-US"/>
          </a:p>
        </p:txBody>
      </p:sp>
      <p:sp>
        <p:nvSpPr>
          <p:cNvPr id="208917" name="Line 21"/>
          <p:cNvSpPr>
            <a:spLocks noChangeShapeType="1"/>
          </p:cNvSpPr>
          <p:nvPr/>
        </p:nvSpPr>
        <p:spPr bwMode="auto">
          <a:xfrm flipV="1">
            <a:off x="7172325" y="3048000"/>
            <a:ext cx="1666875" cy="647700"/>
          </a:xfrm>
          <a:prstGeom prst="line">
            <a:avLst/>
          </a:prstGeom>
          <a:noFill/>
          <a:ln w="15875">
            <a:solidFill>
              <a:schemeClr val="bg2"/>
            </a:solidFill>
            <a:round/>
            <a:headEnd type="none" w="sm" len="sm"/>
            <a:tailEnd type="none" w="sm" len="sm"/>
          </a:ln>
          <a:effectLst/>
        </p:spPr>
        <p:txBody>
          <a:bodyPr wrap="none" anchor="ctr"/>
          <a:lstStyle/>
          <a:p>
            <a:endParaRPr lang="en-US"/>
          </a:p>
        </p:txBody>
      </p:sp>
      <p:sp>
        <p:nvSpPr>
          <p:cNvPr id="208918" name="Line 22"/>
          <p:cNvSpPr>
            <a:spLocks noChangeShapeType="1"/>
          </p:cNvSpPr>
          <p:nvPr/>
        </p:nvSpPr>
        <p:spPr bwMode="auto">
          <a:xfrm>
            <a:off x="6858000" y="3390900"/>
            <a:ext cx="257175" cy="219075"/>
          </a:xfrm>
          <a:prstGeom prst="line">
            <a:avLst/>
          </a:prstGeom>
          <a:noFill/>
          <a:ln w="19050">
            <a:solidFill>
              <a:srgbClr val="687D1F"/>
            </a:solidFill>
            <a:round/>
            <a:headEnd type="none" w="sm" len="sm"/>
            <a:tailEnd type="triangle" w="med" len="med"/>
          </a:ln>
          <a:effectLst/>
        </p:spPr>
        <p:txBody>
          <a:bodyPr wrap="none" anchor="ctr"/>
          <a:lstStyle/>
          <a:p>
            <a:endParaRPr lang="en-US"/>
          </a:p>
        </p:txBody>
      </p:sp>
      <p:sp>
        <p:nvSpPr>
          <p:cNvPr id="208919" name="Line 23"/>
          <p:cNvSpPr>
            <a:spLocks noChangeShapeType="1"/>
          </p:cNvSpPr>
          <p:nvPr/>
        </p:nvSpPr>
        <p:spPr bwMode="auto">
          <a:xfrm flipV="1">
            <a:off x="6858000" y="3719513"/>
            <a:ext cx="257175" cy="204787"/>
          </a:xfrm>
          <a:prstGeom prst="line">
            <a:avLst/>
          </a:prstGeom>
          <a:noFill/>
          <a:ln w="19050">
            <a:solidFill>
              <a:srgbClr val="687D1F"/>
            </a:solidFill>
            <a:round/>
            <a:headEnd type="none" w="sm" len="sm"/>
            <a:tailEnd type="triangle" w="med" len="med"/>
          </a:ln>
          <a:effectLst/>
        </p:spPr>
        <p:txBody>
          <a:bodyPr wrap="none" anchor="ctr"/>
          <a:lstStyle/>
          <a:p>
            <a:endParaRPr lang="en-US"/>
          </a:p>
        </p:txBody>
      </p:sp>
      <p:sp>
        <p:nvSpPr>
          <p:cNvPr id="208920" name="Line 24"/>
          <p:cNvSpPr>
            <a:spLocks noChangeShapeType="1"/>
          </p:cNvSpPr>
          <p:nvPr/>
        </p:nvSpPr>
        <p:spPr bwMode="auto">
          <a:xfrm flipH="1">
            <a:off x="7224713" y="3390900"/>
            <a:ext cx="242887" cy="219075"/>
          </a:xfrm>
          <a:prstGeom prst="line">
            <a:avLst/>
          </a:prstGeom>
          <a:noFill/>
          <a:ln w="19050">
            <a:solidFill>
              <a:srgbClr val="687D1F"/>
            </a:solidFill>
            <a:round/>
            <a:headEnd type="none" w="sm" len="sm"/>
            <a:tailEnd type="triangle" w="med" len="med"/>
          </a:ln>
          <a:effectLst/>
        </p:spPr>
        <p:txBody>
          <a:bodyPr wrap="none" anchor="ctr"/>
          <a:lstStyle/>
          <a:p>
            <a:endParaRPr lang="en-US"/>
          </a:p>
        </p:txBody>
      </p:sp>
      <p:sp>
        <p:nvSpPr>
          <p:cNvPr id="208921" name="Line 25"/>
          <p:cNvSpPr>
            <a:spLocks noChangeShapeType="1"/>
          </p:cNvSpPr>
          <p:nvPr/>
        </p:nvSpPr>
        <p:spPr bwMode="auto">
          <a:xfrm flipH="1" flipV="1">
            <a:off x="7224713" y="3719513"/>
            <a:ext cx="242887" cy="204787"/>
          </a:xfrm>
          <a:prstGeom prst="line">
            <a:avLst/>
          </a:prstGeom>
          <a:noFill/>
          <a:ln w="19050">
            <a:solidFill>
              <a:srgbClr val="687D1F"/>
            </a:solidFill>
            <a:round/>
            <a:headEnd type="none" w="sm" len="sm"/>
            <a:tailEnd type="triangle" w="med" len="med"/>
          </a:ln>
          <a:effectLst/>
        </p:spPr>
        <p:txBody>
          <a:bodyPr wrap="none" anchor="ctr"/>
          <a:lstStyle/>
          <a:p>
            <a:endParaRPr lang="en-US"/>
          </a:p>
        </p:txBody>
      </p:sp>
      <p:sp>
        <p:nvSpPr>
          <p:cNvPr id="208907" name="AutoShape 11"/>
          <p:cNvSpPr>
            <a:spLocks noChangeAspect="1" noChangeArrowheads="1"/>
          </p:cNvSpPr>
          <p:nvPr/>
        </p:nvSpPr>
        <p:spPr bwMode="auto">
          <a:xfrm>
            <a:off x="7115175" y="3609975"/>
            <a:ext cx="109538" cy="109538"/>
          </a:xfrm>
          <a:prstGeom prst="octagon">
            <a:avLst>
              <a:gd name="adj" fmla="val 29287"/>
            </a:avLst>
          </a:prstGeom>
          <a:solidFill>
            <a:schemeClr val="folHlink"/>
          </a:solidFill>
          <a:ln w="19050">
            <a:solidFill>
              <a:schemeClr val="tx1"/>
            </a:solidFill>
            <a:miter lim="800000"/>
            <a:headEnd type="none" w="sm" len="sm"/>
            <a:tailEnd type="none" w="sm" len="sm"/>
          </a:ln>
          <a:effectLst/>
        </p:spPr>
        <p:txBody>
          <a:bodyPr wrap="none" anchor="ctr"/>
          <a:lstStyle/>
          <a:p>
            <a:endParaRPr lang="en-US"/>
          </a:p>
        </p:txBody>
      </p:sp>
      <p:sp>
        <p:nvSpPr>
          <p:cNvPr id="208922" name="Rectangle 26"/>
          <p:cNvSpPr>
            <a:spLocks noChangeArrowheads="1"/>
          </p:cNvSpPr>
          <p:nvPr/>
        </p:nvSpPr>
        <p:spPr bwMode="auto">
          <a:xfrm>
            <a:off x="6858000" y="3390900"/>
            <a:ext cx="609600" cy="533400"/>
          </a:xfrm>
          <a:prstGeom prst="rect">
            <a:avLst/>
          </a:prstGeom>
          <a:noFill/>
          <a:ln w="9525">
            <a:solidFill>
              <a:srgbClr val="687D1F"/>
            </a:solidFill>
            <a:prstDash val="dash"/>
            <a:miter lim="800000"/>
            <a:headEnd type="none" w="sm" len="sm"/>
            <a:tailEnd type="none" w="sm" len="sm"/>
          </a:ln>
          <a:effectLst/>
        </p:spPr>
        <p:txBody>
          <a:bodyPr wrap="none" anchor="ctr"/>
          <a:lstStyle/>
          <a:p>
            <a:endParaRPr lang="en-US"/>
          </a:p>
        </p:txBody>
      </p:sp>
      <p:sp>
        <p:nvSpPr>
          <p:cNvPr id="208923" name="Rectangle 27"/>
          <p:cNvSpPr>
            <a:spLocks noChangeArrowheads="1"/>
          </p:cNvSpPr>
          <p:nvPr/>
        </p:nvSpPr>
        <p:spPr bwMode="auto">
          <a:xfrm>
            <a:off x="7924800" y="2247900"/>
            <a:ext cx="609600" cy="533400"/>
          </a:xfrm>
          <a:prstGeom prst="rect">
            <a:avLst/>
          </a:prstGeom>
          <a:noFill/>
          <a:ln w="9525">
            <a:solidFill>
              <a:srgbClr val="53BDBD"/>
            </a:solidFill>
            <a:prstDash val="dash"/>
            <a:miter lim="800000"/>
            <a:headEnd type="none" w="sm" len="sm"/>
            <a:tailEnd type="none" w="sm" len="sm"/>
          </a:ln>
          <a:effectLst/>
        </p:spPr>
        <p:txBody>
          <a:bodyPr wrap="none" anchor="ctr"/>
          <a:lstStyle/>
          <a:p>
            <a:endParaRPr lang="en-US"/>
          </a:p>
        </p:txBody>
      </p:sp>
      <p:sp>
        <p:nvSpPr>
          <p:cNvPr id="208924" name="AutoShape 28"/>
          <p:cNvSpPr>
            <a:spLocks noChangeArrowheads="1"/>
          </p:cNvSpPr>
          <p:nvPr/>
        </p:nvSpPr>
        <p:spPr bwMode="auto">
          <a:xfrm>
            <a:off x="6096000" y="3048000"/>
            <a:ext cx="381000" cy="342900"/>
          </a:xfrm>
          <a:prstGeom prst="rightArrow">
            <a:avLst>
              <a:gd name="adj1" fmla="val 55556"/>
              <a:gd name="adj2" fmla="val 50463"/>
            </a:avLst>
          </a:prstGeom>
          <a:solidFill>
            <a:schemeClr val="tx1"/>
          </a:solidFill>
          <a:ln w="12700">
            <a:solidFill>
              <a:schemeClr val="tx1"/>
            </a:solidFill>
            <a:miter lim="800000"/>
            <a:headEnd type="none" w="sm" len="sm"/>
            <a:tailEnd type="none" w="sm" len="sm"/>
          </a:ln>
          <a:effectLst/>
        </p:spPr>
        <p:txBody>
          <a:bodyPr wrap="none" anchor="ctr"/>
          <a:lstStyle/>
          <a:p>
            <a:endParaRPr lang="en-US"/>
          </a:p>
        </p:txBody>
      </p:sp>
      <p:grpSp>
        <p:nvGrpSpPr>
          <p:cNvPr id="2" name="Group 49"/>
          <p:cNvGrpSpPr>
            <a:grpSpLocks/>
          </p:cNvGrpSpPr>
          <p:nvPr/>
        </p:nvGrpSpPr>
        <p:grpSpPr bwMode="auto">
          <a:xfrm>
            <a:off x="5957888" y="4876800"/>
            <a:ext cx="1128712" cy="1066800"/>
            <a:chOff x="4272" y="3216"/>
            <a:chExt cx="711" cy="672"/>
          </a:xfrm>
        </p:grpSpPr>
        <p:sp>
          <p:nvSpPr>
            <p:cNvPr id="208925" name="Rectangle 29"/>
            <p:cNvSpPr>
              <a:spLocks noChangeArrowheads="1"/>
            </p:cNvSpPr>
            <p:nvPr/>
          </p:nvSpPr>
          <p:spPr bwMode="auto">
            <a:xfrm>
              <a:off x="4272" y="3408"/>
              <a:ext cx="480" cy="480"/>
            </a:xfrm>
            <a:prstGeom prst="rect">
              <a:avLst/>
            </a:prstGeom>
            <a:noFill/>
            <a:ln w="15875">
              <a:solidFill>
                <a:schemeClr val="tx1"/>
              </a:solidFill>
              <a:miter lim="800000"/>
              <a:headEnd type="none" w="sm" len="sm"/>
              <a:tailEnd type="none" w="sm" len="sm"/>
            </a:ln>
            <a:effectLst/>
          </p:spPr>
          <p:txBody>
            <a:bodyPr wrap="none" anchor="ctr"/>
            <a:lstStyle/>
            <a:p>
              <a:endParaRPr lang="en-US"/>
            </a:p>
          </p:txBody>
        </p:sp>
        <p:sp>
          <p:nvSpPr>
            <p:cNvPr id="208926" name="Line 30"/>
            <p:cNvSpPr>
              <a:spLocks noChangeShapeType="1"/>
            </p:cNvSpPr>
            <p:nvPr/>
          </p:nvSpPr>
          <p:spPr bwMode="auto">
            <a:xfrm flipV="1">
              <a:off x="4272" y="3216"/>
              <a:ext cx="231" cy="192"/>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27" name="Line 31"/>
            <p:cNvSpPr>
              <a:spLocks noChangeShapeType="1"/>
            </p:cNvSpPr>
            <p:nvPr/>
          </p:nvSpPr>
          <p:spPr bwMode="auto">
            <a:xfrm flipV="1">
              <a:off x="4752" y="3216"/>
              <a:ext cx="231" cy="192"/>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28" name="Line 32"/>
            <p:cNvSpPr>
              <a:spLocks noChangeShapeType="1"/>
            </p:cNvSpPr>
            <p:nvPr/>
          </p:nvSpPr>
          <p:spPr bwMode="auto">
            <a:xfrm flipV="1">
              <a:off x="4752" y="3696"/>
              <a:ext cx="231" cy="192"/>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29" name="Line 33"/>
            <p:cNvSpPr>
              <a:spLocks noChangeShapeType="1"/>
            </p:cNvSpPr>
            <p:nvPr/>
          </p:nvSpPr>
          <p:spPr bwMode="auto">
            <a:xfrm>
              <a:off x="4503" y="3216"/>
              <a:ext cx="480" cy="0"/>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30" name="Line 34"/>
            <p:cNvSpPr>
              <a:spLocks noChangeShapeType="1"/>
            </p:cNvSpPr>
            <p:nvPr/>
          </p:nvSpPr>
          <p:spPr bwMode="auto">
            <a:xfrm>
              <a:off x="4272" y="3564"/>
              <a:ext cx="480" cy="0"/>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31" name="Line 35"/>
            <p:cNvSpPr>
              <a:spLocks noChangeShapeType="1"/>
            </p:cNvSpPr>
            <p:nvPr/>
          </p:nvSpPr>
          <p:spPr bwMode="auto">
            <a:xfrm>
              <a:off x="4272" y="3732"/>
              <a:ext cx="480" cy="0"/>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32" name="Line 36"/>
            <p:cNvSpPr>
              <a:spLocks noChangeShapeType="1"/>
            </p:cNvSpPr>
            <p:nvPr/>
          </p:nvSpPr>
          <p:spPr bwMode="auto">
            <a:xfrm flipV="1">
              <a:off x="4983" y="3216"/>
              <a:ext cx="0" cy="480"/>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33" name="Line 37"/>
            <p:cNvSpPr>
              <a:spLocks noChangeShapeType="1"/>
            </p:cNvSpPr>
            <p:nvPr/>
          </p:nvSpPr>
          <p:spPr bwMode="auto">
            <a:xfrm flipV="1">
              <a:off x="4598" y="3408"/>
              <a:ext cx="0" cy="480"/>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34" name="Line 38"/>
            <p:cNvSpPr>
              <a:spLocks noChangeShapeType="1"/>
            </p:cNvSpPr>
            <p:nvPr/>
          </p:nvSpPr>
          <p:spPr bwMode="auto">
            <a:xfrm flipV="1">
              <a:off x="4426" y="3408"/>
              <a:ext cx="0" cy="480"/>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35" name="Line 39"/>
            <p:cNvSpPr>
              <a:spLocks noChangeShapeType="1"/>
            </p:cNvSpPr>
            <p:nvPr/>
          </p:nvSpPr>
          <p:spPr bwMode="auto">
            <a:xfrm flipV="1">
              <a:off x="4832" y="3340"/>
              <a:ext cx="0" cy="480"/>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36" name="Line 40"/>
            <p:cNvSpPr>
              <a:spLocks noChangeShapeType="1"/>
            </p:cNvSpPr>
            <p:nvPr/>
          </p:nvSpPr>
          <p:spPr bwMode="auto">
            <a:xfrm flipV="1">
              <a:off x="4910" y="3274"/>
              <a:ext cx="0" cy="480"/>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38" name="Line 42"/>
            <p:cNvSpPr>
              <a:spLocks noChangeShapeType="1"/>
            </p:cNvSpPr>
            <p:nvPr/>
          </p:nvSpPr>
          <p:spPr bwMode="auto">
            <a:xfrm>
              <a:off x="4430" y="3274"/>
              <a:ext cx="480" cy="0"/>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39" name="Line 43"/>
            <p:cNvSpPr>
              <a:spLocks noChangeShapeType="1"/>
            </p:cNvSpPr>
            <p:nvPr/>
          </p:nvSpPr>
          <p:spPr bwMode="auto">
            <a:xfrm>
              <a:off x="4352" y="3340"/>
              <a:ext cx="480" cy="0"/>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41" name="Line 45"/>
            <p:cNvSpPr>
              <a:spLocks noChangeShapeType="1"/>
            </p:cNvSpPr>
            <p:nvPr/>
          </p:nvSpPr>
          <p:spPr bwMode="auto">
            <a:xfrm flipV="1">
              <a:off x="4752" y="3372"/>
              <a:ext cx="231" cy="192"/>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42" name="Line 46"/>
            <p:cNvSpPr>
              <a:spLocks noChangeShapeType="1"/>
            </p:cNvSpPr>
            <p:nvPr/>
          </p:nvSpPr>
          <p:spPr bwMode="auto">
            <a:xfrm flipV="1">
              <a:off x="4752" y="3540"/>
              <a:ext cx="231" cy="192"/>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43" name="Line 47"/>
            <p:cNvSpPr>
              <a:spLocks noChangeShapeType="1"/>
            </p:cNvSpPr>
            <p:nvPr/>
          </p:nvSpPr>
          <p:spPr bwMode="auto">
            <a:xfrm flipV="1">
              <a:off x="4598" y="3216"/>
              <a:ext cx="231" cy="192"/>
            </a:xfrm>
            <a:prstGeom prst="line">
              <a:avLst/>
            </a:prstGeom>
            <a:noFill/>
            <a:ln w="15875">
              <a:solidFill>
                <a:schemeClr val="tx1"/>
              </a:solidFill>
              <a:round/>
              <a:headEnd type="none" w="sm" len="sm"/>
              <a:tailEnd type="none" w="sm" len="sm"/>
            </a:ln>
            <a:effectLst/>
          </p:spPr>
          <p:txBody>
            <a:bodyPr wrap="none" anchor="ctr"/>
            <a:lstStyle/>
            <a:p>
              <a:endParaRPr lang="en-US"/>
            </a:p>
          </p:txBody>
        </p:sp>
        <p:sp>
          <p:nvSpPr>
            <p:cNvPr id="208944" name="Line 48"/>
            <p:cNvSpPr>
              <a:spLocks noChangeShapeType="1"/>
            </p:cNvSpPr>
            <p:nvPr/>
          </p:nvSpPr>
          <p:spPr bwMode="auto">
            <a:xfrm flipV="1">
              <a:off x="4426" y="3216"/>
              <a:ext cx="231" cy="192"/>
            </a:xfrm>
            <a:prstGeom prst="line">
              <a:avLst/>
            </a:prstGeom>
            <a:noFill/>
            <a:ln w="15875">
              <a:solidFill>
                <a:schemeClr val="tx1"/>
              </a:solidFill>
              <a:round/>
              <a:headEnd type="none" w="sm" len="sm"/>
              <a:tailEnd type="none" w="sm" len="sm"/>
            </a:ln>
            <a:effectLst/>
          </p:spPr>
          <p:txBody>
            <a:bodyPr wrap="none" anchor="ctr"/>
            <a:lstStyle/>
            <a:p>
              <a:endParaRPr lang="en-US"/>
            </a:p>
          </p:txBody>
        </p:sp>
      </p:gr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t>Algorithm Summary</a:t>
            </a:r>
          </a:p>
        </p:txBody>
      </p:sp>
      <p:sp>
        <p:nvSpPr>
          <p:cNvPr id="103427" name="Rectangle 3"/>
          <p:cNvSpPr>
            <a:spLocks noGrp="1" noChangeArrowheads="1"/>
          </p:cNvSpPr>
          <p:nvPr>
            <p:ph type="body" idx="1"/>
          </p:nvPr>
        </p:nvSpPr>
        <p:spPr/>
        <p:txBody>
          <a:bodyPr/>
          <a:lstStyle/>
          <a:p>
            <a:r>
              <a:rPr lang="en-US" dirty="0"/>
              <a:t>Once per image</a:t>
            </a:r>
          </a:p>
          <a:p>
            <a:pPr lvl="1"/>
            <a:r>
              <a:rPr lang="en-US" dirty="0"/>
              <a:t>Create lights and light </a:t>
            </a:r>
            <a:r>
              <a:rPr lang="en-US" dirty="0" smtClean="0"/>
              <a:t>tree</a:t>
            </a:r>
          </a:p>
          <a:p>
            <a:pPr lvl="1"/>
            <a:endParaRPr lang="en-US" dirty="0"/>
          </a:p>
          <a:p>
            <a:r>
              <a:rPr lang="en-US" dirty="0"/>
              <a:t>For each pixel</a:t>
            </a:r>
          </a:p>
          <a:p>
            <a:pPr lvl="1"/>
            <a:r>
              <a:rPr lang="en-US" dirty="0"/>
              <a:t>Create gather points and gather tree for pixel</a:t>
            </a:r>
          </a:p>
          <a:p>
            <a:pPr lvl="1"/>
            <a:r>
              <a:rPr lang="en-US" dirty="0"/>
              <a:t>Adaptively refine clusters in product graph until </a:t>
            </a:r>
            <a:br>
              <a:rPr lang="en-US" dirty="0"/>
            </a:br>
            <a:r>
              <a:rPr lang="en-US" dirty="0"/>
              <a:t>all cluster errors &lt; perceptual metric </a:t>
            </a: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2"/>
          <p:cNvSpPr txBox="1">
            <a:spLocks noChangeArrowheads="1"/>
          </p:cNvSpPr>
          <p:nvPr/>
        </p:nvSpPr>
        <p:spPr bwMode="auto">
          <a:xfrm>
            <a:off x="4533900"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L6</a:t>
            </a:r>
          </a:p>
        </p:txBody>
      </p:sp>
      <p:sp>
        <p:nvSpPr>
          <p:cNvPr id="212995" name="Text Box 3"/>
          <p:cNvSpPr txBox="1">
            <a:spLocks noChangeArrowheads="1"/>
          </p:cNvSpPr>
          <p:nvPr/>
        </p:nvSpPr>
        <p:spPr bwMode="auto">
          <a:xfrm>
            <a:off x="1905000" y="4948238"/>
            <a:ext cx="603250" cy="3667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G2</a:t>
            </a:r>
          </a:p>
        </p:txBody>
      </p:sp>
      <p:sp>
        <p:nvSpPr>
          <p:cNvPr id="212997" name="Text Box 5"/>
          <p:cNvSpPr txBox="1">
            <a:spLocks noChangeArrowheads="1"/>
          </p:cNvSpPr>
          <p:nvPr/>
        </p:nvSpPr>
        <p:spPr bwMode="auto">
          <a:xfrm>
            <a:off x="3859213"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L1</a:t>
            </a:r>
          </a:p>
        </p:txBody>
      </p:sp>
      <p:sp>
        <p:nvSpPr>
          <p:cNvPr id="212998" name="Text Box 6"/>
          <p:cNvSpPr txBox="1">
            <a:spLocks noChangeArrowheads="1"/>
          </p:cNvSpPr>
          <p:nvPr/>
        </p:nvSpPr>
        <p:spPr bwMode="auto">
          <a:xfrm>
            <a:off x="5208588"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L2</a:t>
            </a:r>
          </a:p>
        </p:txBody>
      </p:sp>
      <p:sp>
        <p:nvSpPr>
          <p:cNvPr id="212999" name="Text Box 7"/>
          <p:cNvSpPr txBox="1">
            <a:spLocks noChangeArrowheads="1"/>
          </p:cNvSpPr>
          <p:nvPr/>
        </p:nvSpPr>
        <p:spPr bwMode="auto">
          <a:xfrm>
            <a:off x="6559550" y="3657600"/>
            <a:ext cx="601663"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L3</a:t>
            </a:r>
          </a:p>
        </p:txBody>
      </p:sp>
      <p:sp>
        <p:nvSpPr>
          <p:cNvPr id="213000" name="Text Box 8"/>
          <p:cNvSpPr txBox="1">
            <a:spLocks noChangeArrowheads="1"/>
          </p:cNvSpPr>
          <p:nvPr/>
        </p:nvSpPr>
        <p:spPr bwMode="auto">
          <a:xfrm>
            <a:off x="3182938"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L4</a:t>
            </a:r>
          </a:p>
        </p:txBody>
      </p:sp>
      <p:sp>
        <p:nvSpPr>
          <p:cNvPr id="213001" name="Text Box 9"/>
          <p:cNvSpPr txBox="1">
            <a:spLocks noChangeArrowheads="1"/>
          </p:cNvSpPr>
          <p:nvPr/>
        </p:nvSpPr>
        <p:spPr bwMode="auto">
          <a:xfrm>
            <a:off x="5884863"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L5</a:t>
            </a:r>
          </a:p>
        </p:txBody>
      </p:sp>
      <p:sp>
        <p:nvSpPr>
          <p:cNvPr id="213002" name="Text Box 10"/>
          <p:cNvSpPr txBox="1">
            <a:spLocks noChangeArrowheads="1"/>
          </p:cNvSpPr>
          <p:nvPr/>
        </p:nvSpPr>
        <p:spPr bwMode="auto">
          <a:xfrm>
            <a:off x="2508250"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L0</a:t>
            </a:r>
          </a:p>
        </p:txBody>
      </p:sp>
      <p:sp>
        <p:nvSpPr>
          <p:cNvPr id="213003" name="Text Box 11"/>
          <p:cNvSpPr txBox="1">
            <a:spLocks noChangeArrowheads="1"/>
          </p:cNvSpPr>
          <p:nvPr/>
        </p:nvSpPr>
        <p:spPr bwMode="auto">
          <a:xfrm>
            <a:off x="1905000" y="57023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G1</a:t>
            </a:r>
          </a:p>
        </p:txBody>
      </p:sp>
      <p:sp>
        <p:nvSpPr>
          <p:cNvPr id="213004" name="Text Box 12"/>
          <p:cNvSpPr txBox="1">
            <a:spLocks noChangeArrowheads="1"/>
          </p:cNvSpPr>
          <p:nvPr/>
        </p:nvSpPr>
        <p:spPr bwMode="auto">
          <a:xfrm>
            <a:off x="1905000" y="4189413"/>
            <a:ext cx="603250" cy="3667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G0</a:t>
            </a:r>
          </a:p>
        </p:txBody>
      </p:sp>
      <p:sp>
        <p:nvSpPr>
          <p:cNvPr id="213005" name="Freeform 13"/>
          <p:cNvSpPr>
            <a:spLocks/>
          </p:cNvSpPr>
          <p:nvPr/>
        </p:nvSpPr>
        <p:spPr bwMode="auto">
          <a:xfrm>
            <a:off x="2681288" y="4278313"/>
            <a:ext cx="260350"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06" name="Freeform 14"/>
          <p:cNvSpPr>
            <a:spLocks/>
          </p:cNvSpPr>
          <p:nvPr/>
        </p:nvSpPr>
        <p:spPr bwMode="auto">
          <a:xfrm>
            <a:off x="3354388" y="4278313"/>
            <a:ext cx="260350"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07" name="Freeform 15"/>
          <p:cNvSpPr>
            <a:spLocks/>
          </p:cNvSpPr>
          <p:nvPr/>
        </p:nvSpPr>
        <p:spPr bwMode="auto">
          <a:xfrm>
            <a:off x="4030663" y="4278313"/>
            <a:ext cx="258762"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08" name="Freeform 16"/>
          <p:cNvSpPr>
            <a:spLocks/>
          </p:cNvSpPr>
          <p:nvPr/>
        </p:nvSpPr>
        <p:spPr bwMode="auto">
          <a:xfrm>
            <a:off x="4706938" y="4278313"/>
            <a:ext cx="257175"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09" name="Freeform 17"/>
          <p:cNvSpPr>
            <a:spLocks/>
          </p:cNvSpPr>
          <p:nvPr/>
        </p:nvSpPr>
        <p:spPr bwMode="auto">
          <a:xfrm>
            <a:off x="5381625" y="4278313"/>
            <a:ext cx="258763"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10" name="Freeform 18"/>
          <p:cNvSpPr>
            <a:spLocks/>
          </p:cNvSpPr>
          <p:nvPr/>
        </p:nvSpPr>
        <p:spPr bwMode="auto">
          <a:xfrm>
            <a:off x="6056313" y="4278313"/>
            <a:ext cx="258762"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11" name="Freeform 19"/>
          <p:cNvSpPr>
            <a:spLocks/>
          </p:cNvSpPr>
          <p:nvPr/>
        </p:nvSpPr>
        <p:spPr bwMode="auto">
          <a:xfrm>
            <a:off x="6734175" y="4278313"/>
            <a:ext cx="257175"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12" name="Freeform 20"/>
          <p:cNvSpPr>
            <a:spLocks/>
          </p:cNvSpPr>
          <p:nvPr/>
        </p:nvSpPr>
        <p:spPr bwMode="auto">
          <a:xfrm>
            <a:off x="2681288" y="503555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13" name="Freeform 21"/>
          <p:cNvSpPr>
            <a:spLocks/>
          </p:cNvSpPr>
          <p:nvPr/>
        </p:nvSpPr>
        <p:spPr bwMode="auto">
          <a:xfrm>
            <a:off x="3354388" y="503555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14" name="Freeform 22"/>
          <p:cNvSpPr>
            <a:spLocks/>
          </p:cNvSpPr>
          <p:nvPr/>
        </p:nvSpPr>
        <p:spPr bwMode="auto">
          <a:xfrm>
            <a:off x="4030663" y="503555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15" name="Freeform 23"/>
          <p:cNvSpPr>
            <a:spLocks/>
          </p:cNvSpPr>
          <p:nvPr/>
        </p:nvSpPr>
        <p:spPr bwMode="auto">
          <a:xfrm>
            <a:off x="5381625" y="503555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16" name="Freeform 24"/>
          <p:cNvSpPr>
            <a:spLocks/>
          </p:cNvSpPr>
          <p:nvPr/>
        </p:nvSpPr>
        <p:spPr bwMode="auto">
          <a:xfrm>
            <a:off x="6056313" y="503555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17" name="Freeform 25"/>
          <p:cNvSpPr>
            <a:spLocks/>
          </p:cNvSpPr>
          <p:nvPr/>
        </p:nvSpPr>
        <p:spPr bwMode="auto">
          <a:xfrm>
            <a:off x="6734175" y="503555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18" name="Freeform 26"/>
          <p:cNvSpPr>
            <a:spLocks/>
          </p:cNvSpPr>
          <p:nvPr/>
        </p:nvSpPr>
        <p:spPr bwMode="auto">
          <a:xfrm>
            <a:off x="2681288" y="579120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19" name="Freeform 27"/>
          <p:cNvSpPr>
            <a:spLocks/>
          </p:cNvSpPr>
          <p:nvPr/>
        </p:nvSpPr>
        <p:spPr bwMode="auto">
          <a:xfrm>
            <a:off x="3354388" y="579120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20" name="Freeform 28"/>
          <p:cNvSpPr>
            <a:spLocks/>
          </p:cNvSpPr>
          <p:nvPr/>
        </p:nvSpPr>
        <p:spPr bwMode="auto">
          <a:xfrm>
            <a:off x="4030663" y="57912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21" name="Freeform 29"/>
          <p:cNvSpPr>
            <a:spLocks/>
          </p:cNvSpPr>
          <p:nvPr/>
        </p:nvSpPr>
        <p:spPr bwMode="auto">
          <a:xfrm>
            <a:off x="4706938" y="57912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22" name="Freeform 30"/>
          <p:cNvSpPr>
            <a:spLocks/>
          </p:cNvSpPr>
          <p:nvPr/>
        </p:nvSpPr>
        <p:spPr bwMode="auto">
          <a:xfrm>
            <a:off x="5381625" y="57912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23" name="Freeform 31"/>
          <p:cNvSpPr>
            <a:spLocks/>
          </p:cNvSpPr>
          <p:nvPr/>
        </p:nvSpPr>
        <p:spPr bwMode="auto">
          <a:xfrm>
            <a:off x="6056313" y="57912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13024" name="Freeform 32"/>
          <p:cNvSpPr>
            <a:spLocks/>
          </p:cNvSpPr>
          <p:nvPr/>
        </p:nvSpPr>
        <p:spPr bwMode="auto">
          <a:xfrm>
            <a:off x="6734175" y="57912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cxnSp>
        <p:nvCxnSpPr>
          <p:cNvPr id="213025" name="AutoShape 33"/>
          <p:cNvCxnSpPr>
            <a:cxnSpLocks noChangeShapeType="1"/>
            <a:stCxn id="213095" idx="28"/>
            <a:endCxn id="213008" idx="10"/>
          </p:cNvCxnSpPr>
          <p:nvPr/>
        </p:nvCxnSpPr>
        <p:spPr bwMode="auto">
          <a:xfrm flipV="1">
            <a:off x="4833938" y="4560888"/>
            <a:ext cx="0" cy="460375"/>
          </a:xfrm>
          <a:prstGeom prst="straightConnector1">
            <a:avLst/>
          </a:prstGeom>
          <a:noFill/>
          <a:ln w="9525">
            <a:solidFill>
              <a:srgbClr val="CCCCCC"/>
            </a:solidFill>
            <a:round/>
            <a:headEnd/>
            <a:tailEnd type="triangle" w="med" len="med"/>
          </a:ln>
          <a:effectLst/>
        </p:spPr>
      </p:cxnSp>
      <p:cxnSp>
        <p:nvCxnSpPr>
          <p:cNvPr id="213026" name="AutoShape 34"/>
          <p:cNvCxnSpPr>
            <a:cxnSpLocks noChangeShapeType="1"/>
            <a:stCxn id="213095" idx="10"/>
            <a:endCxn id="213021" idx="28"/>
          </p:cNvCxnSpPr>
          <p:nvPr/>
        </p:nvCxnSpPr>
        <p:spPr bwMode="auto">
          <a:xfrm>
            <a:off x="4833938" y="5316538"/>
            <a:ext cx="0" cy="460375"/>
          </a:xfrm>
          <a:prstGeom prst="straightConnector1">
            <a:avLst/>
          </a:prstGeom>
          <a:noFill/>
          <a:ln w="9525">
            <a:solidFill>
              <a:srgbClr val="CCCCCC"/>
            </a:solidFill>
            <a:round/>
            <a:headEnd/>
            <a:tailEnd type="triangle" w="med" len="med"/>
          </a:ln>
          <a:effectLst/>
        </p:spPr>
      </p:cxnSp>
      <p:cxnSp>
        <p:nvCxnSpPr>
          <p:cNvPr id="213027" name="AutoShape 35"/>
          <p:cNvCxnSpPr>
            <a:cxnSpLocks noChangeShapeType="1"/>
            <a:stCxn id="213014" idx="28"/>
            <a:endCxn id="213007" idx="10"/>
          </p:cNvCxnSpPr>
          <p:nvPr/>
        </p:nvCxnSpPr>
        <p:spPr bwMode="auto">
          <a:xfrm flipV="1">
            <a:off x="4159250" y="4560888"/>
            <a:ext cx="0" cy="460375"/>
          </a:xfrm>
          <a:prstGeom prst="straightConnector1">
            <a:avLst/>
          </a:prstGeom>
          <a:noFill/>
          <a:ln w="9525">
            <a:solidFill>
              <a:srgbClr val="CCCCCC"/>
            </a:solidFill>
            <a:round/>
            <a:headEnd/>
            <a:tailEnd type="triangle" w="med" len="med"/>
          </a:ln>
          <a:effectLst/>
        </p:spPr>
      </p:cxnSp>
      <p:cxnSp>
        <p:nvCxnSpPr>
          <p:cNvPr id="213028" name="AutoShape 36"/>
          <p:cNvCxnSpPr>
            <a:cxnSpLocks noChangeShapeType="1"/>
            <a:stCxn id="213014" idx="10"/>
            <a:endCxn id="213020" idx="28"/>
          </p:cNvCxnSpPr>
          <p:nvPr/>
        </p:nvCxnSpPr>
        <p:spPr bwMode="auto">
          <a:xfrm>
            <a:off x="4159250" y="5316538"/>
            <a:ext cx="0" cy="460375"/>
          </a:xfrm>
          <a:prstGeom prst="straightConnector1">
            <a:avLst/>
          </a:prstGeom>
          <a:noFill/>
          <a:ln w="9525">
            <a:solidFill>
              <a:srgbClr val="CCCCCC"/>
            </a:solidFill>
            <a:round/>
            <a:headEnd/>
            <a:tailEnd type="triangle" w="med" len="med"/>
          </a:ln>
          <a:effectLst/>
        </p:spPr>
      </p:cxnSp>
      <p:cxnSp>
        <p:nvCxnSpPr>
          <p:cNvPr id="213029" name="AutoShape 37"/>
          <p:cNvCxnSpPr>
            <a:cxnSpLocks noChangeShapeType="1"/>
            <a:stCxn id="213013" idx="28"/>
            <a:endCxn id="213006" idx="10"/>
          </p:cNvCxnSpPr>
          <p:nvPr/>
        </p:nvCxnSpPr>
        <p:spPr bwMode="auto">
          <a:xfrm flipV="1">
            <a:off x="3482975" y="4560888"/>
            <a:ext cx="0" cy="460375"/>
          </a:xfrm>
          <a:prstGeom prst="straightConnector1">
            <a:avLst/>
          </a:prstGeom>
          <a:noFill/>
          <a:ln w="9525">
            <a:solidFill>
              <a:srgbClr val="CCCCCC"/>
            </a:solidFill>
            <a:round/>
            <a:headEnd/>
            <a:tailEnd type="triangle" w="med" len="med"/>
          </a:ln>
          <a:effectLst/>
        </p:spPr>
      </p:cxnSp>
      <p:cxnSp>
        <p:nvCxnSpPr>
          <p:cNvPr id="213030" name="AutoShape 38"/>
          <p:cNvCxnSpPr>
            <a:cxnSpLocks noChangeShapeType="1"/>
            <a:stCxn id="213013" idx="10"/>
            <a:endCxn id="213019" idx="28"/>
          </p:cNvCxnSpPr>
          <p:nvPr/>
        </p:nvCxnSpPr>
        <p:spPr bwMode="auto">
          <a:xfrm>
            <a:off x="3482975" y="5316538"/>
            <a:ext cx="0" cy="460375"/>
          </a:xfrm>
          <a:prstGeom prst="straightConnector1">
            <a:avLst/>
          </a:prstGeom>
          <a:noFill/>
          <a:ln w="9525">
            <a:solidFill>
              <a:srgbClr val="CCCCCC"/>
            </a:solidFill>
            <a:round/>
            <a:headEnd/>
            <a:tailEnd type="triangle" w="med" len="med"/>
          </a:ln>
          <a:effectLst/>
        </p:spPr>
      </p:cxnSp>
      <p:cxnSp>
        <p:nvCxnSpPr>
          <p:cNvPr id="213031" name="AutoShape 39"/>
          <p:cNvCxnSpPr>
            <a:cxnSpLocks noChangeShapeType="1"/>
            <a:stCxn id="213012" idx="28"/>
            <a:endCxn id="213005" idx="10"/>
          </p:cNvCxnSpPr>
          <p:nvPr/>
        </p:nvCxnSpPr>
        <p:spPr bwMode="auto">
          <a:xfrm flipV="1">
            <a:off x="2809875" y="4560888"/>
            <a:ext cx="0" cy="460375"/>
          </a:xfrm>
          <a:prstGeom prst="straightConnector1">
            <a:avLst/>
          </a:prstGeom>
          <a:noFill/>
          <a:ln w="9525">
            <a:solidFill>
              <a:srgbClr val="CCCCCC"/>
            </a:solidFill>
            <a:round/>
            <a:headEnd/>
            <a:tailEnd type="triangle" w="med" len="med"/>
          </a:ln>
          <a:effectLst/>
        </p:spPr>
      </p:cxnSp>
      <p:cxnSp>
        <p:nvCxnSpPr>
          <p:cNvPr id="213032" name="AutoShape 40"/>
          <p:cNvCxnSpPr>
            <a:cxnSpLocks noChangeShapeType="1"/>
            <a:stCxn id="213012" idx="10"/>
            <a:endCxn id="213018" idx="28"/>
          </p:cNvCxnSpPr>
          <p:nvPr/>
        </p:nvCxnSpPr>
        <p:spPr bwMode="auto">
          <a:xfrm>
            <a:off x="2809875" y="5316538"/>
            <a:ext cx="0" cy="460375"/>
          </a:xfrm>
          <a:prstGeom prst="straightConnector1">
            <a:avLst/>
          </a:prstGeom>
          <a:noFill/>
          <a:ln w="9525">
            <a:solidFill>
              <a:srgbClr val="CCCCCC"/>
            </a:solidFill>
            <a:round/>
            <a:headEnd/>
            <a:tailEnd type="triangle" w="med" len="med"/>
          </a:ln>
          <a:effectLst/>
        </p:spPr>
      </p:cxnSp>
      <p:cxnSp>
        <p:nvCxnSpPr>
          <p:cNvPr id="213033" name="AutoShape 41"/>
          <p:cNvCxnSpPr>
            <a:cxnSpLocks noChangeShapeType="1"/>
            <a:stCxn id="213015" idx="28"/>
            <a:endCxn id="213009" idx="10"/>
          </p:cNvCxnSpPr>
          <p:nvPr/>
        </p:nvCxnSpPr>
        <p:spPr bwMode="auto">
          <a:xfrm flipV="1">
            <a:off x="5510213" y="4560888"/>
            <a:ext cx="0" cy="460375"/>
          </a:xfrm>
          <a:prstGeom prst="straightConnector1">
            <a:avLst/>
          </a:prstGeom>
          <a:noFill/>
          <a:ln w="9525">
            <a:solidFill>
              <a:srgbClr val="CCCCCC"/>
            </a:solidFill>
            <a:round/>
            <a:headEnd/>
            <a:tailEnd type="triangle" w="med" len="med"/>
          </a:ln>
          <a:effectLst/>
        </p:spPr>
      </p:cxnSp>
      <p:cxnSp>
        <p:nvCxnSpPr>
          <p:cNvPr id="213034" name="AutoShape 42"/>
          <p:cNvCxnSpPr>
            <a:cxnSpLocks noChangeShapeType="1"/>
            <a:stCxn id="213015" idx="10"/>
            <a:endCxn id="213022" idx="28"/>
          </p:cNvCxnSpPr>
          <p:nvPr/>
        </p:nvCxnSpPr>
        <p:spPr bwMode="auto">
          <a:xfrm>
            <a:off x="5510213" y="5316538"/>
            <a:ext cx="0" cy="460375"/>
          </a:xfrm>
          <a:prstGeom prst="straightConnector1">
            <a:avLst/>
          </a:prstGeom>
          <a:noFill/>
          <a:ln w="9525">
            <a:solidFill>
              <a:srgbClr val="CCCCCC"/>
            </a:solidFill>
            <a:round/>
            <a:headEnd/>
            <a:tailEnd type="triangle" w="med" len="med"/>
          </a:ln>
          <a:effectLst/>
        </p:spPr>
      </p:cxnSp>
      <p:cxnSp>
        <p:nvCxnSpPr>
          <p:cNvPr id="213035" name="AutoShape 43"/>
          <p:cNvCxnSpPr>
            <a:cxnSpLocks noChangeShapeType="1"/>
            <a:stCxn id="213016" idx="28"/>
            <a:endCxn id="213010" idx="10"/>
          </p:cNvCxnSpPr>
          <p:nvPr/>
        </p:nvCxnSpPr>
        <p:spPr bwMode="auto">
          <a:xfrm flipV="1">
            <a:off x="6184900" y="4560888"/>
            <a:ext cx="0" cy="460375"/>
          </a:xfrm>
          <a:prstGeom prst="straightConnector1">
            <a:avLst/>
          </a:prstGeom>
          <a:noFill/>
          <a:ln w="9525">
            <a:solidFill>
              <a:srgbClr val="CCCCCC"/>
            </a:solidFill>
            <a:round/>
            <a:headEnd/>
            <a:tailEnd type="triangle" w="med" len="med"/>
          </a:ln>
          <a:effectLst/>
        </p:spPr>
      </p:cxnSp>
      <p:cxnSp>
        <p:nvCxnSpPr>
          <p:cNvPr id="213036" name="AutoShape 44"/>
          <p:cNvCxnSpPr>
            <a:cxnSpLocks noChangeShapeType="1"/>
            <a:stCxn id="213016" idx="10"/>
            <a:endCxn id="213023" idx="28"/>
          </p:cNvCxnSpPr>
          <p:nvPr/>
        </p:nvCxnSpPr>
        <p:spPr bwMode="auto">
          <a:xfrm>
            <a:off x="6184900" y="5316538"/>
            <a:ext cx="0" cy="460375"/>
          </a:xfrm>
          <a:prstGeom prst="straightConnector1">
            <a:avLst/>
          </a:prstGeom>
          <a:noFill/>
          <a:ln w="9525">
            <a:solidFill>
              <a:srgbClr val="CCCCCC"/>
            </a:solidFill>
            <a:round/>
            <a:headEnd/>
            <a:tailEnd type="triangle" w="med" len="med"/>
          </a:ln>
          <a:effectLst/>
        </p:spPr>
      </p:cxnSp>
      <p:cxnSp>
        <p:nvCxnSpPr>
          <p:cNvPr id="213037" name="AutoShape 45"/>
          <p:cNvCxnSpPr>
            <a:cxnSpLocks noChangeShapeType="1"/>
            <a:stCxn id="213017" idx="28"/>
            <a:endCxn id="213011" idx="10"/>
          </p:cNvCxnSpPr>
          <p:nvPr/>
        </p:nvCxnSpPr>
        <p:spPr bwMode="auto">
          <a:xfrm flipV="1">
            <a:off x="6861175" y="4560888"/>
            <a:ext cx="0" cy="460375"/>
          </a:xfrm>
          <a:prstGeom prst="straightConnector1">
            <a:avLst/>
          </a:prstGeom>
          <a:noFill/>
          <a:ln w="9525">
            <a:solidFill>
              <a:srgbClr val="CCCCCC"/>
            </a:solidFill>
            <a:round/>
            <a:headEnd/>
            <a:tailEnd type="triangle" w="med" len="med"/>
          </a:ln>
          <a:effectLst/>
        </p:spPr>
      </p:cxnSp>
      <p:cxnSp>
        <p:nvCxnSpPr>
          <p:cNvPr id="213038" name="AutoShape 46"/>
          <p:cNvCxnSpPr>
            <a:cxnSpLocks noChangeShapeType="1"/>
            <a:stCxn id="213017" idx="10"/>
            <a:endCxn id="213024" idx="28"/>
          </p:cNvCxnSpPr>
          <p:nvPr/>
        </p:nvCxnSpPr>
        <p:spPr bwMode="auto">
          <a:xfrm>
            <a:off x="6861175" y="5316538"/>
            <a:ext cx="0" cy="460375"/>
          </a:xfrm>
          <a:prstGeom prst="straightConnector1">
            <a:avLst/>
          </a:prstGeom>
          <a:noFill/>
          <a:ln w="9525">
            <a:solidFill>
              <a:srgbClr val="CCCCCC"/>
            </a:solidFill>
            <a:round/>
            <a:headEnd/>
            <a:tailEnd type="triangle" w="med" len="med"/>
          </a:ln>
          <a:effectLst/>
        </p:spPr>
      </p:cxnSp>
      <p:cxnSp>
        <p:nvCxnSpPr>
          <p:cNvPr id="213039" name="AutoShape 47"/>
          <p:cNvCxnSpPr>
            <a:cxnSpLocks noChangeShapeType="1"/>
            <a:stCxn id="213006" idx="37"/>
            <a:endCxn id="213007" idx="19"/>
          </p:cNvCxnSpPr>
          <p:nvPr/>
        </p:nvCxnSpPr>
        <p:spPr bwMode="auto">
          <a:xfrm>
            <a:off x="3629025" y="4413250"/>
            <a:ext cx="387350" cy="0"/>
          </a:xfrm>
          <a:prstGeom prst="straightConnector1">
            <a:avLst/>
          </a:prstGeom>
          <a:noFill/>
          <a:ln w="9525">
            <a:solidFill>
              <a:srgbClr val="CCCCCC"/>
            </a:solidFill>
            <a:round/>
            <a:headEnd/>
            <a:tailEnd type="triangle" w="med" len="med"/>
          </a:ln>
          <a:effectLst/>
        </p:spPr>
      </p:cxnSp>
      <p:cxnSp>
        <p:nvCxnSpPr>
          <p:cNvPr id="213040" name="AutoShape 48"/>
          <p:cNvCxnSpPr>
            <a:cxnSpLocks noChangeShapeType="1"/>
            <a:stCxn id="213013" idx="37"/>
            <a:endCxn id="213014" idx="19"/>
          </p:cNvCxnSpPr>
          <p:nvPr/>
        </p:nvCxnSpPr>
        <p:spPr bwMode="auto">
          <a:xfrm>
            <a:off x="3629025" y="5170488"/>
            <a:ext cx="387350" cy="0"/>
          </a:xfrm>
          <a:prstGeom prst="straightConnector1">
            <a:avLst/>
          </a:prstGeom>
          <a:noFill/>
          <a:ln w="9525">
            <a:solidFill>
              <a:srgbClr val="CCCCCC"/>
            </a:solidFill>
            <a:round/>
            <a:headEnd/>
            <a:tailEnd type="triangle" w="med" len="med"/>
          </a:ln>
          <a:effectLst/>
        </p:spPr>
      </p:cxnSp>
      <p:cxnSp>
        <p:nvCxnSpPr>
          <p:cNvPr id="213041" name="AutoShape 49"/>
          <p:cNvCxnSpPr>
            <a:cxnSpLocks noChangeShapeType="1"/>
            <a:stCxn id="213019" idx="37"/>
            <a:endCxn id="213020" idx="19"/>
          </p:cNvCxnSpPr>
          <p:nvPr/>
        </p:nvCxnSpPr>
        <p:spPr bwMode="auto">
          <a:xfrm>
            <a:off x="3629025" y="5926138"/>
            <a:ext cx="387350" cy="0"/>
          </a:xfrm>
          <a:prstGeom prst="straightConnector1">
            <a:avLst/>
          </a:prstGeom>
          <a:noFill/>
          <a:ln w="9525">
            <a:solidFill>
              <a:srgbClr val="CCCCCC"/>
            </a:solidFill>
            <a:round/>
            <a:headEnd/>
            <a:tailEnd type="triangle" w="med" len="med"/>
          </a:ln>
          <a:effectLst/>
        </p:spPr>
      </p:cxnSp>
      <p:cxnSp>
        <p:nvCxnSpPr>
          <p:cNvPr id="213042" name="AutoShape 50"/>
          <p:cNvCxnSpPr>
            <a:cxnSpLocks noChangeShapeType="1"/>
            <a:stCxn id="213019" idx="19"/>
            <a:endCxn id="213018" idx="37"/>
          </p:cNvCxnSpPr>
          <p:nvPr/>
        </p:nvCxnSpPr>
        <p:spPr bwMode="auto">
          <a:xfrm flipH="1">
            <a:off x="2955925" y="5926138"/>
            <a:ext cx="384175" cy="0"/>
          </a:xfrm>
          <a:prstGeom prst="straightConnector1">
            <a:avLst/>
          </a:prstGeom>
          <a:noFill/>
          <a:ln w="9525">
            <a:solidFill>
              <a:srgbClr val="CCCCCC"/>
            </a:solidFill>
            <a:round/>
            <a:headEnd/>
            <a:tailEnd type="triangle" w="med" len="med"/>
          </a:ln>
          <a:effectLst/>
        </p:spPr>
      </p:cxnSp>
      <p:cxnSp>
        <p:nvCxnSpPr>
          <p:cNvPr id="213043" name="AutoShape 51"/>
          <p:cNvCxnSpPr>
            <a:cxnSpLocks noChangeShapeType="1"/>
            <a:stCxn id="213013" idx="19"/>
            <a:endCxn id="213012" idx="37"/>
          </p:cNvCxnSpPr>
          <p:nvPr/>
        </p:nvCxnSpPr>
        <p:spPr bwMode="auto">
          <a:xfrm flipH="1">
            <a:off x="2955925" y="5170488"/>
            <a:ext cx="384175" cy="0"/>
          </a:xfrm>
          <a:prstGeom prst="straightConnector1">
            <a:avLst/>
          </a:prstGeom>
          <a:noFill/>
          <a:ln w="9525">
            <a:solidFill>
              <a:srgbClr val="CCCCCC"/>
            </a:solidFill>
            <a:round/>
            <a:headEnd/>
            <a:tailEnd type="triangle" w="med" len="med"/>
          </a:ln>
          <a:effectLst/>
        </p:spPr>
      </p:cxnSp>
      <p:cxnSp>
        <p:nvCxnSpPr>
          <p:cNvPr id="213044" name="AutoShape 52"/>
          <p:cNvCxnSpPr>
            <a:cxnSpLocks noChangeShapeType="1"/>
            <a:stCxn id="213006" idx="19"/>
            <a:endCxn id="213005" idx="37"/>
          </p:cNvCxnSpPr>
          <p:nvPr/>
        </p:nvCxnSpPr>
        <p:spPr bwMode="auto">
          <a:xfrm flipH="1">
            <a:off x="2955925" y="4413250"/>
            <a:ext cx="384175" cy="0"/>
          </a:xfrm>
          <a:prstGeom prst="straightConnector1">
            <a:avLst/>
          </a:prstGeom>
          <a:noFill/>
          <a:ln w="9525">
            <a:solidFill>
              <a:srgbClr val="CCCCCC"/>
            </a:solidFill>
            <a:round/>
            <a:headEnd/>
            <a:tailEnd type="triangle" w="med" len="med"/>
          </a:ln>
          <a:effectLst/>
        </p:spPr>
      </p:cxnSp>
      <p:cxnSp>
        <p:nvCxnSpPr>
          <p:cNvPr id="213045" name="AutoShape 53"/>
          <p:cNvCxnSpPr>
            <a:cxnSpLocks noChangeShapeType="1"/>
            <a:stCxn id="213010" idx="37"/>
            <a:endCxn id="213011" idx="19"/>
          </p:cNvCxnSpPr>
          <p:nvPr/>
        </p:nvCxnSpPr>
        <p:spPr bwMode="auto">
          <a:xfrm>
            <a:off x="6329363" y="4413250"/>
            <a:ext cx="390525" cy="0"/>
          </a:xfrm>
          <a:prstGeom prst="straightConnector1">
            <a:avLst/>
          </a:prstGeom>
          <a:noFill/>
          <a:ln w="9525">
            <a:solidFill>
              <a:srgbClr val="CCCCCC"/>
            </a:solidFill>
            <a:round/>
            <a:headEnd/>
            <a:tailEnd type="triangle" w="med" len="med"/>
          </a:ln>
          <a:effectLst/>
        </p:spPr>
      </p:cxnSp>
      <p:cxnSp>
        <p:nvCxnSpPr>
          <p:cNvPr id="213046" name="AutoShape 54"/>
          <p:cNvCxnSpPr>
            <a:cxnSpLocks noChangeShapeType="1"/>
            <a:stCxn id="213016" idx="37"/>
            <a:endCxn id="213017" idx="19"/>
          </p:cNvCxnSpPr>
          <p:nvPr/>
        </p:nvCxnSpPr>
        <p:spPr bwMode="auto">
          <a:xfrm>
            <a:off x="6329363" y="5170488"/>
            <a:ext cx="390525" cy="0"/>
          </a:xfrm>
          <a:prstGeom prst="straightConnector1">
            <a:avLst/>
          </a:prstGeom>
          <a:noFill/>
          <a:ln w="9525">
            <a:solidFill>
              <a:srgbClr val="CCCCCC"/>
            </a:solidFill>
            <a:round/>
            <a:headEnd/>
            <a:tailEnd type="triangle" w="med" len="med"/>
          </a:ln>
          <a:effectLst/>
        </p:spPr>
      </p:cxnSp>
      <p:cxnSp>
        <p:nvCxnSpPr>
          <p:cNvPr id="213047" name="AutoShape 55"/>
          <p:cNvCxnSpPr>
            <a:cxnSpLocks noChangeShapeType="1"/>
            <a:stCxn id="213023" idx="37"/>
            <a:endCxn id="213024" idx="19"/>
          </p:cNvCxnSpPr>
          <p:nvPr/>
        </p:nvCxnSpPr>
        <p:spPr bwMode="auto">
          <a:xfrm>
            <a:off x="6329363" y="5926138"/>
            <a:ext cx="390525" cy="0"/>
          </a:xfrm>
          <a:prstGeom prst="straightConnector1">
            <a:avLst/>
          </a:prstGeom>
          <a:noFill/>
          <a:ln w="9525">
            <a:solidFill>
              <a:srgbClr val="CCCCCC"/>
            </a:solidFill>
            <a:round/>
            <a:headEnd/>
            <a:tailEnd type="triangle" w="med" len="med"/>
          </a:ln>
          <a:effectLst/>
        </p:spPr>
      </p:cxnSp>
      <p:cxnSp>
        <p:nvCxnSpPr>
          <p:cNvPr id="213048" name="AutoShape 56"/>
          <p:cNvCxnSpPr>
            <a:cxnSpLocks noChangeShapeType="1"/>
            <a:stCxn id="213010" idx="19"/>
            <a:endCxn id="213009" idx="37"/>
          </p:cNvCxnSpPr>
          <p:nvPr/>
        </p:nvCxnSpPr>
        <p:spPr bwMode="auto">
          <a:xfrm flipH="1">
            <a:off x="5654675" y="4413250"/>
            <a:ext cx="387350" cy="0"/>
          </a:xfrm>
          <a:prstGeom prst="straightConnector1">
            <a:avLst/>
          </a:prstGeom>
          <a:noFill/>
          <a:ln w="9525">
            <a:solidFill>
              <a:srgbClr val="CCCCCC"/>
            </a:solidFill>
            <a:round/>
            <a:headEnd/>
            <a:tailEnd type="triangle" w="med" len="med"/>
          </a:ln>
          <a:effectLst/>
        </p:spPr>
      </p:cxnSp>
      <p:cxnSp>
        <p:nvCxnSpPr>
          <p:cNvPr id="213049" name="AutoShape 57"/>
          <p:cNvCxnSpPr>
            <a:cxnSpLocks noChangeShapeType="1"/>
            <a:stCxn id="213016" idx="19"/>
            <a:endCxn id="213015" idx="37"/>
          </p:cNvCxnSpPr>
          <p:nvPr/>
        </p:nvCxnSpPr>
        <p:spPr bwMode="auto">
          <a:xfrm flipH="1">
            <a:off x="5654675" y="5170488"/>
            <a:ext cx="387350" cy="0"/>
          </a:xfrm>
          <a:prstGeom prst="straightConnector1">
            <a:avLst/>
          </a:prstGeom>
          <a:noFill/>
          <a:ln w="9525">
            <a:solidFill>
              <a:srgbClr val="CCCCCC"/>
            </a:solidFill>
            <a:round/>
            <a:headEnd/>
            <a:tailEnd type="triangle" w="med" len="med"/>
          </a:ln>
          <a:effectLst/>
        </p:spPr>
      </p:cxnSp>
      <p:cxnSp>
        <p:nvCxnSpPr>
          <p:cNvPr id="213050" name="AutoShape 58"/>
          <p:cNvCxnSpPr>
            <a:cxnSpLocks noChangeShapeType="1"/>
            <a:stCxn id="213023" idx="17"/>
            <a:endCxn id="213022" idx="2"/>
          </p:cNvCxnSpPr>
          <p:nvPr/>
        </p:nvCxnSpPr>
        <p:spPr bwMode="auto">
          <a:xfrm flipH="1">
            <a:off x="5649913" y="5951538"/>
            <a:ext cx="395287" cy="0"/>
          </a:xfrm>
          <a:prstGeom prst="straightConnector1">
            <a:avLst/>
          </a:prstGeom>
          <a:noFill/>
          <a:ln w="9525">
            <a:solidFill>
              <a:srgbClr val="CCCCCC"/>
            </a:solidFill>
            <a:round/>
            <a:headEnd/>
            <a:tailEnd type="triangle" w="med" len="med"/>
          </a:ln>
          <a:effectLst/>
        </p:spPr>
      </p:cxnSp>
      <p:cxnSp>
        <p:nvCxnSpPr>
          <p:cNvPr id="213051" name="AutoShape 59"/>
          <p:cNvCxnSpPr>
            <a:cxnSpLocks noChangeShapeType="1"/>
            <a:stCxn id="213008" idx="30"/>
            <a:endCxn id="213010" idx="24"/>
          </p:cNvCxnSpPr>
          <p:nvPr/>
        </p:nvCxnSpPr>
        <p:spPr bwMode="auto">
          <a:xfrm rot="5400000" flipV="1">
            <a:off x="5491957" y="3664744"/>
            <a:ext cx="14287" cy="1228725"/>
          </a:xfrm>
          <a:prstGeom prst="curvedConnector3">
            <a:avLst>
              <a:gd name="adj1" fmla="val -1555556"/>
            </a:avLst>
          </a:prstGeom>
          <a:noFill/>
          <a:ln w="9525">
            <a:solidFill>
              <a:srgbClr val="CCCCCC"/>
            </a:solidFill>
            <a:round/>
            <a:headEnd/>
            <a:tailEnd type="triangle" w="med" len="med"/>
          </a:ln>
          <a:effectLst/>
        </p:spPr>
      </p:cxnSp>
      <p:cxnSp>
        <p:nvCxnSpPr>
          <p:cNvPr id="213052" name="AutoShape 60"/>
          <p:cNvCxnSpPr>
            <a:cxnSpLocks noChangeShapeType="1"/>
            <a:stCxn id="213095" idx="30"/>
            <a:endCxn id="213016" idx="24"/>
          </p:cNvCxnSpPr>
          <p:nvPr/>
        </p:nvCxnSpPr>
        <p:spPr bwMode="auto">
          <a:xfrm rot="5400000" flipV="1">
            <a:off x="5491957" y="4421981"/>
            <a:ext cx="14288" cy="1228725"/>
          </a:xfrm>
          <a:prstGeom prst="curvedConnector3">
            <a:avLst>
              <a:gd name="adj1" fmla="val -1555556"/>
            </a:avLst>
          </a:prstGeom>
          <a:noFill/>
          <a:ln w="9525">
            <a:solidFill>
              <a:srgbClr val="CCCCCC"/>
            </a:solidFill>
            <a:round/>
            <a:headEnd/>
            <a:tailEnd type="triangle" w="med" len="med"/>
          </a:ln>
          <a:effectLst/>
        </p:spPr>
      </p:cxnSp>
      <p:cxnSp>
        <p:nvCxnSpPr>
          <p:cNvPr id="213053" name="AutoShape 61"/>
          <p:cNvCxnSpPr>
            <a:cxnSpLocks noChangeShapeType="1"/>
            <a:stCxn id="213021" idx="31"/>
            <a:endCxn id="213023" idx="24"/>
          </p:cNvCxnSpPr>
          <p:nvPr/>
        </p:nvCxnSpPr>
        <p:spPr bwMode="auto">
          <a:xfrm rot="5400000" flipV="1">
            <a:off x="5509419" y="5196682"/>
            <a:ext cx="1587" cy="1206500"/>
          </a:xfrm>
          <a:prstGeom prst="curvedConnector3">
            <a:avLst>
              <a:gd name="adj1" fmla="val -14900000"/>
            </a:avLst>
          </a:prstGeom>
          <a:noFill/>
          <a:ln w="9525">
            <a:solidFill>
              <a:srgbClr val="CCCCCC"/>
            </a:solidFill>
            <a:round/>
            <a:headEnd/>
            <a:tailEnd type="triangle" w="med" len="med"/>
          </a:ln>
          <a:effectLst/>
        </p:spPr>
      </p:cxnSp>
      <p:cxnSp>
        <p:nvCxnSpPr>
          <p:cNvPr id="213054" name="AutoShape 62"/>
          <p:cNvCxnSpPr>
            <a:cxnSpLocks noChangeShapeType="1"/>
            <a:stCxn id="213008" idx="26"/>
            <a:endCxn id="213006" idx="32"/>
          </p:cNvCxnSpPr>
          <p:nvPr/>
        </p:nvCxnSpPr>
        <p:spPr bwMode="auto">
          <a:xfrm rot="16200000" flipH="1" flipV="1">
            <a:off x="4173538" y="3665537"/>
            <a:ext cx="38100" cy="1235075"/>
          </a:xfrm>
          <a:prstGeom prst="curvedConnector3">
            <a:avLst>
              <a:gd name="adj1" fmla="val -562500"/>
            </a:avLst>
          </a:prstGeom>
          <a:noFill/>
          <a:ln w="9525">
            <a:solidFill>
              <a:srgbClr val="CCCCCC"/>
            </a:solidFill>
            <a:round/>
            <a:headEnd/>
            <a:tailEnd type="triangle" w="med" len="med"/>
          </a:ln>
          <a:effectLst/>
        </p:spPr>
      </p:cxnSp>
      <p:cxnSp>
        <p:nvCxnSpPr>
          <p:cNvPr id="213055" name="AutoShape 63"/>
          <p:cNvCxnSpPr>
            <a:cxnSpLocks noChangeShapeType="1"/>
            <a:stCxn id="213095" idx="25"/>
            <a:endCxn id="213013" idx="31"/>
          </p:cNvCxnSpPr>
          <p:nvPr/>
        </p:nvCxnSpPr>
        <p:spPr bwMode="auto">
          <a:xfrm rot="16200000" flipH="1" flipV="1">
            <a:off x="4164013" y="4421187"/>
            <a:ext cx="14288" cy="1230313"/>
          </a:xfrm>
          <a:prstGeom prst="curvedConnector3">
            <a:avLst>
              <a:gd name="adj1" fmla="val -1555556"/>
            </a:avLst>
          </a:prstGeom>
          <a:noFill/>
          <a:ln w="9525">
            <a:solidFill>
              <a:srgbClr val="CCCCCC"/>
            </a:solidFill>
            <a:round/>
            <a:headEnd/>
            <a:tailEnd type="triangle" w="med" len="med"/>
          </a:ln>
          <a:effectLst/>
        </p:spPr>
      </p:cxnSp>
      <p:cxnSp>
        <p:nvCxnSpPr>
          <p:cNvPr id="213056" name="AutoShape 64"/>
          <p:cNvCxnSpPr>
            <a:cxnSpLocks noChangeShapeType="1"/>
            <a:stCxn id="213021" idx="24"/>
            <a:endCxn id="213019" idx="31"/>
          </p:cNvCxnSpPr>
          <p:nvPr/>
        </p:nvCxnSpPr>
        <p:spPr bwMode="auto">
          <a:xfrm rot="16200000" flipH="1" flipV="1">
            <a:off x="4159250" y="5195888"/>
            <a:ext cx="1587" cy="1208088"/>
          </a:xfrm>
          <a:prstGeom prst="curvedConnector3">
            <a:avLst>
              <a:gd name="adj1" fmla="val -14900000"/>
            </a:avLst>
          </a:prstGeom>
          <a:noFill/>
          <a:ln w="9525">
            <a:solidFill>
              <a:srgbClr val="CCCCCC"/>
            </a:solidFill>
            <a:round/>
            <a:headEnd/>
            <a:tailEnd type="triangle" w="med" len="med"/>
          </a:ln>
          <a:effectLst/>
        </p:spPr>
      </p:cxnSp>
      <p:sp>
        <p:nvSpPr>
          <p:cNvPr id="213095" name="Freeform 103"/>
          <p:cNvSpPr>
            <a:spLocks/>
          </p:cNvSpPr>
          <p:nvPr/>
        </p:nvSpPr>
        <p:spPr bwMode="auto">
          <a:xfrm>
            <a:off x="4706938" y="503555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0000"/>
          </a:solidFill>
          <a:ln w="28575" cmpd="sng">
            <a:solidFill>
              <a:schemeClr val="tx1"/>
            </a:solidFill>
            <a:prstDash val="solid"/>
            <a:round/>
            <a:headEnd/>
            <a:tailEnd/>
          </a:ln>
        </p:spPr>
        <p:txBody>
          <a:bodyPr/>
          <a:lstStyle/>
          <a:p>
            <a:endParaRPr lang="en-US"/>
          </a:p>
        </p:txBody>
      </p:sp>
      <p:sp>
        <p:nvSpPr>
          <p:cNvPr id="213096" name="Rectangle 104"/>
          <p:cNvSpPr>
            <a:spLocks noChangeArrowheads="1"/>
          </p:cNvSpPr>
          <p:nvPr/>
        </p:nvSpPr>
        <p:spPr bwMode="auto">
          <a:xfrm>
            <a:off x="457200" y="1524000"/>
            <a:ext cx="8229600" cy="4724400"/>
          </a:xfrm>
          <a:prstGeom prst="rect">
            <a:avLst/>
          </a:prstGeom>
          <a:noFill/>
          <a:ln w="9525">
            <a:noFill/>
            <a:miter lim="800000"/>
            <a:headEnd/>
            <a:tailEnd/>
          </a:ln>
          <a:effectLst/>
        </p:spPr>
        <p:txBody>
          <a:bodyPr lIns="92075" tIns="46037" rIns="92075" bIns="46037"/>
          <a:lstStyle/>
          <a:p>
            <a:pPr marL="342900" indent="-342900">
              <a:lnSpc>
                <a:spcPct val="110000"/>
              </a:lnSpc>
              <a:spcBef>
                <a:spcPts val="600"/>
              </a:spcBef>
              <a:spcAft>
                <a:spcPts val="600"/>
              </a:spcAft>
              <a:buClr>
                <a:srgbClr val="7BC5A2"/>
              </a:buClr>
              <a:buFontTx/>
              <a:buChar char="•"/>
            </a:pPr>
            <a:r>
              <a:rPr lang="en-US" sz="2800"/>
              <a:t>Start with a coarse cut</a:t>
            </a:r>
          </a:p>
          <a:p>
            <a:pPr marL="742950" lvl="1" indent="-285750">
              <a:lnSpc>
                <a:spcPct val="110000"/>
              </a:lnSpc>
              <a:spcBef>
                <a:spcPts val="600"/>
              </a:spcBef>
              <a:spcAft>
                <a:spcPts val="600"/>
              </a:spcAft>
              <a:buClr>
                <a:srgbClr val="7BC5A2"/>
              </a:buClr>
              <a:buFontTx/>
              <a:buChar char="–"/>
            </a:pPr>
            <a:r>
              <a:rPr lang="en-US" sz="2600"/>
              <a:t>Eg, source node of product graph</a:t>
            </a:r>
          </a:p>
        </p:txBody>
      </p:sp>
      <p:sp>
        <p:nvSpPr>
          <p:cNvPr id="67" name="Rectangle 2"/>
          <p:cNvSpPr txBox="1">
            <a:spLocks noChangeArrowheads="1"/>
          </p:cNvSpPr>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1"/>
                </a:solidFill>
                <a:effectLst/>
                <a:uLnTx/>
                <a:uFillTx/>
                <a:latin typeface="+mj-lt"/>
                <a:ea typeface="+mj-ea"/>
                <a:cs typeface="+mj-cs"/>
              </a:rPr>
              <a:t>Scalability</a:t>
            </a:r>
            <a:endParaRPr kumimoji="0" lang="en-US" sz="44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4533900"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L6</a:t>
            </a:r>
          </a:p>
        </p:txBody>
      </p:sp>
      <p:sp>
        <p:nvSpPr>
          <p:cNvPr id="223235" name="Text Box 3"/>
          <p:cNvSpPr txBox="1">
            <a:spLocks noChangeArrowheads="1"/>
          </p:cNvSpPr>
          <p:nvPr/>
        </p:nvSpPr>
        <p:spPr bwMode="auto">
          <a:xfrm>
            <a:off x="1905000" y="4948238"/>
            <a:ext cx="603250" cy="3667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G2</a:t>
            </a:r>
          </a:p>
        </p:txBody>
      </p:sp>
      <p:sp>
        <p:nvSpPr>
          <p:cNvPr id="223236" name="Text Box 4"/>
          <p:cNvSpPr txBox="1">
            <a:spLocks noChangeArrowheads="1"/>
          </p:cNvSpPr>
          <p:nvPr/>
        </p:nvSpPr>
        <p:spPr bwMode="auto">
          <a:xfrm>
            <a:off x="3859213"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L1</a:t>
            </a:r>
          </a:p>
        </p:txBody>
      </p:sp>
      <p:sp>
        <p:nvSpPr>
          <p:cNvPr id="223237" name="Text Box 5"/>
          <p:cNvSpPr txBox="1">
            <a:spLocks noChangeArrowheads="1"/>
          </p:cNvSpPr>
          <p:nvPr/>
        </p:nvSpPr>
        <p:spPr bwMode="auto">
          <a:xfrm>
            <a:off x="5208588"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L2</a:t>
            </a:r>
          </a:p>
        </p:txBody>
      </p:sp>
      <p:sp>
        <p:nvSpPr>
          <p:cNvPr id="223238" name="Text Box 6"/>
          <p:cNvSpPr txBox="1">
            <a:spLocks noChangeArrowheads="1"/>
          </p:cNvSpPr>
          <p:nvPr/>
        </p:nvSpPr>
        <p:spPr bwMode="auto">
          <a:xfrm>
            <a:off x="6559550" y="3657600"/>
            <a:ext cx="601663"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L3</a:t>
            </a:r>
          </a:p>
        </p:txBody>
      </p:sp>
      <p:sp>
        <p:nvSpPr>
          <p:cNvPr id="223239" name="Text Box 7"/>
          <p:cNvSpPr txBox="1">
            <a:spLocks noChangeArrowheads="1"/>
          </p:cNvSpPr>
          <p:nvPr/>
        </p:nvSpPr>
        <p:spPr bwMode="auto">
          <a:xfrm>
            <a:off x="3182938"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L4</a:t>
            </a:r>
          </a:p>
        </p:txBody>
      </p:sp>
      <p:sp>
        <p:nvSpPr>
          <p:cNvPr id="223240" name="Text Box 8"/>
          <p:cNvSpPr txBox="1">
            <a:spLocks noChangeArrowheads="1"/>
          </p:cNvSpPr>
          <p:nvPr/>
        </p:nvSpPr>
        <p:spPr bwMode="auto">
          <a:xfrm>
            <a:off x="5884863"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L5</a:t>
            </a:r>
          </a:p>
        </p:txBody>
      </p:sp>
      <p:sp>
        <p:nvSpPr>
          <p:cNvPr id="223241" name="Text Box 9"/>
          <p:cNvSpPr txBox="1">
            <a:spLocks noChangeArrowheads="1"/>
          </p:cNvSpPr>
          <p:nvPr/>
        </p:nvSpPr>
        <p:spPr bwMode="auto">
          <a:xfrm>
            <a:off x="2508250"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L0</a:t>
            </a:r>
          </a:p>
        </p:txBody>
      </p:sp>
      <p:sp>
        <p:nvSpPr>
          <p:cNvPr id="223242" name="Text Box 10"/>
          <p:cNvSpPr txBox="1">
            <a:spLocks noChangeArrowheads="1"/>
          </p:cNvSpPr>
          <p:nvPr/>
        </p:nvSpPr>
        <p:spPr bwMode="auto">
          <a:xfrm>
            <a:off x="1905000" y="57023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G1</a:t>
            </a:r>
          </a:p>
        </p:txBody>
      </p:sp>
      <p:sp>
        <p:nvSpPr>
          <p:cNvPr id="223243" name="Text Box 11"/>
          <p:cNvSpPr txBox="1">
            <a:spLocks noChangeArrowheads="1"/>
          </p:cNvSpPr>
          <p:nvPr/>
        </p:nvSpPr>
        <p:spPr bwMode="auto">
          <a:xfrm>
            <a:off x="1905000" y="4189413"/>
            <a:ext cx="603250" cy="3667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G0</a:t>
            </a:r>
          </a:p>
        </p:txBody>
      </p:sp>
      <p:sp>
        <p:nvSpPr>
          <p:cNvPr id="223244" name="Freeform 12"/>
          <p:cNvSpPr>
            <a:spLocks/>
          </p:cNvSpPr>
          <p:nvPr/>
        </p:nvSpPr>
        <p:spPr bwMode="auto">
          <a:xfrm>
            <a:off x="2681288" y="4278313"/>
            <a:ext cx="260350"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45" name="Freeform 13"/>
          <p:cNvSpPr>
            <a:spLocks/>
          </p:cNvSpPr>
          <p:nvPr/>
        </p:nvSpPr>
        <p:spPr bwMode="auto">
          <a:xfrm>
            <a:off x="3354388" y="4278313"/>
            <a:ext cx="260350"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46" name="Freeform 14"/>
          <p:cNvSpPr>
            <a:spLocks/>
          </p:cNvSpPr>
          <p:nvPr/>
        </p:nvSpPr>
        <p:spPr bwMode="auto">
          <a:xfrm>
            <a:off x="4030663" y="4278313"/>
            <a:ext cx="258762"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47" name="Freeform 15"/>
          <p:cNvSpPr>
            <a:spLocks/>
          </p:cNvSpPr>
          <p:nvPr/>
        </p:nvSpPr>
        <p:spPr bwMode="auto">
          <a:xfrm>
            <a:off x="4706938" y="4278313"/>
            <a:ext cx="257175"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48" name="Freeform 16"/>
          <p:cNvSpPr>
            <a:spLocks/>
          </p:cNvSpPr>
          <p:nvPr/>
        </p:nvSpPr>
        <p:spPr bwMode="auto">
          <a:xfrm>
            <a:off x="5381625" y="4278313"/>
            <a:ext cx="258763"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49" name="Freeform 17"/>
          <p:cNvSpPr>
            <a:spLocks/>
          </p:cNvSpPr>
          <p:nvPr/>
        </p:nvSpPr>
        <p:spPr bwMode="auto">
          <a:xfrm>
            <a:off x="6056313" y="4278313"/>
            <a:ext cx="258762"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50" name="Freeform 18"/>
          <p:cNvSpPr>
            <a:spLocks/>
          </p:cNvSpPr>
          <p:nvPr/>
        </p:nvSpPr>
        <p:spPr bwMode="auto">
          <a:xfrm>
            <a:off x="6734175" y="4278313"/>
            <a:ext cx="257175"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51" name="Freeform 19"/>
          <p:cNvSpPr>
            <a:spLocks/>
          </p:cNvSpPr>
          <p:nvPr/>
        </p:nvSpPr>
        <p:spPr bwMode="auto">
          <a:xfrm>
            <a:off x="2681288" y="503555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52" name="Freeform 20"/>
          <p:cNvSpPr>
            <a:spLocks/>
          </p:cNvSpPr>
          <p:nvPr/>
        </p:nvSpPr>
        <p:spPr bwMode="auto">
          <a:xfrm>
            <a:off x="3354388" y="503555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0000"/>
          </a:solidFill>
          <a:ln w="28575" cmpd="sng">
            <a:solidFill>
              <a:schemeClr val="tx1"/>
            </a:solidFill>
            <a:prstDash val="solid"/>
            <a:round/>
            <a:headEnd/>
            <a:tailEnd/>
          </a:ln>
        </p:spPr>
        <p:txBody>
          <a:bodyPr/>
          <a:lstStyle/>
          <a:p>
            <a:endParaRPr lang="en-US"/>
          </a:p>
        </p:txBody>
      </p:sp>
      <p:sp>
        <p:nvSpPr>
          <p:cNvPr id="223253" name="Freeform 21"/>
          <p:cNvSpPr>
            <a:spLocks/>
          </p:cNvSpPr>
          <p:nvPr/>
        </p:nvSpPr>
        <p:spPr bwMode="auto">
          <a:xfrm>
            <a:off x="4030663" y="503555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54" name="Freeform 22"/>
          <p:cNvSpPr>
            <a:spLocks/>
          </p:cNvSpPr>
          <p:nvPr/>
        </p:nvSpPr>
        <p:spPr bwMode="auto">
          <a:xfrm>
            <a:off x="5381625" y="503555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55" name="Freeform 23"/>
          <p:cNvSpPr>
            <a:spLocks/>
          </p:cNvSpPr>
          <p:nvPr/>
        </p:nvSpPr>
        <p:spPr bwMode="auto">
          <a:xfrm>
            <a:off x="6056313" y="503555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0000"/>
          </a:solidFill>
          <a:ln w="28575" cmpd="sng">
            <a:solidFill>
              <a:schemeClr val="tx1"/>
            </a:solidFill>
            <a:prstDash val="solid"/>
            <a:round/>
            <a:headEnd/>
            <a:tailEnd/>
          </a:ln>
        </p:spPr>
        <p:txBody>
          <a:bodyPr/>
          <a:lstStyle/>
          <a:p>
            <a:endParaRPr lang="en-US"/>
          </a:p>
        </p:txBody>
      </p:sp>
      <p:sp>
        <p:nvSpPr>
          <p:cNvPr id="223256" name="Freeform 24"/>
          <p:cNvSpPr>
            <a:spLocks/>
          </p:cNvSpPr>
          <p:nvPr/>
        </p:nvSpPr>
        <p:spPr bwMode="auto">
          <a:xfrm>
            <a:off x="6734175" y="503555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57" name="Freeform 25"/>
          <p:cNvSpPr>
            <a:spLocks/>
          </p:cNvSpPr>
          <p:nvPr/>
        </p:nvSpPr>
        <p:spPr bwMode="auto">
          <a:xfrm>
            <a:off x="2681288" y="579120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58" name="Freeform 26"/>
          <p:cNvSpPr>
            <a:spLocks/>
          </p:cNvSpPr>
          <p:nvPr/>
        </p:nvSpPr>
        <p:spPr bwMode="auto">
          <a:xfrm>
            <a:off x="3354388" y="579120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59" name="Freeform 27"/>
          <p:cNvSpPr>
            <a:spLocks/>
          </p:cNvSpPr>
          <p:nvPr/>
        </p:nvSpPr>
        <p:spPr bwMode="auto">
          <a:xfrm>
            <a:off x="4030663" y="57912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60" name="Freeform 28"/>
          <p:cNvSpPr>
            <a:spLocks/>
          </p:cNvSpPr>
          <p:nvPr/>
        </p:nvSpPr>
        <p:spPr bwMode="auto">
          <a:xfrm>
            <a:off x="4706938" y="57912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61" name="Freeform 29"/>
          <p:cNvSpPr>
            <a:spLocks/>
          </p:cNvSpPr>
          <p:nvPr/>
        </p:nvSpPr>
        <p:spPr bwMode="auto">
          <a:xfrm>
            <a:off x="5381625" y="57912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62" name="Freeform 30"/>
          <p:cNvSpPr>
            <a:spLocks/>
          </p:cNvSpPr>
          <p:nvPr/>
        </p:nvSpPr>
        <p:spPr bwMode="auto">
          <a:xfrm>
            <a:off x="6056313" y="57912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3263" name="Freeform 31"/>
          <p:cNvSpPr>
            <a:spLocks/>
          </p:cNvSpPr>
          <p:nvPr/>
        </p:nvSpPr>
        <p:spPr bwMode="auto">
          <a:xfrm>
            <a:off x="6734175" y="57912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cxnSp>
        <p:nvCxnSpPr>
          <p:cNvPr id="223264" name="AutoShape 32"/>
          <p:cNvCxnSpPr>
            <a:cxnSpLocks noChangeShapeType="1"/>
            <a:stCxn id="223296" idx="28"/>
            <a:endCxn id="223247" idx="10"/>
          </p:cNvCxnSpPr>
          <p:nvPr/>
        </p:nvCxnSpPr>
        <p:spPr bwMode="auto">
          <a:xfrm flipV="1">
            <a:off x="4833938" y="4560888"/>
            <a:ext cx="0" cy="460375"/>
          </a:xfrm>
          <a:prstGeom prst="straightConnector1">
            <a:avLst/>
          </a:prstGeom>
          <a:noFill/>
          <a:ln w="9525">
            <a:solidFill>
              <a:srgbClr val="CCCCCC"/>
            </a:solidFill>
            <a:round/>
            <a:headEnd/>
            <a:tailEnd type="triangle" w="med" len="med"/>
          </a:ln>
          <a:effectLst/>
        </p:spPr>
      </p:cxnSp>
      <p:cxnSp>
        <p:nvCxnSpPr>
          <p:cNvPr id="223265" name="AutoShape 33"/>
          <p:cNvCxnSpPr>
            <a:cxnSpLocks noChangeShapeType="1"/>
            <a:stCxn id="223296" idx="10"/>
            <a:endCxn id="223260" idx="28"/>
          </p:cNvCxnSpPr>
          <p:nvPr/>
        </p:nvCxnSpPr>
        <p:spPr bwMode="auto">
          <a:xfrm>
            <a:off x="4833938" y="5316538"/>
            <a:ext cx="0" cy="460375"/>
          </a:xfrm>
          <a:prstGeom prst="straightConnector1">
            <a:avLst/>
          </a:prstGeom>
          <a:noFill/>
          <a:ln w="9525">
            <a:solidFill>
              <a:srgbClr val="CCCCCC"/>
            </a:solidFill>
            <a:round/>
            <a:headEnd/>
            <a:tailEnd type="triangle" w="med" len="med"/>
          </a:ln>
          <a:effectLst/>
        </p:spPr>
      </p:cxnSp>
      <p:cxnSp>
        <p:nvCxnSpPr>
          <p:cNvPr id="223266" name="AutoShape 34"/>
          <p:cNvCxnSpPr>
            <a:cxnSpLocks noChangeShapeType="1"/>
            <a:stCxn id="223253" idx="28"/>
            <a:endCxn id="223246" idx="10"/>
          </p:cNvCxnSpPr>
          <p:nvPr/>
        </p:nvCxnSpPr>
        <p:spPr bwMode="auto">
          <a:xfrm flipV="1">
            <a:off x="4159250" y="4560888"/>
            <a:ext cx="0" cy="460375"/>
          </a:xfrm>
          <a:prstGeom prst="straightConnector1">
            <a:avLst/>
          </a:prstGeom>
          <a:noFill/>
          <a:ln w="9525">
            <a:solidFill>
              <a:srgbClr val="CCCCCC"/>
            </a:solidFill>
            <a:round/>
            <a:headEnd/>
            <a:tailEnd type="triangle" w="med" len="med"/>
          </a:ln>
          <a:effectLst/>
        </p:spPr>
      </p:cxnSp>
      <p:cxnSp>
        <p:nvCxnSpPr>
          <p:cNvPr id="223267" name="AutoShape 35"/>
          <p:cNvCxnSpPr>
            <a:cxnSpLocks noChangeShapeType="1"/>
            <a:stCxn id="223253" idx="10"/>
            <a:endCxn id="223259" idx="28"/>
          </p:cNvCxnSpPr>
          <p:nvPr/>
        </p:nvCxnSpPr>
        <p:spPr bwMode="auto">
          <a:xfrm>
            <a:off x="4159250" y="5316538"/>
            <a:ext cx="0" cy="460375"/>
          </a:xfrm>
          <a:prstGeom prst="straightConnector1">
            <a:avLst/>
          </a:prstGeom>
          <a:noFill/>
          <a:ln w="9525">
            <a:solidFill>
              <a:srgbClr val="CCCCCC"/>
            </a:solidFill>
            <a:round/>
            <a:headEnd/>
            <a:tailEnd type="triangle" w="med" len="med"/>
          </a:ln>
          <a:effectLst/>
        </p:spPr>
      </p:cxnSp>
      <p:cxnSp>
        <p:nvCxnSpPr>
          <p:cNvPr id="223268" name="AutoShape 36"/>
          <p:cNvCxnSpPr>
            <a:cxnSpLocks noChangeShapeType="1"/>
            <a:stCxn id="223252" idx="28"/>
            <a:endCxn id="223245" idx="10"/>
          </p:cNvCxnSpPr>
          <p:nvPr/>
        </p:nvCxnSpPr>
        <p:spPr bwMode="auto">
          <a:xfrm flipV="1">
            <a:off x="3482975" y="4560888"/>
            <a:ext cx="0" cy="460375"/>
          </a:xfrm>
          <a:prstGeom prst="straightConnector1">
            <a:avLst/>
          </a:prstGeom>
          <a:noFill/>
          <a:ln w="9525">
            <a:solidFill>
              <a:srgbClr val="CCCCCC"/>
            </a:solidFill>
            <a:round/>
            <a:headEnd/>
            <a:tailEnd type="triangle" w="med" len="med"/>
          </a:ln>
          <a:effectLst/>
        </p:spPr>
      </p:cxnSp>
      <p:cxnSp>
        <p:nvCxnSpPr>
          <p:cNvPr id="223269" name="AutoShape 37"/>
          <p:cNvCxnSpPr>
            <a:cxnSpLocks noChangeShapeType="1"/>
            <a:stCxn id="223252" idx="10"/>
            <a:endCxn id="223258" idx="28"/>
          </p:cNvCxnSpPr>
          <p:nvPr/>
        </p:nvCxnSpPr>
        <p:spPr bwMode="auto">
          <a:xfrm>
            <a:off x="3482975" y="5316538"/>
            <a:ext cx="0" cy="460375"/>
          </a:xfrm>
          <a:prstGeom prst="straightConnector1">
            <a:avLst/>
          </a:prstGeom>
          <a:noFill/>
          <a:ln w="9525">
            <a:solidFill>
              <a:srgbClr val="CCCCCC"/>
            </a:solidFill>
            <a:round/>
            <a:headEnd/>
            <a:tailEnd type="triangle" w="med" len="med"/>
          </a:ln>
          <a:effectLst/>
        </p:spPr>
      </p:cxnSp>
      <p:cxnSp>
        <p:nvCxnSpPr>
          <p:cNvPr id="223270" name="AutoShape 38"/>
          <p:cNvCxnSpPr>
            <a:cxnSpLocks noChangeShapeType="1"/>
            <a:stCxn id="223251" idx="28"/>
            <a:endCxn id="223244" idx="10"/>
          </p:cNvCxnSpPr>
          <p:nvPr/>
        </p:nvCxnSpPr>
        <p:spPr bwMode="auto">
          <a:xfrm flipV="1">
            <a:off x="2809875" y="4560888"/>
            <a:ext cx="0" cy="460375"/>
          </a:xfrm>
          <a:prstGeom prst="straightConnector1">
            <a:avLst/>
          </a:prstGeom>
          <a:noFill/>
          <a:ln w="9525">
            <a:solidFill>
              <a:srgbClr val="CCCCCC"/>
            </a:solidFill>
            <a:round/>
            <a:headEnd/>
            <a:tailEnd type="triangle" w="med" len="med"/>
          </a:ln>
          <a:effectLst/>
        </p:spPr>
      </p:cxnSp>
      <p:cxnSp>
        <p:nvCxnSpPr>
          <p:cNvPr id="223271" name="AutoShape 39"/>
          <p:cNvCxnSpPr>
            <a:cxnSpLocks noChangeShapeType="1"/>
            <a:stCxn id="223251" idx="10"/>
            <a:endCxn id="223257" idx="28"/>
          </p:cNvCxnSpPr>
          <p:nvPr/>
        </p:nvCxnSpPr>
        <p:spPr bwMode="auto">
          <a:xfrm>
            <a:off x="2809875" y="5316538"/>
            <a:ext cx="0" cy="460375"/>
          </a:xfrm>
          <a:prstGeom prst="straightConnector1">
            <a:avLst/>
          </a:prstGeom>
          <a:noFill/>
          <a:ln w="9525">
            <a:solidFill>
              <a:srgbClr val="CCCCCC"/>
            </a:solidFill>
            <a:round/>
            <a:headEnd/>
            <a:tailEnd type="triangle" w="med" len="med"/>
          </a:ln>
          <a:effectLst/>
        </p:spPr>
      </p:cxnSp>
      <p:cxnSp>
        <p:nvCxnSpPr>
          <p:cNvPr id="223272" name="AutoShape 40"/>
          <p:cNvCxnSpPr>
            <a:cxnSpLocks noChangeShapeType="1"/>
            <a:stCxn id="223254" idx="28"/>
            <a:endCxn id="223248" idx="10"/>
          </p:cNvCxnSpPr>
          <p:nvPr/>
        </p:nvCxnSpPr>
        <p:spPr bwMode="auto">
          <a:xfrm flipV="1">
            <a:off x="5510213" y="4560888"/>
            <a:ext cx="0" cy="460375"/>
          </a:xfrm>
          <a:prstGeom prst="straightConnector1">
            <a:avLst/>
          </a:prstGeom>
          <a:noFill/>
          <a:ln w="9525">
            <a:solidFill>
              <a:srgbClr val="CCCCCC"/>
            </a:solidFill>
            <a:round/>
            <a:headEnd/>
            <a:tailEnd type="triangle" w="med" len="med"/>
          </a:ln>
          <a:effectLst/>
        </p:spPr>
      </p:cxnSp>
      <p:cxnSp>
        <p:nvCxnSpPr>
          <p:cNvPr id="223273" name="AutoShape 41"/>
          <p:cNvCxnSpPr>
            <a:cxnSpLocks noChangeShapeType="1"/>
            <a:stCxn id="223254" idx="10"/>
            <a:endCxn id="223261" idx="28"/>
          </p:cNvCxnSpPr>
          <p:nvPr/>
        </p:nvCxnSpPr>
        <p:spPr bwMode="auto">
          <a:xfrm>
            <a:off x="5510213" y="5316538"/>
            <a:ext cx="0" cy="460375"/>
          </a:xfrm>
          <a:prstGeom prst="straightConnector1">
            <a:avLst/>
          </a:prstGeom>
          <a:noFill/>
          <a:ln w="9525">
            <a:solidFill>
              <a:srgbClr val="CCCCCC"/>
            </a:solidFill>
            <a:round/>
            <a:headEnd/>
            <a:tailEnd type="triangle" w="med" len="med"/>
          </a:ln>
          <a:effectLst/>
        </p:spPr>
      </p:cxnSp>
      <p:cxnSp>
        <p:nvCxnSpPr>
          <p:cNvPr id="223274" name="AutoShape 42"/>
          <p:cNvCxnSpPr>
            <a:cxnSpLocks noChangeShapeType="1"/>
            <a:stCxn id="223255" idx="28"/>
            <a:endCxn id="223249" idx="10"/>
          </p:cNvCxnSpPr>
          <p:nvPr/>
        </p:nvCxnSpPr>
        <p:spPr bwMode="auto">
          <a:xfrm flipV="1">
            <a:off x="6184900" y="4560888"/>
            <a:ext cx="0" cy="460375"/>
          </a:xfrm>
          <a:prstGeom prst="straightConnector1">
            <a:avLst/>
          </a:prstGeom>
          <a:noFill/>
          <a:ln w="9525">
            <a:solidFill>
              <a:srgbClr val="CCCCCC"/>
            </a:solidFill>
            <a:round/>
            <a:headEnd/>
            <a:tailEnd type="triangle" w="med" len="med"/>
          </a:ln>
          <a:effectLst/>
        </p:spPr>
      </p:cxnSp>
      <p:cxnSp>
        <p:nvCxnSpPr>
          <p:cNvPr id="223275" name="AutoShape 43"/>
          <p:cNvCxnSpPr>
            <a:cxnSpLocks noChangeShapeType="1"/>
            <a:stCxn id="223255" idx="10"/>
            <a:endCxn id="223262" idx="28"/>
          </p:cNvCxnSpPr>
          <p:nvPr/>
        </p:nvCxnSpPr>
        <p:spPr bwMode="auto">
          <a:xfrm>
            <a:off x="6184900" y="5316538"/>
            <a:ext cx="0" cy="460375"/>
          </a:xfrm>
          <a:prstGeom prst="straightConnector1">
            <a:avLst/>
          </a:prstGeom>
          <a:noFill/>
          <a:ln w="9525">
            <a:solidFill>
              <a:srgbClr val="CCCCCC"/>
            </a:solidFill>
            <a:round/>
            <a:headEnd/>
            <a:tailEnd type="triangle" w="med" len="med"/>
          </a:ln>
          <a:effectLst/>
        </p:spPr>
      </p:cxnSp>
      <p:cxnSp>
        <p:nvCxnSpPr>
          <p:cNvPr id="223276" name="AutoShape 44"/>
          <p:cNvCxnSpPr>
            <a:cxnSpLocks noChangeShapeType="1"/>
            <a:stCxn id="223256" idx="28"/>
            <a:endCxn id="223250" idx="10"/>
          </p:cNvCxnSpPr>
          <p:nvPr/>
        </p:nvCxnSpPr>
        <p:spPr bwMode="auto">
          <a:xfrm flipV="1">
            <a:off x="6861175" y="4560888"/>
            <a:ext cx="0" cy="460375"/>
          </a:xfrm>
          <a:prstGeom prst="straightConnector1">
            <a:avLst/>
          </a:prstGeom>
          <a:noFill/>
          <a:ln w="9525">
            <a:solidFill>
              <a:srgbClr val="CCCCCC"/>
            </a:solidFill>
            <a:round/>
            <a:headEnd/>
            <a:tailEnd type="triangle" w="med" len="med"/>
          </a:ln>
          <a:effectLst/>
        </p:spPr>
      </p:cxnSp>
      <p:cxnSp>
        <p:nvCxnSpPr>
          <p:cNvPr id="223277" name="AutoShape 45"/>
          <p:cNvCxnSpPr>
            <a:cxnSpLocks noChangeShapeType="1"/>
            <a:stCxn id="223256" idx="10"/>
            <a:endCxn id="223263" idx="28"/>
          </p:cNvCxnSpPr>
          <p:nvPr/>
        </p:nvCxnSpPr>
        <p:spPr bwMode="auto">
          <a:xfrm>
            <a:off x="6861175" y="5316538"/>
            <a:ext cx="0" cy="460375"/>
          </a:xfrm>
          <a:prstGeom prst="straightConnector1">
            <a:avLst/>
          </a:prstGeom>
          <a:noFill/>
          <a:ln w="9525">
            <a:solidFill>
              <a:srgbClr val="CCCCCC"/>
            </a:solidFill>
            <a:round/>
            <a:headEnd/>
            <a:tailEnd type="triangle" w="med" len="med"/>
          </a:ln>
          <a:effectLst/>
        </p:spPr>
      </p:cxnSp>
      <p:cxnSp>
        <p:nvCxnSpPr>
          <p:cNvPr id="223278" name="AutoShape 46"/>
          <p:cNvCxnSpPr>
            <a:cxnSpLocks noChangeShapeType="1"/>
            <a:stCxn id="223245" idx="37"/>
            <a:endCxn id="223246" idx="19"/>
          </p:cNvCxnSpPr>
          <p:nvPr/>
        </p:nvCxnSpPr>
        <p:spPr bwMode="auto">
          <a:xfrm>
            <a:off x="3629025" y="4413250"/>
            <a:ext cx="387350" cy="0"/>
          </a:xfrm>
          <a:prstGeom prst="straightConnector1">
            <a:avLst/>
          </a:prstGeom>
          <a:noFill/>
          <a:ln w="9525">
            <a:solidFill>
              <a:srgbClr val="CCCCCC"/>
            </a:solidFill>
            <a:round/>
            <a:headEnd/>
            <a:tailEnd type="triangle" w="med" len="med"/>
          </a:ln>
          <a:effectLst/>
        </p:spPr>
      </p:cxnSp>
      <p:cxnSp>
        <p:nvCxnSpPr>
          <p:cNvPr id="223279" name="AutoShape 47"/>
          <p:cNvCxnSpPr>
            <a:cxnSpLocks noChangeShapeType="1"/>
            <a:stCxn id="223252" idx="37"/>
            <a:endCxn id="223253" idx="19"/>
          </p:cNvCxnSpPr>
          <p:nvPr/>
        </p:nvCxnSpPr>
        <p:spPr bwMode="auto">
          <a:xfrm>
            <a:off x="3629025" y="5170488"/>
            <a:ext cx="387350" cy="0"/>
          </a:xfrm>
          <a:prstGeom prst="straightConnector1">
            <a:avLst/>
          </a:prstGeom>
          <a:noFill/>
          <a:ln w="9525">
            <a:solidFill>
              <a:srgbClr val="CCCCCC"/>
            </a:solidFill>
            <a:round/>
            <a:headEnd/>
            <a:tailEnd type="triangle" w="med" len="med"/>
          </a:ln>
          <a:effectLst/>
        </p:spPr>
      </p:cxnSp>
      <p:cxnSp>
        <p:nvCxnSpPr>
          <p:cNvPr id="223280" name="AutoShape 48"/>
          <p:cNvCxnSpPr>
            <a:cxnSpLocks noChangeShapeType="1"/>
            <a:stCxn id="223258" idx="37"/>
            <a:endCxn id="223259" idx="19"/>
          </p:cNvCxnSpPr>
          <p:nvPr/>
        </p:nvCxnSpPr>
        <p:spPr bwMode="auto">
          <a:xfrm>
            <a:off x="3629025" y="5926138"/>
            <a:ext cx="387350" cy="0"/>
          </a:xfrm>
          <a:prstGeom prst="straightConnector1">
            <a:avLst/>
          </a:prstGeom>
          <a:noFill/>
          <a:ln w="9525">
            <a:solidFill>
              <a:srgbClr val="CCCCCC"/>
            </a:solidFill>
            <a:round/>
            <a:headEnd/>
            <a:tailEnd type="triangle" w="med" len="med"/>
          </a:ln>
          <a:effectLst/>
        </p:spPr>
      </p:cxnSp>
      <p:cxnSp>
        <p:nvCxnSpPr>
          <p:cNvPr id="223281" name="AutoShape 49"/>
          <p:cNvCxnSpPr>
            <a:cxnSpLocks noChangeShapeType="1"/>
            <a:stCxn id="223258" idx="19"/>
            <a:endCxn id="223257" idx="37"/>
          </p:cNvCxnSpPr>
          <p:nvPr/>
        </p:nvCxnSpPr>
        <p:spPr bwMode="auto">
          <a:xfrm flipH="1">
            <a:off x="2955925" y="5926138"/>
            <a:ext cx="384175" cy="0"/>
          </a:xfrm>
          <a:prstGeom prst="straightConnector1">
            <a:avLst/>
          </a:prstGeom>
          <a:noFill/>
          <a:ln w="9525">
            <a:solidFill>
              <a:srgbClr val="CCCCCC"/>
            </a:solidFill>
            <a:round/>
            <a:headEnd/>
            <a:tailEnd type="triangle" w="med" len="med"/>
          </a:ln>
          <a:effectLst/>
        </p:spPr>
      </p:cxnSp>
      <p:cxnSp>
        <p:nvCxnSpPr>
          <p:cNvPr id="223282" name="AutoShape 50"/>
          <p:cNvCxnSpPr>
            <a:cxnSpLocks noChangeShapeType="1"/>
            <a:stCxn id="223252" idx="19"/>
            <a:endCxn id="223251" idx="37"/>
          </p:cNvCxnSpPr>
          <p:nvPr/>
        </p:nvCxnSpPr>
        <p:spPr bwMode="auto">
          <a:xfrm flipH="1">
            <a:off x="2955925" y="5170488"/>
            <a:ext cx="384175" cy="0"/>
          </a:xfrm>
          <a:prstGeom prst="straightConnector1">
            <a:avLst/>
          </a:prstGeom>
          <a:noFill/>
          <a:ln w="9525">
            <a:solidFill>
              <a:srgbClr val="CCCCCC"/>
            </a:solidFill>
            <a:round/>
            <a:headEnd/>
            <a:tailEnd type="triangle" w="med" len="med"/>
          </a:ln>
          <a:effectLst/>
        </p:spPr>
      </p:cxnSp>
      <p:cxnSp>
        <p:nvCxnSpPr>
          <p:cNvPr id="223283" name="AutoShape 51"/>
          <p:cNvCxnSpPr>
            <a:cxnSpLocks noChangeShapeType="1"/>
            <a:stCxn id="223245" idx="19"/>
            <a:endCxn id="223244" idx="37"/>
          </p:cNvCxnSpPr>
          <p:nvPr/>
        </p:nvCxnSpPr>
        <p:spPr bwMode="auto">
          <a:xfrm flipH="1">
            <a:off x="2955925" y="4413250"/>
            <a:ext cx="384175" cy="0"/>
          </a:xfrm>
          <a:prstGeom prst="straightConnector1">
            <a:avLst/>
          </a:prstGeom>
          <a:noFill/>
          <a:ln w="9525">
            <a:solidFill>
              <a:srgbClr val="CCCCCC"/>
            </a:solidFill>
            <a:round/>
            <a:headEnd/>
            <a:tailEnd type="triangle" w="med" len="med"/>
          </a:ln>
          <a:effectLst/>
        </p:spPr>
      </p:cxnSp>
      <p:cxnSp>
        <p:nvCxnSpPr>
          <p:cNvPr id="223284" name="AutoShape 52"/>
          <p:cNvCxnSpPr>
            <a:cxnSpLocks noChangeShapeType="1"/>
            <a:stCxn id="223249" idx="37"/>
            <a:endCxn id="223250" idx="19"/>
          </p:cNvCxnSpPr>
          <p:nvPr/>
        </p:nvCxnSpPr>
        <p:spPr bwMode="auto">
          <a:xfrm>
            <a:off x="6329363" y="4413250"/>
            <a:ext cx="390525" cy="0"/>
          </a:xfrm>
          <a:prstGeom prst="straightConnector1">
            <a:avLst/>
          </a:prstGeom>
          <a:noFill/>
          <a:ln w="9525">
            <a:solidFill>
              <a:srgbClr val="CCCCCC"/>
            </a:solidFill>
            <a:round/>
            <a:headEnd/>
            <a:tailEnd type="triangle" w="med" len="med"/>
          </a:ln>
          <a:effectLst/>
        </p:spPr>
      </p:cxnSp>
      <p:cxnSp>
        <p:nvCxnSpPr>
          <p:cNvPr id="223285" name="AutoShape 53"/>
          <p:cNvCxnSpPr>
            <a:cxnSpLocks noChangeShapeType="1"/>
            <a:stCxn id="223255" idx="37"/>
            <a:endCxn id="223256" idx="19"/>
          </p:cNvCxnSpPr>
          <p:nvPr/>
        </p:nvCxnSpPr>
        <p:spPr bwMode="auto">
          <a:xfrm>
            <a:off x="6329363" y="5170488"/>
            <a:ext cx="390525" cy="0"/>
          </a:xfrm>
          <a:prstGeom prst="straightConnector1">
            <a:avLst/>
          </a:prstGeom>
          <a:noFill/>
          <a:ln w="9525">
            <a:solidFill>
              <a:srgbClr val="CCCCCC"/>
            </a:solidFill>
            <a:round/>
            <a:headEnd/>
            <a:tailEnd type="triangle" w="med" len="med"/>
          </a:ln>
          <a:effectLst/>
        </p:spPr>
      </p:cxnSp>
      <p:cxnSp>
        <p:nvCxnSpPr>
          <p:cNvPr id="223286" name="AutoShape 54"/>
          <p:cNvCxnSpPr>
            <a:cxnSpLocks noChangeShapeType="1"/>
            <a:stCxn id="223262" idx="37"/>
            <a:endCxn id="223263" idx="19"/>
          </p:cNvCxnSpPr>
          <p:nvPr/>
        </p:nvCxnSpPr>
        <p:spPr bwMode="auto">
          <a:xfrm>
            <a:off x="6329363" y="5926138"/>
            <a:ext cx="390525" cy="0"/>
          </a:xfrm>
          <a:prstGeom prst="straightConnector1">
            <a:avLst/>
          </a:prstGeom>
          <a:noFill/>
          <a:ln w="9525">
            <a:solidFill>
              <a:srgbClr val="CCCCCC"/>
            </a:solidFill>
            <a:round/>
            <a:headEnd/>
            <a:tailEnd type="triangle" w="med" len="med"/>
          </a:ln>
          <a:effectLst/>
        </p:spPr>
      </p:cxnSp>
      <p:cxnSp>
        <p:nvCxnSpPr>
          <p:cNvPr id="223287" name="AutoShape 55"/>
          <p:cNvCxnSpPr>
            <a:cxnSpLocks noChangeShapeType="1"/>
            <a:stCxn id="223249" idx="19"/>
            <a:endCxn id="223248" idx="37"/>
          </p:cNvCxnSpPr>
          <p:nvPr/>
        </p:nvCxnSpPr>
        <p:spPr bwMode="auto">
          <a:xfrm flipH="1">
            <a:off x="5654675" y="4413250"/>
            <a:ext cx="387350" cy="0"/>
          </a:xfrm>
          <a:prstGeom prst="straightConnector1">
            <a:avLst/>
          </a:prstGeom>
          <a:noFill/>
          <a:ln w="9525">
            <a:solidFill>
              <a:srgbClr val="CCCCCC"/>
            </a:solidFill>
            <a:round/>
            <a:headEnd/>
            <a:tailEnd type="triangle" w="med" len="med"/>
          </a:ln>
          <a:effectLst/>
        </p:spPr>
      </p:cxnSp>
      <p:cxnSp>
        <p:nvCxnSpPr>
          <p:cNvPr id="223288" name="AutoShape 56"/>
          <p:cNvCxnSpPr>
            <a:cxnSpLocks noChangeShapeType="1"/>
            <a:stCxn id="223255" idx="19"/>
            <a:endCxn id="223254" idx="37"/>
          </p:cNvCxnSpPr>
          <p:nvPr/>
        </p:nvCxnSpPr>
        <p:spPr bwMode="auto">
          <a:xfrm flipH="1">
            <a:off x="5654675" y="5170488"/>
            <a:ext cx="387350" cy="0"/>
          </a:xfrm>
          <a:prstGeom prst="straightConnector1">
            <a:avLst/>
          </a:prstGeom>
          <a:noFill/>
          <a:ln w="9525">
            <a:solidFill>
              <a:srgbClr val="CCCCCC"/>
            </a:solidFill>
            <a:round/>
            <a:headEnd/>
            <a:tailEnd type="triangle" w="med" len="med"/>
          </a:ln>
          <a:effectLst/>
        </p:spPr>
      </p:cxnSp>
      <p:cxnSp>
        <p:nvCxnSpPr>
          <p:cNvPr id="223289" name="AutoShape 57"/>
          <p:cNvCxnSpPr>
            <a:cxnSpLocks noChangeShapeType="1"/>
            <a:stCxn id="223262" idx="17"/>
            <a:endCxn id="223261" idx="2"/>
          </p:cNvCxnSpPr>
          <p:nvPr/>
        </p:nvCxnSpPr>
        <p:spPr bwMode="auto">
          <a:xfrm flipH="1">
            <a:off x="5649913" y="5951538"/>
            <a:ext cx="395287" cy="0"/>
          </a:xfrm>
          <a:prstGeom prst="straightConnector1">
            <a:avLst/>
          </a:prstGeom>
          <a:noFill/>
          <a:ln w="9525">
            <a:solidFill>
              <a:srgbClr val="CCCCCC"/>
            </a:solidFill>
            <a:round/>
            <a:headEnd/>
            <a:tailEnd type="triangle" w="med" len="med"/>
          </a:ln>
          <a:effectLst/>
        </p:spPr>
      </p:cxnSp>
      <p:cxnSp>
        <p:nvCxnSpPr>
          <p:cNvPr id="223290" name="AutoShape 58"/>
          <p:cNvCxnSpPr>
            <a:cxnSpLocks noChangeShapeType="1"/>
            <a:stCxn id="223247" idx="30"/>
            <a:endCxn id="223249" idx="24"/>
          </p:cNvCxnSpPr>
          <p:nvPr/>
        </p:nvCxnSpPr>
        <p:spPr bwMode="auto">
          <a:xfrm rot="5400000" flipV="1">
            <a:off x="5491957" y="3664744"/>
            <a:ext cx="14287" cy="1228725"/>
          </a:xfrm>
          <a:prstGeom prst="curvedConnector3">
            <a:avLst>
              <a:gd name="adj1" fmla="val -1555556"/>
            </a:avLst>
          </a:prstGeom>
          <a:noFill/>
          <a:ln w="9525">
            <a:solidFill>
              <a:srgbClr val="CCCCCC"/>
            </a:solidFill>
            <a:round/>
            <a:headEnd/>
            <a:tailEnd type="triangle" w="med" len="med"/>
          </a:ln>
          <a:effectLst/>
        </p:spPr>
      </p:cxnSp>
      <p:cxnSp>
        <p:nvCxnSpPr>
          <p:cNvPr id="223291" name="AutoShape 59"/>
          <p:cNvCxnSpPr>
            <a:cxnSpLocks noChangeShapeType="1"/>
            <a:stCxn id="223296" idx="30"/>
            <a:endCxn id="223255" idx="24"/>
          </p:cNvCxnSpPr>
          <p:nvPr/>
        </p:nvCxnSpPr>
        <p:spPr bwMode="auto">
          <a:xfrm rot="5400000" flipV="1">
            <a:off x="5491957" y="4421981"/>
            <a:ext cx="14288" cy="1228725"/>
          </a:xfrm>
          <a:prstGeom prst="curvedConnector3">
            <a:avLst>
              <a:gd name="adj1" fmla="val -1555556"/>
            </a:avLst>
          </a:prstGeom>
          <a:noFill/>
          <a:ln w="28575">
            <a:solidFill>
              <a:srgbClr val="FFFF00"/>
            </a:solidFill>
            <a:round/>
            <a:headEnd/>
            <a:tailEnd type="triangle" w="med" len="med"/>
          </a:ln>
          <a:effectLst/>
        </p:spPr>
      </p:cxnSp>
      <p:cxnSp>
        <p:nvCxnSpPr>
          <p:cNvPr id="223292" name="AutoShape 60"/>
          <p:cNvCxnSpPr>
            <a:cxnSpLocks noChangeShapeType="1"/>
            <a:stCxn id="223260" idx="31"/>
            <a:endCxn id="223262" idx="24"/>
          </p:cNvCxnSpPr>
          <p:nvPr/>
        </p:nvCxnSpPr>
        <p:spPr bwMode="auto">
          <a:xfrm rot="5400000" flipV="1">
            <a:off x="5509419" y="5196682"/>
            <a:ext cx="1587" cy="1206500"/>
          </a:xfrm>
          <a:prstGeom prst="curvedConnector3">
            <a:avLst>
              <a:gd name="adj1" fmla="val -14900000"/>
            </a:avLst>
          </a:prstGeom>
          <a:noFill/>
          <a:ln w="9525">
            <a:solidFill>
              <a:srgbClr val="CCCCCC"/>
            </a:solidFill>
            <a:round/>
            <a:headEnd/>
            <a:tailEnd type="triangle" w="med" len="med"/>
          </a:ln>
          <a:effectLst/>
        </p:spPr>
      </p:cxnSp>
      <p:cxnSp>
        <p:nvCxnSpPr>
          <p:cNvPr id="223293" name="AutoShape 61"/>
          <p:cNvCxnSpPr>
            <a:cxnSpLocks noChangeShapeType="1"/>
            <a:stCxn id="223247" idx="26"/>
            <a:endCxn id="223245" idx="32"/>
          </p:cNvCxnSpPr>
          <p:nvPr/>
        </p:nvCxnSpPr>
        <p:spPr bwMode="auto">
          <a:xfrm rot="16200000" flipH="1" flipV="1">
            <a:off x="4173538" y="3665537"/>
            <a:ext cx="38100" cy="1235075"/>
          </a:xfrm>
          <a:prstGeom prst="curvedConnector3">
            <a:avLst>
              <a:gd name="adj1" fmla="val -562500"/>
            </a:avLst>
          </a:prstGeom>
          <a:noFill/>
          <a:ln w="9525">
            <a:solidFill>
              <a:srgbClr val="CCCCCC"/>
            </a:solidFill>
            <a:round/>
            <a:headEnd/>
            <a:tailEnd type="triangle" w="med" len="med"/>
          </a:ln>
          <a:effectLst/>
        </p:spPr>
      </p:cxnSp>
      <p:cxnSp>
        <p:nvCxnSpPr>
          <p:cNvPr id="223294" name="AutoShape 62"/>
          <p:cNvCxnSpPr>
            <a:cxnSpLocks noChangeShapeType="1"/>
            <a:stCxn id="223296" idx="25"/>
            <a:endCxn id="223252" idx="31"/>
          </p:cNvCxnSpPr>
          <p:nvPr/>
        </p:nvCxnSpPr>
        <p:spPr bwMode="auto">
          <a:xfrm rot="16200000" flipH="1" flipV="1">
            <a:off x="4164013" y="4421187"/>
            <a:ext cx="14288" cy="1230313"/>
          </a:xfrm>
          <a:prstGeom prst="curvedConnector3">
            <a:avLst>
              <a:gd name="adj1" fmla="val -1555556"/>
            </a:avLst>
          </a:prstGeom>
          <a:noFill/>
          <a:ln w="28575">
            <a:solidFill>
              <a:srgbClr val="FFFF00"/>
            </a:solidFill>
            <a:round/>
            <a:headEnd/>
            <a:tailEnd type="triangle" w="med" len="med"/>
          </a:ln>
          <a:effectLst/>
        </p:spPr>
      </p:cxnSp>
      <p:cxnSp>
        <p:nvCxnSpPr>
          <p:cNvPr id="223295" name="AutoShape 63"/>
          <p:cNvCxnSpPr>
            <a:cxnSpLocks noChangeShapeType="1"/>
            <a:stCxn id="223260" idx="24"/>
            <a:endCxn id="223258" idx="31"/>
          </p:cNvCxnSpPr>
          <p:nvPr/>
        </p:nvCxnSpPr>
        <p:spPr bwMode="auto">
          <a:xfrm rot="16200000" flipH="1" flipV="1">
            <a:off x="4159250" y="5195888"/>
            <a:ext cx="1587" cy="1208088"/>
          </a:xfrm>
          <a:prstGeom prst="curvedConnector3">
            <a:avLst>
              <a:gd name="adj1" fmla="val -14900000"/>
            </a:avLst>
          </a:prstGeom>
          <a:noFill/>
          <a:ln w="9525">
            <a:solidFill>
              <a:srgbClr val="CCCCCC"/>
            </a:solidFill>
            <a:round/>
            <a:headEnd/>
            <a:tailEnd type="triangle" w="med" len="med"/>
          </a:ln>
          <a:effectLst/>
        </p:spPr>
      </p:cxnSp>
      <p:sp>
        <p:nvSpPr>
          <p:cNvPr id="223296" name="Freeform 64"/>
          <p:cNvSpPr>
            <a:spLocks/>
          </p:cNvSpPr>
          <p:nvPr/>
        </p:nvSpPr>
        <p:spPr bwMode="auto">
          <a:xfrm>
            <a:off x="4706938" y="503555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FF00"/>
          </a:solidFill>
          <a:ln w="28575" cmpd="sng">
            <a:solidFill>
              <a:schemeClr val="tx1"/>
            </a:solidFill>
            <a:prstDash val="solid"/>
            <a:round/>
            <a:headEnd/>
            <a:tailEnd/>
          </a:ln>
        </p:spPr>
        <p:txBody>
          <a:bodyPr/>
          <a:lstStyle/>
          <a:p>
            <a:endParaRPr lang="en-US"/>
          </a:p>
        </p:txBody>
      </p:sp>
      <p:sp>
        <p:nvSpPr>
          <p:cNvPr id="223297" name="Rectangle 65"/>
          <p:cNvSpPr>
            <a:spLocks noChangeArrowheads="1"/>
          </p:cNvSpPr>
          <p:nvPr/>
        </p:nvSpPr>
        <p:spPr bwMode="auto">
          <a:xfrm>
            <a:off x="457200" y="1524000"/>
            <a:ext cx="8229600" cy="4724400"/>
          </a:xfrm>
          <a:prstGeom prst="rect">
            <a:avLst/>
          </a:prstGeom>
          <a:noFill/>
          <a:ln w="9525">
            <a:noFill/>
            <a:miter lim="800000"/>
            <a:headEnd/>
            <a:tailEnd/>
          </a:ln>
          <a:effectLst/>
        </p:spPr>
        <p:txBody>
          <a:bodyPr lIns="92075" tIns="46037" rIns="92075" bIns="46037"/>
          <a:lstStyle/>
          <a:p>
            <a:pPr marL="342900" indent="-342900">
              <a:lnSpc>
                <a:spcPct val="110000"/>
              </a:lnSpc>
              <a:spcBef>
                <a:spcPts val="600"/>
              </a:spcBef>
              <a:spcAft>
                <a:spcPts val="600"/>
              </a:spcAft>
              <a:buClr>
                <a:srgbClr val="7BC5A2"/>
              </a:buClr>
              <a:buFontTx/>
              <a:buChar char="•"/>
            </a:pPr>
            <a:r>
              <a:rPr lang="en-US" sz="2800"/>
              <a:t>Choose node with largest error bound &amp; refine</a:t>
            </a:r>
          </a:p>
          <a:p>
            <a:pPr marL="742950" lvl="1" indent="-285750">
              <a:lnSpc>
                <a:spcPct val="110000"/>
              </a:lnSpc>
              <a:spcBef>
                <a:spcPts val="600"/>
              </a:spcBef>
              <a:spcAft>
                <a:spcPts val="600"/>
              </a:spcAft>
              <a:buClr>
                <a:srgbClr val="7BC5A2"/>
              </a:buClr>
              <a:buFontTx/>
              <a:buChar char="–"/>
            </a:pPr>
            <a:r>
              <a:rPr lang="en-US" sz="2600"/>
              <a:t>In gather or light tree</a:t>
            </a:r>
          </a:p>
        </p:txBody>
      </p:sp>
      <p:sp>
        <p:nvSpPr>
          <p:cNvPr id="67" name="Rectangle 2"/>
          <p:cNvSpPr txBox="1">
            <a:spLocks noChangeArrowheads="1"/>
          </p:cNvSpPr>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1"/>
                </a:solidFill>
                <a:effectLst/>
                <a:uLnTx/>
                <a:uFillTx/>
                <a:latin typeface="+mj-lt"/>
                <a:ea typeface="+mj-ea"/>
                <a:cs typeface="+mj-cs"/>
              </a:rPr>
              <a:t>Scalability</a:t>
            </a:r>
            <a:endParaRPr kumimoji="0" lang="en-US" sz="44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ext Box 2"/>
          <p:cNvSpPr txBox="1">
            <a:spLocks noChangeArrowheads="1"/>
          </p:cNvSpPr>
          <p:nvPr/>
        </p:nvSpPr>
        <p:spPr bwMode="auto">
          <a:xfrm>
            <a:off x="4533900"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L6</a:t>
            </a:r>
          </a:p>
        </p:txBody>
      </p:sp>
      <p:sp>
        <p:nvSpPr>
          <p:cNvPr id="225283" name="Text Box 3"/>
          <p:cNvSpPr txBox="1">
            <a:spLocks noChangeArrowheads="1"/>
          </p:cNvSpPr>
          <p:nvPr/>
        </p:nvSpPr>
        <p:spPr bwMode="auto">
          <a:xfrm>
            <a:off x="1905000" y="4948238"/>
            <a:ext cx="603250" cy="3667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G2</a:t>
            </a:r>
          </a:p>
        </p:txBody>
      </p:sp>
      <p:sp>
        <p:nvSpPr>
          <p:cNvPr id="225284" name="Text Box 4"/>
          <p:cNvSpPr txBox="1">
            <a:spLocks noChangeArrowheads="1"/>
          </p:cNvSpPr>
          <p:nvPr/>
        </p:nvSpPr>
        <p:spPr bwMode="auto">
          <a:xfrm>
            <a:off x="3859213"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L1</a:t>
            </a:r>
          </a:p>
        </p:txBody>
      </p:sp>
      <p:sp>
        <p:nvSpPr>
          <p:cNvPr id="225285" name="Text Box 5"/>
          <p:cNvSpPr txBox="1">
            <a:spLocks noChangeArrowheads="1"/>
          </p:cNvSpPr>
          <p:nvPr/>
        </p:nvSpPr>
        <p:spPr bwMode="auto">
          <a:xfrm>
            <a:off x="5208588"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L2</a:t>
            </a:r>
          </a:p>
        </p:txBody>
      </p:sp>
      <p:sp>
        <p:nvSpPr>
          <p:cNvPr id="225286" name="Text Box 6"/>
          <p:cNvSpPr txBox="1">
            <a:spLocks noChangeArrowheads="1"/>
          </p:cNvSpPr>
          <p:nvPr/>
        </p:nvSpPr>
        <p:spPr bwMode="auto">
          <a:xfrm>
            <a:off x="6559550" y="3657600"/>
            <a:ext cx="601663"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L3</a:t>
            </a:r>
          </a:p>
        </p:txBody>
      </p:sp>
      <p:sp>
        <p:nvSpPr>
          <p:cNvPr id="225287" name="Text Box 7"/>
          <p:cNvSpPr txBox="1">
            <a:spLocks noChangeArrowheads="1"/>
          </p:cNvSpPr>
          <p:nvPr/>
        </p:nvSpPr>
        <p:spPr bwMode="auto">
          <a:xfrm>
            <a:off x="3182938"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L4</a:t>
            </a:r>
          </a:p>
        </p:txBody>
      </p:sp>
      <p:sp>
        <p:nvSpPr>
          <p:cNvPr id="225288" name="Text Box 8"/>
          <p:cNvSpPr txBox="1">
            <a:spLocks noChangeArrowheads="1"/>
          </p:cNvSpPr>
          <p:nvPr/>
        </p:nvSpPr>
        <p:spPr bwMode="auto">
          <a:xfrm>
            <a:off x="5884863"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L5</a:t>
            </a:r>
          </a:p>
        </p:txBody>
      </p:sp>
      <p:sp>
        <p:nvSpPr>
          <p:cNvPr id="225289" name="Text Box 9"/>
          <p:cNvSpPr txBox="1">
            <a:spLocks noChangeArrowheads="1"/>
          </p:cNvSpPr>
          <p:nvPr/>
        </p:nvSpPr>
        <p:spPr bwMode="auto">
          <a:xfrm>
            <a:off x="2508250"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L0</a:t>
            </a:r>
          </a:p>
        </p:txBody>
      </p:sp>
      <p:sp>
        <p:nvSpPr>
          <p:cNvPr id="225290" name="Text Box 10"/>
          <p:cNvSpPr txBox="1">
            <a:spLocks noChangeArrowheads="1"/>
          </p:cNvSpPr>
          <p:nvPr/>
        </p:nvSpPr>
        <p:spPr bwMode="auto">
          <a:xfrm>
            <a:off x="1905000" y="57023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G1</a:t>
            </a:r>
          </a:p>
        </p:txBody>
      </p:sp>
      <p:sp>
        <p:nvSpPr>
          <p:cNvPr id="225291" name="Text Box 11"/>
          <p:cNvSpPr txBox="1">
            <a:spLocks noChangeArrowheads="1"/>
          </p:cNvSpPr>
          <p:nvPr/>
        </p:nvSpPr>
        <p:spPr bwMode="auto">
          <a:xfrm>
            <a:off x="1905000" y="4189413"/>
            <a:ext cx="603250" cy="3667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G0</a:t>
            </a:r>
          </a:p>
        </p:txBody>
      </p:sp>
      <p:sp>
        <p:nvSpPr>
          <p:cNvPr id="225292" name="Freeform 12"/>
          <p:cNvSpPr>
            <a:spLocks/>
          </p:cNvSpPr>
          <p:nvPr/>
        </p:nvSpPr>
        <p:spPr bwMode="auto">
          <a:xfrm>
            <a:off x="2681288" y="4278313"/>
            <a:ext cx="260350"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293" name="Freeform 13"/>
          <p:cNvSpPr>
            <a:spLocks/>
          </p:cNvSpPr>
          <p:nvPr/>
        </p:nvSpPr>
        <p:spPr bwMode="auto">
          <a:xfrm>
            <a:off x="3354388" y="4278313"/>
            <a:ext cx="260350"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294" name="Freeform 14"/>
          <p:cNvSpPr>
            <a:spLocks/>
          </p:cNvSpPr>
          <p:nvPr/>
        </p:nvSpPr>
        <p:spPr bwMode="auto">
          <a:xfrm>
            <a:off x="4030663" y="4278313"/>
            <a:ext cx="258762"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295" name="Freeform 15"/>
          <p:cNvSpPr>
            <a:spLocks/>
          </p:cNvSpPr>
          <p:nvPr/>
        </p:nvSpPr>
        <p:spPr bwMode="auto">
          <a:xfrm>
            <a:off x="4706938" y="4278313"/>
            <a:ext cx="257175"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296" name="Freeform 16"/>
          <p:cNvSpPr>
            <a:spLocks/>
          </p:cNvSpPr>
          <p:nvPr/>
        </p:nvSpPr>
        <p:spPr bwMode="auto">
          <a:xfrm>
            <a:off x="5381625" y="4278313"/>
            <a:ext cx="258763"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297" name="Freeform 17"/>
          <p:cNvSpPr>
            <a:spLocks/>
          </p:cNvSpPr>
          <p:nvPr/>
        </p:nvSpPr>
        <p:spPr bwMode="auto">
          <a:xfrm>
            <a:off x="6056313" y="4278313"/>
            <a:ext cx="258762"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298" name="Freeform 18"/>
          <p:cNvSpPr>
            <a:spLocks/>
          </p:cNvSpPr>
          <p:nvPr/>
        </p:nvSpPr>
        <p:spPr bwMode="auto">
          <a:xfrm>
            <a:off x="6734175" y="4278313"/>
            <a:ext cx="257175"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299" name="Freeform 19"/>
          <p:cNvSpPr>
            <a:spLocks/>
          </p:cNvSpPr>
          <p:nvPr/>
        </p:nvSpPr>
        <p:spPr bwMode="auto">
          <a:xfrm>
            <a:off x="2681288" y="503555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300" name="Freeform 20"/>
          <p:cNvSpPr>
            <a:spLocks/>
          </p:cNvSpPr>
          <p:nvPr/>
        </p:nvSpPr>
        <p:spPr bwMode="auto">
          <a:xfrm>
            <a:off x="3354388" y="503555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0000"/>
          </a:solidFill>
          <a:ln w="28575" cmpd="sng">
            <a:solidFill>
              <a:schemeClr val="tx1"/>
            </a:solidFill>
            <a:prstDash val="solid"/>
            <a:round/>
            <a:headEnd/>
            <a:tailEnd/>
          </a:ln>
        </p:spPr>
        <p:txBody>
          <a:bodyPr/>
          <a:lstStyle/>
          <a:p>
            <a:endParaRPr lang="en-US"/>
          </a:p>
        </p:txBody>
      </p:sp>
      <p:sp>
        <p:nvSpPr>
          <p:cNvPr id="225301" name="Freeform 21"/>
          <p:cNvSpPr>
            <a:spLocks/>
          </p:cNvSpPr>
          <p:nvPr/>
        </p:nvSpPr>
        <p:spPr bwMode="auto">
          <a:xfrm>
            <a:off x="4030663" y="503555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302" name="Freeform 22"/>
          <p:cNvSpPr>
            <a:spLocks/>
          </p:cNvSpPr>
          <p:nvPr/>
        </p:nvSpPr>
        <p:spPr bwMode="auto">
          <a:xfrm>
            <a:off x="5381625" y="503555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303" name="Freeform 23"/>
          <p:cNvSpPr>
            <a:spLocks/>
          </p:cNvSpPr>
          <p:nvPr/>
        </p:nvSpPr>
        <p:spPr bwMode="auto">
          <a:xfrm>
            <a:off x="6056313" y="503555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0000"/>
          </a:solidFill>
          <a:ln w="28575" cmpd="sng">
            <a:solidFill>
              <a:schemeClr val="tx1"/>
            </a:solidFill>
            <a:prstDash val="solid"/>
            <a:round/>
            <a:headEnd/>
            <a:tailEnd/>
          </a:ln>
        </p:spPr>
        <p:txBody>
          <a:bodyPr/>
          <a:lstStyle/>
          <a:p>
            <a:endParaRPr lang="en-US"/>
          </a:p>
        </p:txBody>
      </p:sp>
      <p:sp>
        <p:nvSpPr>
          <p:cNvPr id="225304" name="Freeform 24"/>
          <p:cNvSpPr>
            <a:spLocks/>
          </p:cNvSpPr>
          <p:nvPr/>
        </p:nvSpPr>
        <p:spPr bwMode="auto">
          <a:xfrm>
            <a:off x="6734175" y="503555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305" name="Freeform 25"/>
          <p:cNvSpPr>
            <a:spLocks/>
          </p:cNvSpPr>
          <p:nvPr/>
        </p:nvSpPr>
        <p:spPr bwMode="auto">
          <a:xfrm>
            <a:off x="2681288" y="579120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306" name="Freeform 26"/>
          <p:cNvSpPr>
            <a:spLocks/>
          </p:cNvSpPr>
          <p:nvPr/>
        </p:nvSpPr>
        <p:spPr bwMode="auto">
          <a:xfrm>
            <a:off x="3354388" y="579120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307" name="Freeform 27"/>
          <p:cNvSpPr>
            <a:spLocks/>
          </p:cNvSpPr>
          <p:nvPr/>
        </p:nvSpPr>
        <p:spPr bwMode="auto">
          <a:xfrm>
            <a:off x="4030663" y="57912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308" name="Freeform 28"/>
          <p:cNvSpPr>
            <a:spLocks/>
          </p:cNvSpPr>
          <p:nvPr/>
        </p:nvSpPr>
        <p:spPr bwMode="auto">
          <a:xfrm>
            <a:off x="4706938" y="57912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309" name="Freeform 29"/>
          <p:cNvSpPr>
            <a:spLocks/>
          </p:cNvSpPr>
          <p:nvPr/>
        </p:nvSpPr>
        <p:spPr bwMode="auto">
          <a:xfrm>
            <a:off x="5381625" y="57912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310" name="Freeform 30"/>
          <p:cNvSpPr>
            <a:spLocks/>
          </p:cNvSpPr>
          <p:nvPr/>
        </p:nvSpPr>
        <p:spPr bwMode="auto">
          <a:xfrm>
            <a:off x="6056313" y="57912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5311" name="Freeform 31"/>
          <p:cNvSpPr>
            <a:spLocks/>
          </p:cNvSpPr>
          <p:nvPr/>
        </p:nvSpPr>
        <p:spPr bwMode="auto">
          <a:xfrm>
            <a:off x="6734175" y="57912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cxnSp>
        <p:nvCxnSpPr>
          <p:cNvPr id="225312" name="AutoShape 32"/>
          <p:cNvCxnSpPr>
            <a:cxnSpLocks noChangeShapeType="1"/>
            <a:stCxn id="225344" idx="28"/>
            <a:endCxn id="225295" idx="10"/>
          </p:cNvCxnSpPr>
          <p:nvPr/>
        </p:nvCxnSpPr>
        <p:spPr bwMode="auto">
          <a:xfrm flipV="1">
            <a:off x="4833938" y="4560888"/>
            <a:ext cx="0" cy="460375"/>
          </a:xfrm>
          <a:prstGeom prst="straightConnector1">
            <a:avLst/>
          </a:prstGeom>
          <a:noFill/>
          <a:ln w="9525">
            <a:solidFill>
              <a:srgbClr val="CCCCCC"/>
            </a:solidFill>
            <a:round/>
            <a:headEnd/>
            <a:tailEnd type="triangle" w="med" len="med"/>
          </a:ln>
          <a:effectLst/>
        </p:spPr>
      </p:cxnSp>
      <p:cxnSp>
        <p:nvCxnSpPr>
          <p:cNvPr id="225313" name="AutoShape 33"/>
          <p:cNvCxnSpPr>
            <a:cxnSpLocks noChangeShapeType="1"/>
            <a:stCxn id="225344" idx="10"/>
            <a:endCxn id="225308" idx="28"/>
          </p:cNvCxnSpPr>
          <p:nvPr/>
        </p:nvCxnSpPr>
        <p:spPr bwMode="auto">
          <a:xfrm>
            <a:off x="4833938" y="5316538"/>
            <a:ext cx="0" cy="460375"/>
          </a:xfrm>
          <a:prstGeom prst="straightConnector1">
            <a:avLst/>
          </a:prstGeom>
          <a:noFill/>
          <a:ln w="9525">
            <a:solidFill>
              <a:srgbClr val="CCCCCC"/>
            </a:solidFill>
            <a:round/>
            <a:headEnd/>
            <a:tailEnd type="triangle" w="med" len="med"/>
          </a:ln>
          <a:effectLst/>
        </p:spPr>
      </p:cxnSp>
      <p:cxnSp>
        <p:nvCxnSpPr>
          <p:cNvPr id="225314" name="AutoShape 34"/>
          <p:cNvCxnSpPr>
            <a:cxnSpLocks noChangeShapeType="1"/>
            <a:stCxn id="225301" idx="28"/>
            <a:endCxn id="225294" idx="10"/>
          </p:cNvCxnSpPr>
          <p:nvPr/>
        </p:nvCxnSpPr>
        <p:spPr bwMode="auto">
          <a:xfrm flipV="1">
            <a:off x="4159250" y="4560888"/>
            <a:ext cx="0" cy="460375"/>
          </a:xfrm>
          <a:prstGeom prst="straightConnector1">
            <a:avLst/>
          </a:prstGeom>
          <a:noFill/>
          <a:ln w="9525">
            <a:solidFill>
              <a:srgbClr val="CCCCCC"/>
            </a:solidFill>
            <a:round/>
            <a:headEnd/>
            <a:tailEnd type="triangle" w="med" len="med"/>
          </a:ln>
          <a:effectLst/>
        </p:spPr>
      </p:cxnSp>
      <p:cxnSp>
        <p:nvCxnSpPr>
          <p:cNvPr id="225315" name="AutoShape 35"/>
          <p:cNvCxnSpPr>
            <a:cxnSpLocks noChangeShapeType="1"/>
            <a:stCxn id="225301" idx="10"/>
            <a:endCxn id="225307" idx="28"/>
          </p:cNvCxnSpPr>
          <p:nvPr/>
        </p:nvCxnSpPr>
        <p:spPr bwMode="auto">
          <a:xfrm>
            <a:off x="4159250" y="5316538"/>
            <a:ext cx="0" cy="460375"/>
          </a:xfrm>
          <a:prstGeom prst="straightConnector1">
            <a:avLst/>
          </a:prstGeom>
          <a:noFill/>
          <a:ln w="9525">
            <a:solidFill>
              <a:srgbClr val="CCCCCC"/>
            </a:solidFill>
            <a:round/>
            <a:headEnd/>
            <a:tailEnd type="triangle" w="med" len="med"/>
          </a:ln>
          <a:effectLst/>
        </p:spPr>
      </p:cxnSp>
      <p:cxnSp>
        <p:nvCxnSpPr>
          <p:cNvPr id="225316" name="AutoShape 36"/>
          <p:cNvCxnSpPr>
            <a:cxnSpLocks noChangeShapeType="1"/>
            <a:stCxn id="225300" idx="28"/>
            <a:endCxn id="225293" idx="10"/>
          </p:cNvCxnSpPr>
          <p:nvPr/>
        </p:nvCxnSpPr>
        <p:spPr bwMode="auto">
          <a:xfrm flipV="1">
            <a:off x="3482975" y="4560888"/>
            <a:ext cx="0" cy="460375"/>
          </a:xfrm>
          <a:prstGeom prst="straightConnector1">
            <a:avLst/>
          </a:prstGeom>
          <a:noFill/>
          <a:ln w="9525">
            <a:solidFill>
              <a:srgbClr val="CCCCCC"/>
            </a:solidFill>
            <a:round/>
            <a:headEnd/>
            <a:tailEnd type="triangle" w="med" len="med"/>
          </a:ln>
          <a:effectLst/>
        </p:spPr>
      </p:cxnSp>
      <p:cxnSp>
        <p:nvCxnSpPr>
          <p:cNvPr id="225317" name="AutoShape 37"/>
          <p:cNvCxnSpPr>
            <a:cxnSpLocks noChangeShapeType="1"/>
            <a:stCxn id="225300" idx="10"/>
            <a:endCxn id="225306" idx="28"/>
          </p:cNvCxnSpPr>
          <p:nvPr/>
        </p:nvCxnSpPr>
        <p:spPr bwMode="auto">
          <a:xfrm>
            <a:off x="3482975" y="5316538"/>
            <a:ext cx="0" cy="460375"/>
          </a:xfrm>
          <a:prstGeom prst="straightConnector1">
            <a:avLst/>
          </a:prstGeom>
          <a:noFill/>
          <a:ln w="9525">
            <a:solidFill>
              <a:srgbClr val="CCCCCC"/>
            </a:solidFill>
            <a:round/>
            <a:headEnd/>
            <a:tailEnd type="triangle" w="med" len="med"/>
          </a:ln>
          <a:effectLst/>
        </p:spPr>
      </p:cxnSp>
      <p:cxnSp>
        <p:nvCxnSpPr>
          <p:cNvPr id="225318" name="AutoShape 38"/>
          <p:cNvCxnSpPr>
            <a:cxnSpLocks noChangeShapeType="1"/>
            <a:stCxn id="225299" idx="28"/>
            <a:endCxn id="225292" idx="10"/>
          </p:cNvCxnSpPr>
          <p:nvPr/>
        </p:nvCxnSpPr>
        <p:spPr bwMode="auto">
          <a:xfrm flipV="1">
            <a:off x="2809875" y="4560888"/>
            <a:ext cx="0" cy="460375"/>
          </a:xfrm>
          <a:prstGeom prst="straightConnector1">
            <a:avLst/>
          </a:prstGeom>
          <a:noFill/>
          <a:ln w="9525">
            <a:solidFill>
              <a:srgbClr val="CCCCCC"/>
            </a:solidFill>
            <a:round/>
            <a:headEnd/>
            <a:tailEnd type="triangle" w="med" len="med"/>
          </a:ln>
          <a:effectLst/>
        </p:spPr>
      </p:cxnSp>
      <p:cxnSp>
        <p:nvCxnSpPr>
          <p:cNvPr id="225319" name="AutoShape 39"/>
          <p:cNvCxnSpPr>
            <a:cxnSpLocks noChangeShapeType="1"/>
            <a:stCxn id="225299" idx="10"/>
            <a:endCxn id="225305" idx="28"/>
          </p:cNvCxnSpPr>
          <p:nvPr/>
        </p:nvCxnSpPr>
        <p:spPr bwMode="auto">
          <a:xfrm>
            <a:off x="2809875" y="5316538"/>
            <a:ext cx="0" cy="460375"/>
          </a:xfrm>
          <a:prstGeom prst="straightConnector1">
            <a:avLst/>
          </a:prstGeom>
          <a:noFill/>
          <a:ln w="9525">
            <a:solidFill>
              <a:srgbClr val="CCCCCC"/>
            </a:solidFill>
            <a:round/>
            <a:headEnd/>
            <a:tailEnd type="triangle" w="med" len="med"/>
          </a:ln>
          <a:effectLst/>
        </p:spPr>
      </p:cxnSp>
      <p:cxnSp>
        <p:nvCxnSpPr>
          <p:cNvPr id="225320" name="AutoShape 40"/>
          <p:cNvCxnSpPr>
            <a:cxnSpLocks noChangeShapeType="1"/>
            <a:stCxn id="225302" idx="28"/>
            <a:endCxn id="225296" idx="10"/>
          </p:cNvCxnSpPr>
          <p:nvPr/>
        </p:nvCxnSpPr>
        <p:spPr bwMode="auto">
          <a:xfrm flipV="1">
            <a:off x="5510213" y="4560888"/>
            <a:ext cx="0" cy="460375"/>
          </a:xfrm>
          <a:prstGeom prst="straightConnector1">
            <a:avLst/>
          </a:prstGeom>
          <a:noFill/>
          <a:ln w="9525">
            <a:solidFill>
              <a:srgbClr val="CCCCCC"/>
            </a:solidFill>
            <a:round/>
            <a:headEnd/>
            <a:tailEnd type="triangle" w="med" len="med"/>
          </a:ln>
          <a:effectLst/>
        </p:spPr>
      </p:cxnSp>
      <p:cxnSp>
        <p:nvCxnSpPr>
          <p:cNvPr id="225321" name="AutoShape 41"/>
          <p:cNvCxnSpPr>
            <a:cxnSpLocks noChangeShapeType="1"/>
            <a:stCxn id="225302" idx="10"/>
            <a:endCxn id="225309" idx="28"/>
          </p:cNvCxnSpPr>
          <p:nvPr/>
        </p:nvCxnSpPr>
        <p:spPr bwMode="auto">
          <a:xfrm>
            <a:off x="5510213" y="5316538"/>
            <a:ext cx="0" cy="460375"/>
          </a:xfrm>
          <a:prstGeom prst="straightConnector1">
            <a:avLst/>
          </a:prstGeom>
          <a:noFill/>
          <a:ln w="9525">
            <a:solidFill>
              <a:srgbClr val="CCCCCC"/>
            </a:solidFill>
            <a:round/>
            <a:headEnd/>
            <a:tailEnd type="triangle" w="med" len="med"/>
          </a:ln>
          <a:effectLst/>
        </p:spPr>
      </p:cxnSp>
      <p:cxnSp>
        <p:nvCxnSpPr>
          <p:cNvPr id="225322" name="AutoShape 42"/>
          <p:cNvCxnSpPr>
            <a:cxnSpLocks noChangeShapeType="1"/>
            <a:stCxn id="225303" idx="28"/>
            <a:endCxn id="225297" idx="10"/>
          </p:cNvCxnSpPr>
          <p:nvPr/>
        </p:nvCxnSpPr>
        <p:spPr bwMode="auto">
          <a:xfrm flipV="1">
            <a:off x="6184900" y="4560888"/>
            <a:ext cx="0" cy="460375"/>
          </a:xfrm>
          <a:prstGeom prst="straightConnector1">
            <a:avLst/>
          </a:prstGeom>
          <a:noFill/>
          <a:ln w="9525">
            <a:solidFill>
              <a:srgbClr val="CCCCCC"/>
            </a:solidFill>
            <a:round/>
            <a:headEnd/>
            <a:tailEnd type="triangle" w="med" len="med"/>
          </a:ln>
          <a:effectLst/>
        </p:spPr>
      </p:cxnSp>
      <p:cxnSp>
        <p:nvCxnSpPr>
          <p:cNvPr id="225323" name="AutoShape 43"/>
          <p:cNvCxnSpPr>
            <a:cxnSpLocks noChangeShapeType="1"/>
            <a:stCxn id="225303" idx="10"/>
            <a:endCxn id="225310" idx="28"/>
          </p:cNvCxnSpPr>
          <p:nvPr/>
        </p:nvCxnSpPr>
        <p:spPr bwMode="auto">
          <a:xfrm>
            <a:off x="6184900" y="5316538"/>
            <a:ext cx="0" cy="460375"/>
          </a:xfrm>
          <a:prstGeom prst="straightConnector1">
            <a:avLst/>
          </a:prstGeom>
          <a:noFill/>
          <a:ln w="9525">
            <a:solidFill>
              <a:srgbClr val="CCCCCC"/>
            </a:solidFill>
            <a:round/>
            <a:headEnd/>
            <a:tailEnd type="triangle" w="med" len="med"/>
          </a:ln>
          <a:effectLst/>
        </p:spPr>
      </p:cxnSp>
      <p:cxnSp>
        <p:nvCxnSpPr>
          <p:cNvPr id="225324" name="AutoShape 44"/>
          <p:cNvCxnSpPr>
            <a:cxnSpLocks noChangeShapeType="1"/>
            <a:stCxn id="225304" idx="28"/>
            <a:endCxn id="225298" idx="10"/>
          </p:cNvCxnSpPr>
          <p:nvPr/>
        </p:nvCxnSpPr>
        <p:spPr bwMode="auto">
          <a:xfrm flipV="1">
            <a:off x="6861175" y="4560888"/>
            <a:ext cx="0" cy="460375"/>
          </a:xfrm>
          <a:prstGeom prst="straightConnector1">
            <a:avLst/>
          </a:prstGeom>
          <a:noFill/>
          <a:ln w="9525">
            <a:solidFill>
              <a:srgbClr val="CCCCCC"/>
            </a:solidFill>
            <a:round/>
            <a:headEnd/>
            <a:tailEnd type="triangle" w="med" len="med"/>
          </a:ln>
          <a:effectLst/>
        </p:spPr>
      </p:cxnSp>
      <p:cxnSp>
        <p:nvCxnSpPr>
          <p:cNvPr id="225325" name="AutoShape 45"/>
          <p:cNvCxnSpPr>
            <a:cxnSpLocks noChangeShapeType="1"/>
            <a:stCxn id="225304" idx="10"/>
            <a:endCxn id="225311" idx="28"/>
          </p:cNvCxnSpPr>
          <p:nvPr/>
        </p:nvCxnSpPr>
        <p:spPr bwMode="auto">
          <a:xfrm>
            <a:off x="6861175" y="5316538"/>
            <a:ext cx="0" cy="460375"/>
          </a:xfrm>
          <a:prstGeom prst="straightConnector1">
            <a:avLst/>
          </a:prstGeom>
          <a:noFill/>
          <a:ln w="9525">
            <a:solidFill>
              <a:srgbClr val="CCCCCC"/>
            </a:solidFill>
            <a:round/>
            <a:headEnd/>
            <a:tailEnd type="triangle" w="med" len="med"/>
          </a:ln>
          <a:effectLst/>
        </p:spPr>
      </p:cxnSp>
      <p:cxnSp>
        <p:nvCxnSpPr>
          <p:cNvPr id="225326" name="AutoShape 46"/>
          <p:cNvCxnSpPr>
            <a:cxnSpLocks noChangeShapeType="1"/>
            <a:stCxn id="225293" idx="37"/>
            <a:endCxn id="225294" idx="19"/>
          </p:cNvCxnSpPr>
          <p:nvPr/>
        </p:nvCxnSpPr>
        <p:spPr bwMode="auto">
          <a:xfrm>
            <a:off x="3629025" y="4413250"/>
            <a:ext cx="387350" cy="0"/>
          </a:xfrm>
          <a:prstGeom prst="straightConnector1">
            <a:avLst/>
          </a:prstGeom>
          <a:noFill/>
          <a:ln w="9525">
            <a:solidFill>
              <a:srgbClr val="CCCCCC"/>
            </a:solidFill>
            <a:round/>
            <a:headEnd/>
            <a:tailEnd type="triangle" w="med" len="med"/>
          </a:ln>
          <a:effectLst/>
        </p:spPr>
      </p:cxnSp>
      <p:cxnSp>
        <p:nvCxnSpPr>
          <p:cNvPr id="225327" name="AutoShape 47"/>
          <p:cNvCxnSpPr>
            <a:cxnSpLocks noChangeShapeType="1"/>
            <a:stCxn id="225300" idx="37"/>
            <a:endCxn id="225301" idx="19"/>
          </p:cNvCxnSpPr>
          <p:nvPr/>
        </p:nvCxnSpPr>
        <p:spPr bwMode="auto">
          <a:xfrm>
            <a:off x="3629025" y="5170488"/>
            <a:ext cx="387350" cy="0"/>
          </a:xfrm>
          <a:prstGeom prst="straightConnector1">
            <a:avLst/>
          </a:prstGeom>
          <a:noFill/>
          <a:ln w="9525">
            <a:solidFill>
              <a:srgbClr val="CCCCCC"/>
            </a:solidFill>
            <a:round/>
            <a:headEnd/>
            <a:tailEnd type="triangle" w="med" len="med"/>
          </a:ln>
          <a:effectLst/>
        </p:spPr>
      </p:cxnSp>
      <p:cxnSp>
        <p:nvCxnSpPr>
          <p:cNvPr id="225328" name="AutoShape 48"/>
          <p:cNvCxnSpPr>
            <a:cxnSpLocks noChangeShapeType="1"/>
            <a:stCxn id="225306" idx="37"/>
            <a:endCxn id="225307" idx="19"/>
          </p:cNvCxnSpPr>
          <p:nvPr/>
        </p:nvCxnSpPr>
        <p:spPr bwMode="auto">
          <a:xfrm>
            <a:off x="3629025" y="5926138"/>
            <a:ext cx="387350" cy="0"/>
          </a:xfrm>
          <a:prstGeom prst="straightConnector1">
            <a:avLst/>
          </a:prstGeom>
          <a:noFill/>
          <a:ln w="9525">
            <a:solidFill>
              <a:srgbClr val="CCCCCC"/>
            </a:solidFill>
            <a:round/>
            <a:headEnd/>
            <a:tailEnd type="triangle" w="med" len="med"/>
          </a:ln>
          <a:effectLst/>
        </p:spPr>
      </p:cxnSp>
      <p:cxnSp>
        <p:nvCxnSpPr>
          <p:cNvPr id="225329" name="AutoShape 49"/>
          <p:cNvCxnSpPr>
            <a:cxnSpLocks noChangeShapeType="1"/>
            <a:stCxn id="225306" idx="19"/>
            <a:endCxn id="225305" idx="37"/>
          </p:cNvCxnSpPr>
          <p:nvPr/>
        </p:nvCxnSpPr>
        <p:spPr bwMode="auto">
          <a:xfrm flipH="1">
            <a:off x="2955925" y="5926138"/>
            <a:ext cx="384175" cy="0"/>
          </a:xfrm>
          <a:prstGeom prst="straightConnector1">
            <a:avLst/>
          </a:prstGeom>
          <a:noFill/>
          <a:ln w="9525">
            <a:solidFill>
              <a:srgbClr val="CCCCCC"/>
            </a:solidFill>
            <a:round/>
            <a:headEnd/>
            <a:tailEnd type="triangle" w="med" len="med"/>
          </a:ln>
          <a:effectLst/>
        </p:spPr>
      </p:cxnSp>
      <p:cxnSp>
        <p:nvCxnSpPr>
          <p:cNvPr id="225330" name="AutoShape 50"/>
          <p:cNvCxnSpPr>
            <a:cxnSpLocks noChangeShapeType="1"/>
            <a:stCxn id="225300" idx="19"/>
            <a:endCxn id="225299" idx="37"/>
          </p:cNvCxnSpPr>
          <p:nvPr/>
        </p:nvCxnSpPr>
        <p:spPr bwMode="auto">
          <a:xfrm flipH="1">
            <a:off x="2955925" y="5170488"/>
            <a:ext cx="384175" cy="0"/>
          </a:xfrm>
          <a:prstGeom prst="straightConnector1">
            <a:avLst/>
          </a:prstGeom>
          <a:noFill/>
          <a:ln w="9525">
            <a:solidFill>
              <a:srgbClr val="CCCCCC"/>
            </a:solidFill>
            <a:round/>
            <a:headEnd/>
            <a:tailEnd type="triangle" w="med" len="med"/>
          </a:ln>
          <a:effectLst/>
        </p:spPr>
      </p:cxnSp>
      <p:cxnSp>
        <p:nvCxnSpPr>
          <p:cNvPr id="225331" name="AutoShape 51"/>
          <p:cNvCxnSpPr>
            <a:cxnSpLocks noChangeShapeType="1"/>
            <a:stCxn id="225293" idx="19"/>
            <a:endCxn id="225292" idx="37"/>
          </p:cNvCxnSpPr>
          <p:nvPr/>
        </p:nvCxnSpPr>
        <p:spPr bwMode="auto">
          <a:xfrm flipH="1">
            <a:off x="2955925" y="4413250"/>
            <a:ext cx="384175" cy="0"/>
          </a:xfrm>
          <a:prstGeom prst="straightConnector1">
            <a:avLst/>
          </a:prstGeom>
          <a:noFill/>
          <a:ln w="9525">
            <a:solidFill>
              <a:srgbClr val="CCCCCC"/>
            </a:solidFill>
            <a:round/>
            <a:headEnd/>
            <a:tailEnd type="triangle" w="med" len="med"/>
          </a:ln>
          <a:effectLst/>
        </p:spPr>
      </p:cxnSp>
      <p:cxnSp>
        <p:nvCxnSpPr>
          <p:cNvPr id="225332" name="AutoShape 52"/>
          <p:cNvCxnSpPr>
            <a:cxnSpLocks noChangeShapeType="1"/>
            <a:stCxn id="225297" idx="37"/>
            <a:endCxn id="225298" idx="19"/>
          </p:cNvCxnSpPr>
          <p:nvPr/>
        </p:nvCxnSpPr>
        <p:spPr bwMode="auto">
          <a:xfrm>
            <a:off x="6329363" y="4413250"/>
            <a:ext cx="390525" cy="0"/>
          </a:xfrm>
          <a:prstGeom prst="straightConnector1">
            <a:avLst/>
          </a:prstGeom>
          <a:noFill/>
          <a:ln w="9525">
            <a:solidFill>
              <a:srgbClr val="CCCCCC"/>
            </a:solidFill>
            <a:round/>
            <a:headEnd/>
            <a:tailEnd type="triangle" w="med" len="med"/>
          </a:ln>
          <a:effectLst/>
        </p:spPr>
      </p:cxnSp>
      <p:cxnSp>
        <p:nvCxnSpPr>
          <p:cNvPr id="225333" name="AutoShape 53"/>
          <p:cNvCxnSpPr>
            <a:cxnSpLocks noChangeShapeType="1"/>
            <a:stCxn id="225303" idx="37"/>
            <a:endCxn id="225304" idx="19"/>
          </p:cNvCxnSpPr>
          <p:nvPr/>
        </p:nvCxnSpPr>
        <p:spPr bwMode="auto">
          <a:xfrm>
            <a:off x="6329363" y="5170488"/>
            <a:ext cx="390525" cy="0"/>
          </a:xfrm>
          <a:prstGeom prst="straightConnector1">
            <a:avLst/>
          </a:prstGeom>
          <a:noFill/>
          <a:ln w="9525">
            <a:solidFill>
              <a:srgbClr val="CCCCCC"/>
            </a:solidFill>
            <a:round/>
            <a:headEnd/>
            <a:tailEnd type="triangle" w="med" len="med"/>
          </a:ln>
          <a:effectLst/>
        </p:spPr>
      </p:cxnSp>
      <p:cxnSp>
        <p:nvCxnSpPr>
          <p:cNvPr id="225334" name="AutoShape 54"/>
          <p:cNvCxnSpPr>
            <a:cxnSpLocks noChangeShapeType="1"/>
            <a:stCxn id="225310" idx="37"/>
            <a:endCxn id="225311" idx="19"/>
          </p:cNvCxnSpPr>
          <p:nvPr/>
        </p:nvCxnSpPr>
        <p:spPr bwMode="auto">
          <a:xfrm>
            <a:off x="6329363" y="5926138"/>
            <a:ext cx="390525" cy="0"/>
          </a:xfrm>
          <a:prstGeom prst="straightConnector1">
            <a:avLst/>
          </a:prstGeom>
          <a:noFill/>
          <a:ln w="9525">
            <a:solidFill>
              <a:srgbClr val="CCCCCC"/>
            </a:solidFill>
            <a:round/>
            <a:headEnd/>
            <a:tailEnd type="triangle" w="med" len="med"/>
          </a:ln>
          <a:effectLst/>
        </p:spPr>
      </p:cxnSp>
      <p:cxnSp>
        <p:nvCxnSpPr>
          <p:cNvPr id="225335" name="AutoShape 55"/>
          <p:cNvCxnSpPr>
            <a:cxnSpLocks noChangeShapeType="1"/>
            <a:stCxn id="225297" idx="19"/>
            <a:endCxn id="225296" idx="37"/>
          </p:cNvCxnSpPr>
          <p:nvPr/>
        </p:nvCxnSpPr>
        <p:spPr bwMode="auto">
          <a:xfrm flipH="1">
            <a:off x="5654675" y="4413250"/>
            <a:ext cx="387350" cy="0"/>
          </a:xfrm>
          <a:prstGeom prst="straightConnector1">
            <a:avLst/>
          </a:prstGeom>
          <a:noFill/>
          <a:ln w="9525">
            <a:solidFill>
              <a:srgbClr val="CCCCCC"/>
            </a:solidFill>
            <a:round/>
            <a:headEnd/>
            <a:tailEnd type="triangle" w="med" len="med"/>
          </a:ln>
          <a:effectLst/>
        </p:spPr>
      </p:cxnSp>
      <p:cxnSp>
        <p:nvCxnSpPr>
          <p:cNvPr id="225336" name="AutoShape 56"/>
          <p:cNvCxnSpPr>
            <a:cxnSpLocks noChangeShapeType="1"/>
            <a:stCxn id="225303" idx="19"/>
            <a:endCxn id="225302" idx="37"/>
          </p:cNvCxnSpPr>
          <p:nvPr/>
        </p:nvCxnSpPr>
        <p:spPr bwMode="auto">
          <a:xfrm flipH="1">
            <a:off x="5654675" y="5170488"/>
            <a:ext cx="387350" cy="0"/>
          </a:xfrm>
          <a:prstGeom prst="straightConnector1">
            <a:avLst/>
          </a:prstGeom>
          <a:noFill/>
          <a:ln w="9525">
            <a:solidFill>
              <a:srgbClr val="CCCCCC"/>
            </a:solidFill>
            <a:round/>
            <a:headEnd/>
            <a:tailEnd type="triangle" w="med" len="med"/>
          </a:ln>
          <a:effectLst/>
        </p:spPr>
      </p:cxnSp>
      <p:cxnSp>
        <p:nvCxnSpPr>
          <p:cNvPr id="225337" name="AutoShape 57"/>
          <p:cNvCxnSpPr>
            <a:cxnSpLocks noChangeShapeType="1"/>
            <a:stCxn id="225310" idx="17"/>
            <a:endCxn id="225309" idx="2"/>
          </p:cNvCxnSpPr>
          <p:nvPr/>
        </p:nvCxnSpPr>
        <p:spPr bwMode="auto">
          <a:xfrm flipH="1">
            <a:off x="5649913" y="5951538"/>
            <a:ext cx="395287" cy="0"/>
          </a:xfrm>
          <a:prstGeom prst="straightConnector1">
            <a:avLst/>
          </a:prstGeom>
          <a:noFill/>
          <a:ln w="9525">
            <a:solidFill>
              <a:srgbClr val="CCCCCC"/>
            </a:solidFill>
            <a:round/>
            <a:headEnd/>
            <a:tailEnd type="triangle" w="med" len="med"/>
          </a:ln>
          <a:effectLst/>
        </p:spPr>
      </p:cxnSp>
      <p:cxnSp>
        <p:nvCxnSpPr>
          <p:cNvPr id="225338" name="AutoShape 58"/>
          <p:cNvCxnSpPr>
            <a:cxnSpLocks noChangeShapeType="1"/>
            <a:stCxn id="225295" idx="30"/>
            <a:endCxn id="225297" idx="24"/>
          </p:cNvCxnSpPr>
          <p:nvPr/>
        </p:nvCxnSpPr>
        <p:spPr bwMode="auto">
          <a:xfrm rot="5400000" flipV="1">
            <a:off x="5491957" y="3664744"/>
            <a:ext cx="14287" cy="1228725"/>
          </a:xfrm>
          <a:prstGeom prst="curvedConnector3">
            <a:avLst>
              <a:gd name="adj1" fmla="val -1555556"/>
            </a:avLst>
          </a:prstGeom>
          <a:noFill/>
          <a:ln w="9525">
            <a:solidFill>
              <a:srgbClr val="CCCCCC"/>
            </a:solidFill>
            <a:round/>
            <a:headEnd/>
            <a:tailEnd type="triangle" w="med" len="med"/>
          </a:ln>
          <a:effectLst/>
        </p:spPr>
      </p:cxnSp>
      <p:cxnSp>
        <p:nvCxnSpPr>
          <p:cNvPr id="225339" name="AutoShape 59"/>
          <p:cNvCxnSpPr>
            <a:cxnSpLocks noChangeShapeType="1"/>
            <a:stCxn id="225344" idx="30"/>
            <a:endCxn id="225303" idx="24"/>
          </p:cNvCxnSpPr>
          <p:nvPr/>
        </p:nvCxnSpPr>
        <p:spPr bwMode="auto">
          <a:xfrm rot="5400000" flipV="1">
            <a:off x="5491957" y="4421981"/>
            <a:ext cx="14288" cy="1228725"/>
          </a:xfrm>
          <a:prstGeom prst="curvedConnector3">
            <a:avLst>
              <a:gd name="adj1" fmla="val -1555556"/>
            </a:avLst>
          </a:prstGeom>
          <a:noFill/>
          <a:ln w="9525">
            <a:solidFill>
              <a:srgbClr val="CCCCCC"/>
            </a:solidFill>
            <a:round/>
            <a:headEnd/>
            <a:tailEnd type="triangle" w="med" len="med"/>
          </a:ln>
          <a:effectLst/>
        </p:spPr>
      </p:cxnSp>
      <p:cxnSp>
        <p:nvCxnSpPr>
          <p:cNvPr id="225340" name="AutoShape 60"/>
          <p:cNvCxnSpPr>
            <a:cxnSpLocks noChangeShapeType="1"/>
            <a:stCxn id="225308" idx="31"/>
            <a:endCxn id="225310" idx="24"/>
          </p:cNvCxnSpPr>
          <p:nvPr/>
        </p:nvCxnSpPr>
        <p:spPr bwMode="auto">
          <a:xfrm rot="5400000" flipV="1">
            <a:off x="5509419" y="5196682"/>
            <a:ext cx="1587" cy="1206500"/>
          </a:xfrm>
          <a:prstGeom prst="curvedConnector3">
            <a:avLst>
              <a:gd name="adj1" fmla="val -14900000"/>
            </a:avLst>
          </a:prstGeom>
          <a:noFill/>
          <a:ln w="9525">
            <a:solidFill>
              <a:srgbClr val="CCCCCC"/>
            </a:solidFill>
            <a:round/>
            <a:headEnd/>
            <a:tailEnd type="triangle" w="med" len="med"/>
          </a:ln>
          <a:effectLst/>
        </p:spPr>
      </p:cxnSp>
      <p:cxnSp>
        <p:nvCxnSpPr>
          <p:cNvPr id="225341" name="AutoShape 61"/>
          <p:cNvCxnSpPr>
            <a:cxnSpLocks noChangeShapeType="1"/>
            <a:stCxn id="225295" idx="26"/>
            <a:endCxn id="225293" idx="32"/>
          </p:cNvCxnSpPr>
          <p:nvPr/>
        </p:nvCxnSpPr>
        <p:spPr bwMode="auto">
          <a:xfrm rot="16200000" flipH="1" flipV="1">
            <a:off x="4173538" y="3665537"/>
            <a:ext cx="38100" cy="1235075"/>
          </a:xfrm>
          <a:prstGeom prst="curvedConnector3">
            <a:avLst>
              <a:gd name="adj1" fmla="val -562500"/>
            </a:avLst>
          </a:prstGeom>
          <a:noFill/>
          <a:ln w="9525">
            <a:solidFill>
              <a:srgbClr val="CCCCCC"/>
            </a:solidFill>
            <a:round/>
            <a:headEnd/>
            <a:tailEnd type="triangle" w="med" len="med"/>
          </a:ln>
          <a:effectLst/>
        </p:spPr>
      </p:cxnSp>
      <p:cxnSp>
        <p:nvCxnSpPr>
          <p:cNvPr id="225342" name="AutoShape 62"/>
          <p:cNvCxnSpPr>
            <a:cxnSpLocks noChangeShapeType="1"/>
            <a:stCxn id="225344" idx="25"/>
            <a:endCxn id="225300" idx="31"/>
          </p:cNvCxnSpPr>
          <p:nvPr/>
        </p:nvCxnSpPr>
        <p:spPr bwMode="auto">
          <a:xfrm rot="16200000" flipH="1" flipV="1">
            <a:off x="4164013" y="4421187"/>
            <a:ext cx="14288" cy="1230313"/>
          </a:xfrm>
          <a:prstGeom prst="curvedConnector3">
            <a:avLst>
              <a:gd name="adj1" fmla="val -1555556"/>
            </a:avLst>
          </a:prstGeom>
          <a:noFill/>
          <a:ln w="9525">
            <a:solidFill>
              <a:srgbClr val="CCCCCC"/>
            </a:solidFill>
            <a:round/>
            <a:headEnd/>
            <a:tailEnd type="triangle" w="med" len="med"/>
          </a:ln>
          <a:effectLst/>
        </p:spPr>
      </p:cxnSp>
      <p:cxnSp>
        <p:nvCxnSpPr>
          <p:cNvPr id="225343" name="AutoShape 63"/>
          <p:cNvCxnSpPr>
            <a:cxnSpLocks noChangeShapeType="1"/>
            <a:stCxn id="225308" idx="24"/>
            <a:endCxn id="225306" idx="31"/>
          </p:cNvCxnSpPr>
          <p:nvPr/>
        </p:nvCxnSpPr>
        <p:spPr bwMode="auto">
          <a:xfrm rot="16200000" flipH="1" flipV="1">
            <a:off x="4159250" y="5195888"/>
            <a:ext cx="1587" cy="1208088"/>
          </a:xfrm>
          <a:prstGeom prst="curvedConnector3">
            <a:avLst>
              <a:gd name="adj1" fmla="val -14900000"/>
            </a:avLst>
          </a:prstGeom>
          <a:noFill/>
          <a:ln w="9525">
            <a:solidFill>
              <a:srgbClr val="CCCCCC"/>
            </a:solidFill>
            <a:round/>
            <a:headEnd/>
            <a:tailEnd type="triangle" w="med" len="med"/>
          </a:ln>
          <a:effectLst/>
        </p:spPr>
      </p:cxnSp>
      <p:sp>
        <p:nvSpPr>
          <p:cNvPr id="225344" name="Freeform 64"/>
          <p:cNvSpPr>
            <a:spLocks/>
          </p:cNvSpPr>
          <p:nvPr/>
        </p:nvSpPr>
        <p:spPr bwMode="auto">
          <a:xfrm>
            <a:off x="4706938" y="503555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a:lstStyle/>
          <a:p>
            <a:endParaRPr lang="en-US"/>
          </a:p>
        </p:txBody>
      </p:sp>
      <p:sp>
        <p:nvSpPr>
          <p:cNvPr id="225345" name="Rectangle 65"/>
          <p:cNvSpPr>
            <a:spLocks noChangeArrowheads="1"/>
          </p:cNvSpPr>
          <p:nvPr/>
        </p:nvSpPr>
        <p:spPr bwMode="auto">
          <a:xfrm>
            <a:off x="457200" y="1524000"/>
            <a:ext cx="8229600" cy="4724400"/>
          </a:xfrm>
          <a:prstGeom prst="rect">
            <a:avLst/>
          </a:prstGeom>
          <a:noFill/>
          <a:ln w="9525">
            <a:noFill/>
            <a:miter lim="800000"/>
            <a:headEnd/>
            <a:tailEnd/>
          </a:ln>
          <a:effectLst/>
        </p:spPr>
        <p:txBody>
          <a:bodyPr lIns="92075" tIns="46037" rIns="92075" bIns="46037"/>
          <a:lstStyle/>
          <a:p>
            <a:pPr marL="342900" indent="-342900">
              <a:lnSpc>
                <a:spcPct val="110000"/>
              </a:lnSpc>
              <a:spcBef>
                <a:spcPts val="600"/>
              </a:spcBef>
              <a:spcAft>
                <a:spcPts val="600"/>
              </a:spcAft>
              <a:buClr>
                <a:srgbClr val="7BC5A2"/>
              </a:buClr>
              <a:buFontTx/>
              <a:buChar char="•"/>
            </a:pPr>
            <a:r>
              <a:rPr lang="en-US" sz="2800"/>
              <a:t>Choose node with largest error bound &amp; refine</a:t>
            </a:r>
          </a:p>
          <a:p>
            <a:pPr marL="742950" lvl="1" indent="-285750">
              <a:lnSpc>
                <a:spcPct val="110000"/>
              </a:lnSpc>
              <a:spcBef>
                <a:spcPts val="600"/>
              </a:spcBef>
              <a:spcAft>
                <a:spcPts val="600"/>
              </a:spcAft>
              <a:buClr>
                <a:srgbClr val="7BC5A2"/>
              </a:buClr>
              <a:buFontTx/>
              <a:buChar char="–"/>
            </a:pPr>
            <a:r>
              <a:rPr lang="en-US" sz="2600"/>
              <a:t>In gather or light tree</a:t>
            </a:r>
          </a:p>
        </p:txBody>
      </p:sp>
      <p:sp>
        <p:nvSpPr>
          <p:cNvPr id="67" name="Rectangle 2"/>
          <p:cNvSpPr txBox="1">
            <a:spLocks noChangeArrowheads="1"/>
          </p:cNvSpPr>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1"/>
                </a:solidFill>
                <a:effectLst/>
                <a:uLnTx/>
                <a:uFillTx/>
                <a:latin typeface="+mj-lt"/>
                <a:ea typeface="+mj-ea"/>
                <a:cs typeface="+mj-cs"/>
              </a:rPr>
              <a:t>Scalability</a:t>
            </a:r>
            <a:endParaRPr kumimoji="0" lang="en-US" sz="44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lvl="0"/>
            <a:endParaRPr lang="en-US" sz="2800" dirty="0" smtClean="0">
              <a:hlinkClick r:id="rId2"/>
            </a:endParaRPr>
          </a:p>
          <a:p>
            <a:pPr lvl="0"/>
            <a:r>
              <a:rPr lang="en-US" sz="2800" dirty="0" smtClean="0">
                <a:hlinkClick r:id="rId2"/>
              </a:rPr>
              <a:t>http://www.graphics.cornell.edu/~bjw/papers.html</a:t>
            </a:r>
            <a:endParaRPr lang="en-US" sz="2800" dirty="0" smtClean="0"/>
          </a:p>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7</a:t>
            </a:fld>
            <a:endParaRPr lang="en-US" dirty="0">
              <a:solidFill>
                <a:srgbClr val="FFFFFF"/>
              </a:solidFill>
            </a:endParaRPr>
          </a:p>
        </p:txBody>
      </p:sp>
      <p:sp>
        <p:nvSpPr>
          <p:cNvPr id="4" name="Title 3"/>
          <p:cNvSpPr>
            <a:spLocks noGrp="1"/>
          </p:cNvSpPr>
          <p:nvPr>
            <p:ph type="title"/>
          </p:nvPr>
        </p:nvSpPr>
        <p:spPr/>
        <p:txBody>
          <a:bodyPr/>
          <a:lstStyle/>
          <a:p>
            <a:r>
              <a:rPr lang="en-US" dirty="0" err="1" smtClean="0"/>
              <a:t>Lightcuts</a:t>
            </a:r>
            <a:endParaRPr lang="en-US" dirty="0"/>
          </a:p>
        </p:txBody>
      </p:sp>
      <p:pic>
        <p:nvPicPr>
          <p:cNvPr id="158722" name="Picture 2"/>
          <p:cNvPicPr>
            <a:picLocks noChangeAspect="1" noChangeArrowheads="1"/>
          </p:cNvPicPr>
          <p:nvPr/>
        </p:nvPicPr>
        <p:blipFill>
          <a:blip r:embed="rId3" cstate="print"/>
          <a:srcRect/>
          <a:stretch>
            <a:fillRect/>
          </a:stretch>
        </p:blipFill>
        <p:spPr bwMode="auto">
          <a:xfrm>
            <a:off x="407504" y="1143000"/>
            <a:ext cx="8279296" cy="3733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4533900"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L6</a:t>
            </a:r>
          </a:p>
        </p:txBody>
      </p:sp>
      <p:sp>
        <p:nvSpPr>
          <p:cNvPr id="227331" name="Text Box 3"/>
          <p:cNvSpPr txBox="1">
            <a:spLocks noChangeArrowheads="1"/>
          </p:cNvSpPr>
          <p:nvPr/>
        </p:nvSpPr>
        <p:spPr bwMode="auto">
          <a:xfrm>
            <a:off x="1905000" y="4948238"/>
            <a:ext cx="603250" cy="3667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G2</a:t>
            </a:r>
          </a:p>
        </p:txBody>
      </p:sp>
      <p:sp>
        <p:nvSpPr>
          <p:cNvPr id="227332" name="Text Box 4"/>
          <p:cNvSpPr txBox="1">
            <a:spLocks noChangeArrowheads="1"/>
          </p:cNvSpPr>
          <p:nvPr/>
        </p:nvSpPr>
        <p:spPr bwMode="auto">
          <a:xfrm>
            <a:off x="3859213"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L1</a:t>
            </a:r>
          </a:p>
        </p:txBody>
      </p:sp>
      <p:sp>
        <p:nvSpPr>
          <p:cNvPr id="227333" name="Text Box 5"/>
          <p:cNvSpPr txBox="1">
            <a:spLocks noChangeArrowheads="1"/>
          </p:cNvSpPr>
          <p:nvPr/>
        </p:nvSpPr>
        <p:spPr bwMode="auto">
          <a:xfrm>
            <a:off x="5208588"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L2</a:t>
            </a:r>
          </a:p>
        </p:txBody>
      </p:sp>
      <p:sp>
        <p:nvSpPr>
          <p:cNvPr id="227334" name="Text Box 6"/>
          <p:cNvSpPr txBox="1">
            <a:spLocks noChangeArrowheads="1"/>
          </p:cNvSpPr>
          <p:nvPr/>
        </p:nvSpPr>
        <p:spPr bwMode="auto">
          <a:xfrm>
            <a:off x="6559550" y="3657600"/>
            <a:ext cx="601663"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L3</a:t>
            </a:r>
          </a:p>
        </p:txBody>
      </p:sp>
      <p:sp>
        <p:nvSpPr>
          <p:cNvPr id="227335" name="Text Box 7"/>
          <p:cNvSpPr txBox="1">
            <a:spLocks noChangeArrowheads="1"/>
          </p:cNvSpPr>
          <p:nvPr/>
        </p:nvSpPr>
        <p:spPr bwMode="auto">
          <a:xfrm>
            <a:off x="3182938"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L4</a:t>
            </a:r>
          </a:p>
        </p:txBody>
      </p:sp>
      <p:sp>
        <p:nvSpPr>
          <p:cNvPr id="227336" name="Text Box 8"/>
          <p:cNvSpPr txBox="1">
            <a:spLocks noChangeArrowheads="1"/>
          </p:cNvSpPr>
          <p:nvPr/>
        </p:nvSpPr>
        <p:spPr bwMode="auto">
          <a:xfrm>
            <a:off x="5884863"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L5</a:t>
            </a:r>
          </a:p>
        </p:txBody>
      </p:sp>
      <p:sp>
        <p:nvSpPr>
          <p:cNvPr id="227337" name="Text Box 9"/>
          <p:cNvSpPr txBox="1">
            <a:spLocks noChangeArrowheads="1"/>
          </p:cNvSpPr>
          <p:nvPr/>
        </p:nvSpPr>
        <p:spPr bwMode="auto">
          <a:xfrm>
            <a:off x="2508250"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L0</a:t>
            </a:r>
          </a:p>
        </p:txBody>
      </p:sp>
      <p:sp>
        <p:nvSpPr>
          <p:cNvPr id="227338" name="Text Box 10"/>
          <p:cNvSpPr txBox="1">
            <a:spLocks noChangeArrowheads="1"/>
          </p:cNvSpPr>
          <p:nvPr/>
        </p:nvSpPr>
        <p:spPr bwMode="auto">
          <a:xfrm>
            <a:off x="1905000" y="57023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G1</a:t>
            </a:r>
          </a:p>
        </p:txBody>
      </p:sp>
      <p:sp>
        <p:nvSpPr>
          <p:cNvPr id="227339" name="Text Box 11"/>
          <p:cNvSpPr txBox="1">
            <a:spLocks noChangeArrowheads="1"/>
          </p:cNvSpPr>
          <p:nvPr/>
        </p:nvSpPr>
        <p:spPr bwMode="auto">
          <a:xfrm>
            <a:off x="1905000" y="4189413"/>
            <a:ext cx="603250" cy="3667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G0</a:t>
            </a:r>
          </a:p>
        </p:txBody>
      </p:sp>
      <p:sp>
        <p:nvSpPr>
          <p:cNvPr id="227340" name="Freeform 12"/>
          <p:cNvSpPr>
            <a:spLocks/>
          </p:cNvSpPr>
          <p:nvPr/>
        </p:nvSpPr>
        <p:spPr bwMode="auto">
          <a:xfrm>
            <a:off x="2681288" y="4278313"/>
            <a:ext cx="260350"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41" name="Freeform 13"/>
          <p:cNvSpPr>
            <a:spLocks/>
          </p:cNvSpPr>
          <p:nvPr/>
        </p:nvSpPr>
        <p:spPr bwMode="auto">
          <a:xfrm>
            <a:off x="3354388" y="4278313"/>
            <a:ext cx="260350"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0000"/>
          </a:solidFill>
          <a:ln w="28575" cmpd="sng">
            <a:solidFill>
              <a:srgbClr val="CCCCCC"/>
            </a:solidFill>
            <a:prstDash val="solid"/>
            <a:round/>
            <a:headEnd/>
            <a:tailEnd/>
          </a:ln>
        </p:spPr>
        <p:txBody>
          <a:bodyPr/>
          <a:lstStyle/>
          <a:p>
            <a:endParaRPr lang="en-US"/>
          </a:p>
        </p:txBody>
      </p:sp>
      <p:sp>
        <p:nvSpPr>
          <p:cNvPr id="227342" name="Freeform 14"/>
          <p:cNvSpPr>
            <a:spLocks/>
          </p:cNvSpPr>
          <p:nvPr/>
        </p:nvSpPr>
        <p:spPr bwMode="auto">
          <a:xfrm>
            <a:off x="4030663" y="4278313"/>
            <a:ext cx="258762"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43" name="Freeform 15"/>
          <p:cNvSpPr>
            <a:spLocks/>
          </p:cNvSpPr>
          <p:nvPr/>
        </p:nvSpPr>
        <p:spPr bwMode="auto">
          <a:xfrm>
            <a:off x="4706938" y="4278313"/>
            <a:ext cx="257175"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44" name="Freeform 16"/>
          <p:cNvSpPr>
            <a:spLocks/>
          </p:cNvSpPr>
          <p:nvPr/>
        </p:nvSpPr>
        <p:spPr bwMode="auto">
          <a:xfrm>
            <a:off x="5381625" y="4278313"/>
            <a:ext cx="258763"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45" name="Freeform 17"/>
          <p:cNvSpPr>
            <a:spLocks/>
          </p:cNvSpPr>
          <p:nvPr/>
        </p:nvSpPr>
        <p:spPr bwMode="auto">
          <a:xfrm>
            <a:off x="6056313" y="4278313"/>
            <a:ext cx="258762"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46" name="Freeform 18"/>
          <p:cNvSpPr>
            <a:spLocks/>
          </p:cNvSpPr>
          <p:nvPr/>
        </p:nvSpPr>
        <p:spPr bwMode="auto">
          <a:xfrm>
            <a:off x="6734175" y="4278313"/>
            <a:ext cx="257175"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47" name="Freeform 19"/>
          <p:cNvSpPr>
            <a:spLocks/>
          </p:cNvSpPr>
          <p:nvPr/>
        </p:nvSpPr>
        <p:spPr bwMode="auto">
          <a:xfrm>
            <a:off x="2681288" y="503555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48" name="Freeform 20"/>
          <p:cNvSpPr>
            <a:spLocks/>
          </p:cNvSpPr>
          <p:nvPr/>
        </p:nvSpPr>
        <p:spPr bwMode="auto">
          <a:xfrm>
            <a:off x="3354388" y="503555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FF00"/>
          </a:solidFill>
          <a:ln w="28575" cmpd="sng">
            <a:solidFill>
              <a:schemeClr val="tx1"/>
            </a:solidFill>
            <a:prstDash val="solid"/>
            <a:round/>
            <a:headEnd/>
            <a:tailEnd/>
          </a:ln>
        </p:spPr>
        <p:txBody>
          <a:bodyPr/>
          <a:lstStyle/>
          <a:p>
            <a:endParaRPr lang="en-US"/>
          </a:p>
        </p:txBody>
      </p:sp>
      <p:sp>
        <p:nvSpPr>
          <p:cNvPr id="227349" name="Freeform 21"/>
          <p:cNvSpPr>
            <a:spLocks/>
          </p:cNvSpPr>
          <p:nvPr/>
        </p:nvSpPr>
        <p:spPr bwMode="auto">
          <a:xfrm>
            <a:off x="4030663" y="503555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50" name="Freeform 22"/>
          <p:cNvSpPr>
            <a:spLocks/>
          </p:cNvSpPr>
          <p:nvPr/>
        </p:nvSpPr>
        <p:spPr bwMode="auto">
          <a:xfrm>
            <a:off x="5381625" y="503555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51" name="Freeform 23"/>
          <p:cNvSpPr>
            <a:spLocks/>
          </p:cNvSpPr>
          <p:nvPr/>
        </p:nvSpPr>
        <p:spPr bwMode="auto">
          <a:xfrm>
            <a:off x="6056313" y="503555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0000"/>
          </a:solidFill>
          <a:ln w="28575" cmpd="sng">
            <a:solidFill>
              <a:schemeClr val="tx1"/>
            </a:solidFill>
            <a:prstDash val="solid"/>
            <a:round/>
            <a:headEnd/>
            <a:tailEnd/>
          </a:ln>
        </p:spPr>
        <p:txBody>
          <a:bodyPr/>
          <a:lstStyle/>
          <a:p>
            <a:endParaRPr lang="en-US"/>
          </a:p>
        </p:txBody>
      </p:sp>
      <p:sp>
        <p:nvSpPr>
          <p:cNvPr id="227352" name="Freeform 24"/>
          <p:cNvSpPr>
            <a:spLocks/>
          </p:cNvSpPr>
          <p:nvPr/>
        </p:nvSpPr>
        <p:spPr bwMode="auto">
          <a:xfrm>
            <a:off x="6734175" y="503555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53" name="Freeform 25"/>
          <p:cNvSpPr>
            <a:spLocks/>
          </p:cNvSpPr>
          <p:nvPr/>
        </p:nvSpPr>
        <p:spPr bwMode="auto">
          <a:xfrm>
            <a:off x="2681288" y="579120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54" name="Freeform 26"/>
          <p:cNvSpPr>
            <a:spLocks/>
          </p:cNvSpPr>
          <p:nvPr/>
        </p:nvSpPr>
        <p:spPr bwMode="auto">
          <a:xfrm>
            <a:off x="3354388" y="579120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0000"/>
          </a:solidFill>
          <a:ln w="28575" cmpd="sng">
            <a:solidFill>
              <a:srgbClr val="CCCCCC"/>
            </a:solidFill>
            <a:prstDash val="solid"/>
            <a:round/>
            <a:headEnd/>
            <a:tailEnd/>
          </a:ln>
        </p:spPr>
        <p:txBody>
          <a:bodyPr/>
          <a:lstStyle/>
          <a:p>
            <a:endParaRPr lang="en-US"/>
          </a:p>
        </p:txBody>
      </p:sp>
      <p:sp>
        <p:nvSpPr>
          <p:cNvPr id="227355" name="Freeform 27"/>
          <p:cNvSpPr>
            <a:spLocks/>
          </p:cNvSpPr>
          <p:nvPr/>
        </p:nvSpPr>
        <p:spPr bwMode="auto">
          <a:xfrm>
            <a:off x="4030663" y="57912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56" name="Freeform 28"/>
          <p:cNvSpPr>
            <a:spLocks/>
          </p:cNvSpPr>
          <p:nvPr/>
        </p:nvSpPr>
        <p:spPr bwMode="auto">
          <a:xfrm>
            <a:off x="4706938" y="57912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57" name="Freeform 29"/>
          <p:cNvSpPr>
            <a:spLocks/>
          </p:cNvSpPr>
          <p:nvPr/>
        </p:nvSpPr>
        <p:spPr bwMode="auto">
          <a:xfrm>
            <a:off x="5381625" y="57912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58" name="Freeform 30"/>
          <p:cNvSpPr>
            <a:spLocks/>
          </p:cNvSpPr>
          <p:nvPr/>
        </p:nvSpPr>
        <p:spPr bwMode="auto">
          <a:xfrm>
            <a:off x="6056313" y="57912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7359" name="Freeform 31"/>
          <p:cNvSpPr>
            <a:spLocks/>
          </p:cNvSpPr>
          <p:nvPr/>
        </p:nvSpPr>
        <p:spPr bwMode="auto">
          <a:xfrm>
            <a:off x="6734175" y="57912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cxnSp>
        <p:nvCxnSpPr>
          <p:cNvPr id="227360" name="AutoShape 32"/>
          <p:cNvCxnSpPr>
            <a:cxnSpLocks noChangeShapeType="1"/>
            <a:stCxn id="227392" idx="28"/>
            <a:endCxn id="227343" idx="10"/>
          </p:cNvCxnSpPr>
          <p:nvPr/>
        </p:nvCxnSpPr>
        <p:spPr bwMode="auto">
          <a:xfrm flipV="1">
            <a:off x="4833938" y="4560888"/>
            <a:ext cx="0" cy="460375"/>
          </a:xfrm>
          <a:prstGeom prst="straightConnector1">
            <a:avLst/>
          </a:prstGeom>
          <a:noFill/>
          <a:ln w="9525">
            <a:solidFill>
              <a:srgbClr val="CCCCCC"/>
            </a:solidFill>
            <a:round/>
            <a:headEnd/>
            <a:tailEnd type="triangle" w="med" len="med"/>
          </a:ln>
          <a:effectLst/>
        </p:spPr>
      </p:cxnSp>
      <p:cxnSp>
        <p:nvCxnSpPr>
          <p:cNvPr id="227361" name="AutoShape 33"/>
          <p:cNvCxnSpPr>
            <a:cxnSpLocks noChangeShapeType="1"/>
            <a:stCxn id="227392" idx="10"/>
            <a:endCxn id="227356" idx="28"/>
          </p:cNvCxnSpPr>
          <p:nvPr/>
        </p:nvCxnSpPr>
        <p:spPr bwMode="auto">
          <a:xfrm>
            <a:off x="4833938" y="5316538"/>
            <a:ext cx="0" cy="460375"/>
          </a:xfrm>
          <a:prstGeom prst="straightConnector1">
            <a:avLst/>
          </a:prstGeom>
          <a:noFill/>
          <a:ln w="9525">
            <a:solidFill>
              <a:srgbClr val="CCCCCC"/>
            </a:solidFill>
            <a:round/>
            <a:headEnd/>
            <a:tailEnd type="triangle" w="med" len="med"/>
          </a:ln>
          <a:effectLst/>
        </p:spPr>
      </p:cxnSp>
      <p:cxnSp>
        <p:nvCxnSpPr>
          <p:cNvPr id="227362" name="AutoShape 34"/>
          <p:cNvCxnSpPr>
            <a:cxnSpLocks noChangeShapeType="1"/>
            <a:stCxn id="227349" idx="28"/>
            <a:endCxn id="227342" idx="10"/>
          </p:cNvCxnSpPr>
          <p:nvPr/>
        </p:nvCxnSpPr>
        <p:spPr bwMode="auto">
          <a:xfrm flipV="1">
            <a:off x="4159250" y="4560888"/>
            <a:ext cx="0" cy="460375"/>
          </a:xfrm>
          <a:prstGeom prst="straightConnector1">
            <a:avLst/>
          </a:prstGeom>
          <a:noFill/>
          <a:ln w="9525">
            <a:solidFill>
              <a:srgbClr val="CCCCCC"/>
            </a:solidFill>
            <a:round/>
            <a:headEnd/>
            <a:tailEnd type="triangle" w="med" len="med"/>
          </a:ln>
          <a:effectLst/>
        </p:spPr>
      </p:cxnSp>
      <p:cxnSp>
        <p:nvCxnSpPr>
          <p:cNvPr id="227363" name="AutoShape 35"/>
          <p:cNvCxnSpPr>
            <a:cxnSpLocks noChangeShapeType="1"/>
            <a:stCxn id="227349" idx="10"/>
            <a:endCxn id="227355" idx="28"/>
          </p:cNvCxnSpPr>
          <p:nvPr/>
        </p:nvCxnSpPr>
        <p:spPr bwMode="auto">
          <a:xfrm>
            <a:off x="4159250" y="5316538"/>
            <a:ext cx="0" cy="460375"/>
          </a:xfrm>
          <a:prstGeom prst="straightConnector1">
            <a:avLst/>
          </a:prstGeom>
          <a:noFill/>
          <a:ln w="9525">
            <a:solidFill>
              <a:srgbClr val="CCCCCC"/>
            </a:solidFill>
            <a:round/>
            <a:headEnd/>
            <a:tailEnd type="triangle" w="med" len="med"/>
          </a:ln>
          <a:effectLst/>
        </p:spPr>
      </p:cxnSp>
      <p:cxnSp>
        <p:nvCxnSpPr>
          <p:cNvPr id="227364" name="AutoShape 36"/>
          <p:cNvCxnSpPr>
            <a:cxnSpLocks noChangeShapeType="1"/>
            <a:stCxn id="227348" idx="28"/>
            <a:endCxn id="227341" idx="10"/>
          </p:cNvCxnSpPr>
          <p:nvPr/>
        </p:nvCxnSpPr>
        <p:spPr bwMode="auto">
          <a:xfrm flipV="1">
            <a:off x="3482975" y="4560888"/>
            <a:ext cx="0" cy="460375"/>
          </a:xfrm>
          <a:prstGeom prst="straightConnector1">
            <a:avLst/>
          </a:prstGeom>
          <a:noFill/>
          <a:ln w="28575">
            <a:solidFill>
              <a:srgbClr val="FFFF00"/>
            </a:solidFill>
            <a:round/>
            <a:headEnd/>
            <a:tailEnd type="triangle" w="med" len="med"/>
          </a:ln>
          <a:effectLst/>
        </p:spPr>
      </p:cxnSp>
      <p:cxnSp>
        <p:nvCxnSpPr>
          <p:cNvPr id="227365" name="AutoShape 37"/>
          <p:cNvCxnSpPr>
            <a:cxnSpLocks noChangeShapeType="1"/>
            <a:stCxn id="227348" idx="10"/>
            <a:endCxn id="227354" idx="28"/>
          </p:cNvCxnSpPr>
          <p:nvPr/>
        </p:nvCxnSpPr>
        <p:spPr bwMode="auto">
          <a:xfrm>
            <a:off x="3482975" y="5316538"/>
            <a:ext cx="0" cy="460375"/>
          </a:xfrm>
          <a:prstGeom prst="straightConnector1">
            <a:avLst/>
          </a:prstGeom>
          <a:noFill/>
          <a:ln w="28575">
            <a:solidFill>
              <a:srgbClr val="FFFF00"/>
            </a:solidFill>
            <a:round/>
            <a:headEnd/>
            <a:tailEnd type="triangle" w="med" len="med"/>
          </a:ln>
          <a:effectLst/>
        </p:spPr>
      </p:cxnSp>
      <p:cxnSp>
        <p:nvCxnSpPr>
          <p:cNvPr id="227366" name="AutoShape 38"/>
          <p:cNvCxnSpPr>
            <a:cxnSpLocks noChangeShapeType="1"/>
            <a:stCxn id="227347" idx="28"/>
            <a:endCxn id="227340" idx="10"/>
          </p:cNvCxnSpPr>
          <p:nvPr/>
        </p:nvCxnSpPr>
        <p:spPr bwMode="auto">
          <a:xfrm flipV="1">
            <a:off x="2809875" y="4560888"/>
            <a:ext cx="0" cy="460375"/>
          </a:xfrm>
          <a:prstGeom prst="straightConnector1">
            <a:avLst/>
          </a:prstGeom>
          <a:noFill/>
          <a:ln w="9525">
            <a:solidFill>
              <a:srgbClr val="CCCCCC"/>
            </a:solidFill>
            <a:round/>
            <a:headEnd/>
            <a:tailEnd type="triangle" w="med" len="med"/>
          </a:ln>
          <a:effectLst/>
        </p:spPr>
      </p:cxnSp>
      <p:cxnSp>
        <p:nvCxnSpPr>
          <p:cNvPr id="227367" name="AutoShape 39"/>
          <p:cNvCxnSpPr>
            <a:cxnSpLocks noChangeShapeType="1"/>
            <a:stCxn id="227347" idx="10"/>
            <a:endCxn id="227353" idx="28"/>
          </p:cNvCxnSpPr>
          <p:nvPr/>
        </p:nvCxnSpPr>
        <p:spPr bwMode="auto">
          <a:xfrm>
            <a:off x="2809875" y="5316538"/>
            <a:ext cx="0" cy="460375"/>
          </a:xfrm>
          <a:prstGeom prst="straightConnector1">
            <a:avLst/>
          </a:prstGeom>
          <a:noFill/>
          <a:ln w="9525">
            <a:solidFill>
              <a:srgbClr val="CCCCCC"/>
            </a:solidFill>
            <a:round/>
            <a:headEnd/>
            <a:tailEnd type="triangle" w="med" len="med"/>
          </a:ln>
          <a:effectLst/>
        </p:spPr>
      </p:cxnSp>
      <p:cxnSp>
        <p:nvCxnSpPr>
          <p:cNvPr id="227368" name="AutoShape 40"/>
          <p:cNvCxnSpPr>
            <a:cxnSpLocks noChangeShapeType="1"/>
            <a:stCxn id="227350" idx="28"/>
            <a:endCxn id="227344" idx="10"/>
          </p:cNvCxnSpPr>
          <p:nvPr/>
        </p:nvCxnSpPr>
        <p:spPr bwMode="auto">
          <a:xfrm flipV="1">
            <a:off x="5510213" y="4560888"/>
            <a:ext cx="0" cy="460375"/>
          </a:xfrm>
          <a:prstGeom prst="straightConnector1">
            <a:avLst/>
          </a:prstGeom>
          <a:noFill/>
          <a:ln w="9525">
            <a:solidFill>
              <a:srgbClr val="CCCCCC"/>
            </a:solidFill>
            <a:round/>
            <a:headEnd/>
            <a:tailEnd type="triangle" w="med" len="med"/>
          </a:ln>
          <a:effectLst/>
        </p:spPr>
      </p:cxnSp>
      <p:cxnSp>
        <p:nvCxnSpPr>
          <p:cNvPr id="227369" name="AutoShape 41"/>
          <p:cNvCxnSpPr>
            <a:cxnSpLocks noChangeShapeType="1"/>
            <a:stCxn id="227350" idx="10"/>
            <a:endCxn id="227357" idx="28"/>
          </p:cNvCxnSpPr>
          <p:nvPr/>
        </p:nvCxnSpPr>
        <p:spPr bwMode="auto">
          <a:xfrm>
            <a:off x="5510213" y="5316538"/>
            <a:ext cx="0" cy="460375"/>
          </a:xfrm>
          <a:prstGeom prst="straightConnector1">
            <a:avLst/>
          </a:prstGeom>
          <a:noFill/>
          <a:ln w="9525">
            <a:solidFill>
              <a:srgbClr val="CCCCCC"/>
            </a:solidFill>
            <a:round/>
            <a:headEnd/>
            <a:tailEnd type="triangle" w="med" len="med"/>
          </a:ln>
          <a:effectLst/>
        </p:spPr>
      </p:cxnSp>
      <p:cxnSp>
        <p:nvCxnSpPr>
          <p:cNvPr id="227370" name="AutoShape 42"/>
          <p:cNvCxnSpPr>
            <a:cxnSpLocks noChangeShapeType="1"/>
            <a:stCxn id="227351" idx="28"/>
            <a:endCxn id="227345" idx="10"/>
          </p:cNvCxnSpPr>
          <p:nvPr/>
        </p:nvCxnSpPr>
        <p:spPr bwMode="auto">
          <a:xfrm flipV="1">
            <a:off x="6184900" y="4560888"/>
            <a:ext cx="0" cy="460375"/>
          </a:xfrm>
          <a:prstGeom prst="straightConnector1">
            <a:avLst/>
          </a:prstGeom>
          <a:noFill/>
          <a:ln w="9525">
            <a:solidFill>
              <a:srgbClr val="CCCCCC"/>
            </a:solidFill>
            <a:round/>
            <a:headEnd/>
            <a:tailEnd type="triangle" w="med" len="med"/>
          </a:ln>
          <a:effectLst/>
        </p:spPr>
      </p:cxnSp>
      <p:cxnSp>
        <p:nvCxnSpPr>
          <p:cNvPr id="227371" name="AutoShape 43"/>
          <p:cNvCxnSpPr>
            <a:cxnSpLocks noChangeShapeType="1"/>
            <a:stCxn id="227351" idx="10"/>
            <a:endCxn id="227358" idx="28"/>
          </p:cNvCxnSpPr>
          <p:nvPr/>
        </p:nvCxnSpPr>
        <p:spPr bwMode="auto">
          <a:xfrm>
            <a:off x="6184900" y="5316538"/>
            <a:ext cx="0" cy="460375"/>
          </a:xfrm>
          <a:prstGeom prst="straightConnector1">
            <a:avLst/>
          </a:prstGeom>
          <a:noFill/>
          <a:ln w="9525">
            <a:solidFill>
              <a:srgbClr val="CCCCCC"/>
            </a:solidFill>
            <a:round/>
            <a:headEnd/>
            <a:tailEnd type="triangle" w="med" len="med"/>
          </a:ln>
          <a:effectLst/>
        </p:spPr>
      </p:cxnSp>
      <p:cxnSp>
        <p:nvCxnSpPr>
          <p:cNvPr id="227372" name="AutoShape 44"/>
          <p:cNvCxnSpPr>
            <a:cxnSpLocks noChangeShapeType="1"/>
            <a:stCxn id="227352" idx="28"/>
            <a:endCxn id="227346" idx="10"/>
          </p:cNvCxnSpPr>
          <p:nvPr/>
        </p:nvCxnSpPr>
        <p:spPr bwMode="auto">
          <a:xfrm flipV="1">
            <a:off x="6861175" y="4560888"/>
            <a:ext cx="0" cy="460375"/>
          </a:xfrm>
          <a:prstGeom prst="straightConnector1">
            <a:avLst/>
          </a:prstGeom>
          <a:noFill/>
          <a:ln w="9525">
            <a:solidFill>
              <a:srgbClr val="CCCCCC"/>
            </a:solidFill>
            <a:round/>
            <a:headEnd/>
            <a:tailEnd type="triangle" w="med" len="med"/>
          </a:ln>
          <a:effectLst/>
        </p:spPr>
      </p:cxnSp>
      <p:cxnSp>
        <p:nvCxnSpPr>
          <p:cNvPr id="227373" name="AutoShape 45"/>
          <p:cNvCxnSpPr>
            <a:cxnSpLocks noChangeShapeType="1"/>
            <a:stCxn id="227352" idx="10"/>
            <a:endCxn id="227359" idx="28"/>
          </p:cNvCxnSpPr>
          <p:nvPr/>
        </p:nvCxnSpPr>
        <p:spPr bwMode="auto">
          <a:xfrm>
            <a:off x="6861175" y="5316538"/>
            <a:ext cx="0" cy="460375"/>
          </a:xfrm>
          <a:prstGeom prst="straightConnector1">
            <a:avLst/>
          </a:prstGeom>
          <a:noFill/>
          <a:ln w="9525">
            <a:solidFill>
              <a:srgbClr val="CCCCCC"/>
            </a:solidFill>
            <a:round/>
            <a:headEnd/>
            <a:tailEnd type="triangle" w="med" len="med"/>
          </a:ln>
          <a:effectLst/>
        </p:spPr>
      </p:cxnSp>
      <p:cxnSp>
        <p:nvCxnSpPr>
          <p:cNvPr id="227374" name="AutoShape 46"/>
          <p:cNvCxnSpPr>
            <a:cxnSpLocks noChangeShapeType="1"/>
            <a:stCxn id="227341" idx="37"/>
            <a:endCxn id="227342" idx="19"/>
          </p:cNvCxnSpPr>
          <p:nvPr/>
        </p:nvCxnSpPr>
        <p:spPr bwMode="auto">
          <a:xfrm>
            <a:off x="3629025" y="4413250"/>
            <a:ext cx="387350" cy="0"/>
          </a:xfrm>
          <a:prstGeom prst="straightConnector1">
            <a:avLst/>
          </a:prstGeom>
          <a:noFill/>
          <a:ln w="9525">
            <a:solidFill>
              <a:srgbClr val="CCCCCC"/>
            </a:solidFill>
            <a:round/>
            <a:headEnd/>
            <a:tailEnd type="triangle" w="med" len="med"/>
          </a:ln>
          <a:effectLst/>
        </p:spPr>
      </p:cxnSp>
      <p:cxnSp>
        <p:nvCxnSpPr>
          <p:cNvPr id="227375" name="AutoShape 47"/>
          <p:cNvCxnSpPr>
            <a:cxnSpLocks noChangeShapeType="1"/>
            <a:stCxn id="227348" idx="37"/>
            <a:endCxn id="227349" idx="19"/>
          </p:cNvCxnSpPr>
          <p:nvPr/>
        </p:nvCxnSpPr>
        <p:spPr bwMode="auto">
          <a:xfrm>
            <a:off x="3629025" y="5170488"/>
            <a:ext cx="387350" cy="0"/>
          </a:xfrm>
          <a:prstGeom prst="straightConnector1">
            <a:avLst/>
          </a:prstGeom>
          <a:noFill/>
          <a:ln w="9525">
            <a:solidFill>
              <a:srgbClr val="CCCCCC"/>
            </a:solidFill>
            <a:round/>
            <a:headEnd/>
            <a:tailEnd type="triangle" w="med" len="med"/>
          </a:ln>
          <a:effectLst/>
        </p:spPr>
      </p:cxnSp>
      <p:cxnSp>
        <p:nvCxnSpPr>
          <p:cNvPr id="227376" name="AutoShape 48"/>
          <p:cNvCxnSpPr>
            <a:cxnSpLocks noChangeShapeType="1"/>
            <a:stCxn id="227354" idx="37"/>
            <a:endCxn id="227355" idx="19"/>
          </p:cNvCxnSpPr>
          <p:nvPr/>
        </p:nvCxnSpPr>
        <p:spPr bwMode="auto">
          <a:xfrm>
            <a:off x="3629025" y="5926138"/>
            <a:ext cx="387350" cy="0"/>
          </a:xfrm>
          <a:prstGeom prst="straightConnector1">
            <a:avLst/>
          </a:prstGeom>
          <a:noFill/>
          <a:ln w="9525">
            <a:solidFill>
              <a:srgbClr val="CCCCCC"/>
            </a:solidFill>
            <a:round/>
            <a:headEnd/>
            <a:tailEnd type="triangle" w="med" len="med"/>
          </a:ln>
          <a:effectLst/>
        </p:spPr>
      </p:cxnSp>
      <p:cxnSp>
        <p:nvCxnSpPr>
          <p:cNvPr id="227377" name="AutoShape 49"/>
          <p:cNvCxnSpPr>
            <a:cxnSpLocks noChangeShapeType="1"/>
            <a:stCxn id="227354" idx="19"/>
            <a:endCxn id="227353" idx="37"/>
          </p:cNvCxnSpPr>
          <p:nvPr/>
        </p:nvCxnSpPr>
        <p:spPr bwMode="auto">
          <a:xfrm flipH="1">
            <a:off x="2955925" y="5926138"/>
            <a:ext cx="384175" cy="0"/>
          </a:xfrm>
          <a:prstGeom prst="straightConnector1">
            <a:avLst/>
          </a:prstGeom>
          <a:noFill/>
          <a:ln w="9525">
            <a:solidFill>
              <a:srgbClr val="CCCCCC"/>
            </a:solidFill>
            <a:round/>
            <a:headEnd/>
            <a:tailEnd type="triangle" w="med" len="med"/>
          </a:ln>
          <a:effectLst/>
        </p:spPr>
      </p:cxnSp>
      <p:cxnSp>
        <p:nvCxnSpPr>
          <p:cNvPr id="227378" name="AutoShape 50"/>
          <p:cNvCxnSpPr>
            <a:cxnSpLocks noChangeShapeType="1"/>
            <a:stCxn id="227348" idx="19"/>
            <a:endCxn id="227347" idx="37"/>
          </p:cNvCxnSpPr>
          <p:nvPr/>
        </p:nvCxnSpPr>
        <p:spPr bwMode="auto">
          <a:xfrm flipH="1">
            <a:off x="2955925" y="5170488"/>
            <a:ext cx="384175" cy="0"/>
          </a:xfrm>
          <a:prstGeom prst="straightConnector1">
            <a:avLst/>
          </a:prstGeom>
          <a:noFill/>
          <a:ln w="9525">
            <a:solidFill>
              <a:srgbClr val="CCCCCC"/>
            </a:solidFill>
            <a:round/>
            <a:headEnd/>
            <a:tailEnd type="triangle" w="med" len="med"/>
          </a:ln>
          <a:effectLst/>
        </p:spPr>
      </p:cxnSp>
      <p:cxnSp>
        <p:nvCxnSpPr>
          <p:cNvPr id="227379" name="AutoShape 51"/>
          <p:cNvCxnSpPr>
            <a:cxnSpLocks noChangeShapeType="1"/>
            <a:stCxn id="227341" idx="19"/>
            <a:endCxn id="227340" idx="37"/>
          </p:cNvCxnSpPr>
          <p:nvPr/>
        </p:nvCxnSpPr>
        <p:spPr bwMode="auto">
          <a:xfrm flipH="1">
            <a:off x="2955925" y="4413250"/>
            <a:ext cx="384175" cy="0"/>
          </a:xfrm>
          <a:prstGeom prst="straightConnector1">
            <a:avLst/>
          </a:prstGeom>
          <a:noFill/>
          <a:ln w="9525">
            <a:solidFill>
              <a:srgbClr val="CCCCCC"/>
            </a:solidFill>
            <a:round/>
            <a:headEnd/>
            <a:tailEnd type="triangle" w="med" len="med"/>
          </a:ln>
          <a:effectLst/>
        </p:spPr>
      </p:cxnSp>
      <p:cxnSp>
        <p:nvCxnSpPr>
          <p:cNvPr id="227380" name="AutoShape 52"/>
          <p:cNvCxnSpPr>
            <a:cxnSpLocks noChangeShapeType="1"/>
            <a:stCxn id="227345" idx="37"/>
            <a:endCxn id="227346" idx="19"/>
          </p:cNvCxnSpPr>
          <p:nvPr/>
        </p:nvCxnSpPr>
        <p:spPr bwMode="auto">
          <a:xfrm>
            <a:off x="6329363" y="4413250"/>
            <a:ext cx="390525" cy="0"/>
          </a:xfrm>
          <a:prstGeom prst="straightConnector1">
            <a:avLst/>
          </a:prstGeom>
          <a:noFill/>
          <a:ln w="9525">
            <a:solidFill>
              <a:srgbClr val="CCCCCC"/>
            </a:solidFill>
            <a:round/>
            <a:headEnd/>
            <a:tailEnd type="triangle" w="med" len="med"/>
          </a:ln>
          <a:effectLst/>
        </p:spPr>
      </p:cxnSp>
      <p:cxnSp>
        <p:nvCxnSpPr>
          <p:cNvPr id="227381" name="AutoShape 53"/>
          <p:cNvCxnSpPr>
            <a:cxnSpLocks noChangeShapeType="1"/>
            <a:stCxn id="227351" idx="37"/>
            <a:endCxn id="227352" idx="19"/>
          </p:cNvCxnSpPr>
          <p:nvPr/>
        </p:nvCxnSpPr>
        <p:spPr bwMode="auto">
          <a:xfrm>
            <a:off x="6329363" y="5170488"/>
            <a:ext cx="390525" cy="0"/>
          </a:xfrm>
          <a:prstGeom prst="straightConnector1">
            <a:avLst/>
          </a:prstGeom>
          <a:noFill/>
          <a:ln w="9525">
            <a:solidFill>
              <a:srgbClr val="CCCCCC"/>
            </a:solidFill>
            <a:round/>
            <a:headEnd/>
            <a:tailEnd type="triangle" w="med" len="med"/>
          </a:ln>
          <a:effectLst/>
        </p:spPr>
      </p:cxnSp>
      <p:cxnSp>
        <p:nvCxnSpPr>
          <p:cNvPr id="227382" name="AutoShape 54"/>
          <p:cNvCxnSpPr>
            <a:cxnSpLocks noChangeShapeType="1"/>
            <a:stCxn id="227358" idx="37"/>
            <a:endCxn id="227359" idx="19"/>
          </p:cNvCxnSpPr>
          <p:nvPr/>
        </p:nvCxnSpPr>
        <p:spPr bwMode="auto">
          <a:xfrm>
            <a:off x="6329363" y="5926138"/>
            <a:ext cx="390525" cy="0"/>
          </a:xfrm>
          <a:prstGeom prst="straightConnector1">
            <a:avLst/>
          </a:prstGeom>
          <a:noFill/>
          <a:ln w="9525">
            <a:solidFill>
              <a:srgbClr val="CCCCCC"/>
            </a:solidFill>
            <a:round/>
            <a:headEnd/>
            <a:tailEnd type="triangle" w="med" len="med"/>
          </a:ln>
          <a:effectLst/>
        </p:spPr>
      </p:cxnSp>
      <p:cxnSp>
        <p:nvCxnSpPr>
          <p:cNvPr id="227383" name="AutoShape 55"/>
          <p:cNvCxnSpPr>
            <a:cxnSpLocks noChangeShapeType="1"/>
            <a:stCxn id="227345" idx="19"/>
            <a:endCxn id="227344" idx="37"/>
          </p:cNvCxnSpPr>
          <p:nvPr/>
        </p:nvCxnSpPr>
        <p:spPr bwMode="auto">
          <a:xfrm flipH="1">
            <a:off x="5654675" y="4413250"/>
            <a:ext cx="387350" cy="0"/>
          </a:xfrm>
          <a:prstGeom prst="straightConnector1">
            <a:avLst/>
          </a:prstGeom>
          <a:noFill/>
          <a:ln w="9525">
            <a:solidFill>
              <a:srgbClr val="CCCCCC"/>
            </a:solidFill>
            <a:round/>
            <a:headEnd/>
            <a:tailEnd type="triangle" w="med" len="med"/>
          </a:ln>
          <a:effectLst/>
        </p:spPr>
      </p:cxnSp>
      <p:cxnSp>
        <p:nvCxnSpPr>
          <p:cNvPr id="227384" name="AutoShape 56"/>
          <p:cNvCxnSpPr>
            <a:cxnSpLocks noChangeShapeType="1"/>
            <a:stCxn id="227351" idx="19"/>
            <a:endCxn id="227350" idx="37"/>
          </p:cNvCxnSpPr>
          <p:nvPr/>
        </p:nvCxnSpPr>
        <p:spPr bwMode="auto">
          <a:xfrm flipH="1">
            <a:off x="5654675" y="5170488"/>
            <a:ext cx="387350" cy="0"/>
          </a:xfrm>
          <a:prstGeom prst="straightConnector1">
            <a:avLst/>
          </a:prstGeom>
          <a:noFill/>
          <a:ln w="9525">
            <a:solidFill>
              <a:srgbClr val="CCCCCC"/>
            </a:solidFill>
            <a:round/>
            <a:headEnd/>
            <a:tailEnd type="triangle" w="med" len="med"/>
          </a:ln>
          <a:effectLst/>
        </p:spPr>
      </p:cxnSp>
      <p:cxnSp>
        <p:nvCxnSpPr>
          <p:cNvPr id="227385" name="AutoShape 57"/>
          <p:cNvCxnSpPr>
            <a:cxnSpLocks noChangeShapeType="1"/>
            <a:stCxn id="227358" idx="17"/>
            <a:endCxn id="227357" idx="2"/>
          </p:cNvCxnSpPr>
          <p:nvPr/>
        </p:nvCxnSpPr>
        <p:spPr bwMode="auto">
          <a:xfrm flipH="1">
            <a:off x="5649913" y="5951538"/>
            <a:ext cx="395287" cy="0"/>
          </a:xfrm>
          <a:prstGeom prst="straightConnector1">
            <a:avLst/>
          </a:prstGeom>
          <a:noFill/>
          <a:ln w="9525">
            <a:solidFill>
              <a:srgbClr val="CCCCCC"/>
            </a:solidFill>
            <a:round/>
            <a:headEnd/>
            <a:tailEnd type="triangle" w="med" len="med"/>
          </a:ln>
          <a:effectLst/>
        </p:spPr>
      </p:cxnSp>
      <p:cxnSp>
        <p:nvCxnSpPr>
          <p:cNvPr id="227386" name="AutoShape 58"/>
          <p:cNvCxnSpPr>
            <a:cxnSpLocks noChangeShapeType="1"/>
            <a:stCxn id="227343" idx="30"/>
            <a:endCxn id="227345" idx="24"/>
          </p:cNvCxnSpPr>
          <p:nvPr/>
        </p:nvCxnSpPr>
        <p:spPr bwMode="auto">
          <a:xfrm rot="5400000" flipV="1">
            <a:off x="5491957" y="3664744"/>
            <a:ext cx="14287" cy="1228725"/>
          </a:xfrm>
          <a:prstGeom prst="curvedConnector3">
            <a:avLst>
              <a:gd name="adj1" fmla="val -1555556"/>
            </a:avLst>
          </a:prstGeom>
          <a:noFill/>
          <a:ln w="9525">
            <a:solidFill>
              <a:srgbClr val="CCCCCC"/>
            </a:solidFill>
            <a:round/>
            <a:headEnd/>
            <a:tailEnd type="triangle" w="med" len="med"/>
          </a:ln>
          <a:effectLst/>
        </p:spPr>
      </p:cxnSp>
      <p:cxnSp>
        <p:nvCxnSpPr>
          <p:cNvPr id="227387" name="AutoShape 59"/>
          <p:cNvCxnSpPr>
            <a:cxnSpLocks noChangeShapeType="1"/>
            <a:stCxn id="227392" idx="30"/>
            <a:endCxn id="227351" idx="24"/>
          </p:cNvCxnSpPr>
          <p:nvPr/>
        </p:nvCxnSpPr>
        <p:spPr bwMode="auto">
          <a:xfrm rot="5400000" flipV="1">
            <a:off x="5491957" y="4421981"/>
            <a:ext cx="14288" cy="1228725"/>
          </a:xfrm>
          <a:prstGeom prst="curvedConnector3">
            <a:avLst>
              <a:gd name="adj1" fmla="val -1555556"/>
            </a:avLst>
          </a:prstGeom>
          <a:noFill/>
          <a:ln w="9525">
            <a:solidFill>
              <a:srgbClr val="CCCCCC"/>
            </a:solidFill>
            <a:round/>
            <a:headEnd/>
            <a:tailEnd type="triangle" w="med" len="med"/>
          </a:ln>
          <a:effectLst/>
        </p:spPr>
      </p:cxnSp>
      <p:cxnSp>
        <p:nvCxnSpPr>
          <p:cNvPr id="227388" name="AutoShape 60"/>
          <p:cNvCxnSpPr>
            <a:cxnSpLocks noChangeShapeType="1"/>
            <a:stCxn id="227356" idx="31"/>
            <a:endCxn id="227358" idx="24"/>
          </p:cNvCxnSpPr>
          <p:nvPr/>
        </p:nvCxnSpPr>
        <p:spPr bwMode="auto">
          <a:xfrm rot="5400000" flipV="1">
            <a:off x="5509419" y="5196682"/>
            <a:ext cx="1587" cy="1206500"/>
          </a:xfrm>
          <a:prstGeom prst="curvedConnector3">
            <a:avLst>
              <a:gd name="adj1" fmla="val -14900000"/>
            </a:avLst>
          </a:prstGeom>
          <a:noFill/>
          <a:ln w="9525">
            <a:solidFill>
              <a:srgbClr val="CCCCCC"/>
            </a:solidFill>
            <a:round/>
            <a:headEnd/>
            <a:tailEnd type="triangle" w="med" len="med"/>
          </a:ln>
          <a:effectLst/>
        </p:spPr>
      </p:cxnSp>
      <p:cxnSp>
        <p:nvCxnSpPr>
          <p:cNvPr id="227389" name="AutoShape 61"/>
          <p:cNvCxnSpPr>
            <a:cxnSpLocks noChangeShapeType="1"/>
            <a:stCxn id="227343" idx="26"/>
            <a:endCxn id="227341" idx="32"/>
          </p:cNvCxnSpPr>
          <p:nvPr/>
        </p:nvCxnSpPr>
        <p:spPr bwMode="auto">
          <a:xfrm rot="16200000" flipH="1" flipV="1">
            <a:off x="4173538" y="3665537"/>
            <a:ext cx="38100" cy="1235075"/>
          </a:xfrm>
          <a:prstGeom prst="curvedConnector3">
            <a:avLst>
              <a:gd name="adj1" fmla="val -562500"/>
            </a:avLst>
          </a:prstGeom>
          <a:noFill/>
          <a:ln w="9525">
            <a:solidFill>
              <a:srgbClr val="CCCCCC"/>
            </a:solidFill>
            <a:round/>
            <a:headEnd/>
            <a:tailEnd type="triangle" w="med" len="med"/>
          </a:ln>
          <a:effectLst/>
        </p:spPr>
      </p:cxnSp>
      <p:cxnSp>
        <p:nvCxnSpPr>
          <p:cNvPr id="227390" name="AutoShape 62"/>
          <p:cNvCxnSpPr>
            <a:cxnSpLocks noChangeShapeType="1"/>
            <a:stCxn id="227392" idx="25"/>
            <a:endCxn id="227348" idx="31"/>
          </p:cNvCxnSpPr>
          <p:nvPr/>
        </p:nvCxnSpPr>
        <p:spPr bwMode="auto">
          <a:xfrm rot="16200000" flipH="1" flipV="1">
            <a:off x="4164013" y="4421187"/>
            <a:ext cx="14288" cy="1230313"/>
          </a:xfrm>
          <a:prstGeom prst="curvedConnector3">
            <a:avLst>
              <a:gd name="adj1" fmla="val -1555556"/>
            </a:avLst>
          </a:prstGeom>
          <a:noFill/>
          <a:ln w="9525">
            <a:solidFill>
              <a:srgbClr val="CCCCCC"/>
            </a:solidFill>
            <a:round/>
            <a:headEnd/>
            <a:tailEnd type="triangle" w="med" len="med"/>
          </a:ln>
          <a:effectLst/>
        </p:spPr>
      </p:cxnSp>
      <p:cxnSp>
        <p:nvCxnSpPr>
          <p:cNvPr id="227391" name="AutoShape 63"/>
          <p:cNvCxnSpPr>
            <a:cxnSpLocks noChangeShapeType="1"/>
            <a:stCxn id="227356" idx="24"/>
            <a:endCxn id="227354" idx="31"/>
          </p:cNvCxnSpPr>
          <p:nvPr/>
        </p:nvCxnSpPr>
        <p:spPr bwMode="auto">
          <a:xfrm rot="16200000" flipH="1" flipV="1">
            <a:off x="4159250" y="5195888"/>
            <a:ext cx="1587" cy="1208088"/>
          </a:xfrm>
          <a:prstGeom prst="curvedConnector3">
            <a:avLst>
              <a:gd name="adj1" fmla="val -14900000"/>
            </a:avLst>
          </a:prstGeom>
          <a:noFill/>
          <a:ln w="9525">
            <a:solidFill>
              <a:srgbClr val="CCCCCC"/>
            </a:solidFill>
            <a:round/>
            <a:headEnd/>
            <a:tailEnd type="triangle" w="med" len="med"/>
          </a:ln>
          <a:effectLst/>
        </p:spPr>
      </p:cxnSp>
      <p:sp>
        <p:nvSpPr>
          <p:cNvPr id="227392" name="Freeform 64"/>
          <p:cNvSpPr>
            <a:spLocks/>
          </p:cNvSpPr>
          <p:nvPr/>
        </p:nvSpPr>
        <p:spPr bwMode="auto">
          <a:xfrm>
            <a:off x="4706938" y="503555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a:lstStyle/>
          <a:p>
            <a:endParaRPr lang="en-US"/>
          </a:p>
        </p:txBody>
      </p:sp>
      <p:sp>
        <p:nvSpPr>
          <p:cNvPr id="227393" name="Rectangle 65"/>
          <p:cNvSpPr>
            <a:spLocks noChangeArrowheads="1"/>
          </p:cNvSpPr>
          <p:nvPr/>
        </p:nvSpPr>
        <p:spPr bwMode="auto">
          <a:xfrm>
            <a:off x="457200" y="1524000"/>
            <a:ext cx="8229600" cy="4724400"/>
          </a:xfrm>
          <a:prstGeom prst="rect">
            <a:avLst/>
          </a:prstGeom>
          <a:noFill/>
          <a:ln w="9525">
            <a:noFill/>
            <a:miter lim="800000"/>
            <a:headEnd/>
            <a:tailEnd/>
          </a:ln>
          <a:effectLst/>
        </p:spPr>
        <p:txBody>
          <a:bodyPr lIns="92075" tIns="46037" rIns="92075" bIns="46037"/>
          <a:lstStyle/>
          <a:p>
            <a:pPr marL="342900" indent="-342900">
              <a:lnSpc>
                <a:spcPct val="110000"/>
              </a:lnSpc>
              <a:spcBef>
                <a:spcPts val="600"/>
              </a:spcBef>
              <a:spcAft>
                <a:spcPts val="600"/>
              </a:spcAft>
              <a:buClr>
                <a:srgbClr val="7BC5A2"/>
              </a:buClr>
              <a:buFontTx/>
              <a:buChar char="•"/>
            </a:pPr>
            <a:r>
              <a:rPr lang="en-US" sz="2800"/>
              <a:t>Repeat process</a:t>
            </a:r>
          </a:p>
        </p:txBody>
      </p:sp>
      <p:sp>
        <p:nvSpPr>
          <p:cNvPr id="67" name="Rectangle 2"/>
          <p:cNvSpPr txBox="1">
            <a:spLocks noChangeArrowheads="1"/>
          </p:cNvSpPr>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1"/>
                </a:solidFill>
                <a:effectLst/>
                <a:uLnTx/>
                <a:uFillTx/>
                <a:latin typeface="+mj-lt"/>
                <a:ea typeface="+mj-ea"/>
                <a:cs typeface="+mj-cs"/>
              </a:rPr>
              <a:t>Scalability</a:t>
            </a:r>
            <a:endParaRPr kumimoji="0" lang="en-US" sz="44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 Box 2"/>
          <p:cNvSpPr txBox="1">
            <a:spLocks noChangeArrowheads="1"/>
          </p:cNvSpPr>
          <p:nvPr/>
        </p:nvSpPr>
        <p:spPr bwMode="auto">
          <a:xfrm>
            <a:off x="4533900"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L6</a:t>
            </a:r>
          </a:p>
        </p:txBody>
      </p:sp>
      <p:sp>
        <p:nvSpPr>
          <p:cNvPr id="229379" name="Text Box 3"/>
          <p:cNvSpPr txBox="1">
            <a:spLocks noChangeArrowheads="1"/>
          </p:cNvSpPr>
          <p:nvPr/>
        </p:nvSpPr>
        <p:spPr bwMode="auto">
          <a:xfrm>
            <a:off x="1905000" y="4948238"/>
            <a:ext cx="603250" cy="3667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G2</a:t>
            </a:r>
          </a:p>
        </p:txBody>
      </p:sp>
      <p:sp>
        <p:nvSpPr>
          <p:cNvPr id="229380" name="Text Box 4"/>
          <p:cNvSpPr txBox="1">
            <a:spLocks noChangeArrowheads="1"/>
          </p:cNvSpPr>
          <p:nvPr/>
        </p:nvSpPr>
        <p:spPr bwMode="auto">
          <a:xfrm>
            <a:off x="3859213"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L1</a:t>
            </a:r>
          </a:p>
        </p:txBody>
      </p:sp>
      <p:sp>
        <p:nvSpPr>
          <p:cNvPr id="229381" name="Text Box 5"/>
          <p:cNvSpPr txBox="1">
            <a:spLocks noChangeArrowheads="1"/>
          </p:cNvSpPr>
          <p:nvPr/>
        </p:nvSpPr>
        <p:spPr bwMode="auto">
          <a:xfrm>
            <a:off x="5208588"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L2</a:t>
            </a:r>
          </a:p>
        </p:txBody>
      </p:sp>
      <p:sp>
        <p:nvSpPr>
          <p:cNvPr id="229382" name="Text Box 6"/>
          <p:cNvSpPr txBox="1">
            <a:spLocks noChangeArrowheads="1"/>
          </p:cNvSpPr>
          <p:nvPr/>
        </p:nvSpPr>
        <p:spPr bwMode="auto">
          <a:xfrm>
            <a:off x="6559550" y="3657600"/>
            <a:ext cx="601663"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L3</a:t>
            </a:r>
          </a:p>
        </p:txBody>
      </p:sp>
      <p:sp>
        <p:nvSpPr>
          <p:cNvPr id="229383" name="Text Box 7"/>
          <p:cNvSpPr txBox="1">
            <a:spLocks noChangeArrowheads="1"/>
          </p:cNvSpPr>
          <p:nvPr/>
        </p:nvSpPr>
        <p:spPr bwMode="auto">
          <a:xfrm>
            <a:off x="3182938"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L4</a:t>
            </a:r>
          </a:p>
        </p:txBody>
      </p:sp>
      <p:sp>
        <p:nvSpPr>
          <p:cNvPr id="229384" name="Text Box 8"/>
          <p:cNvSpPr txBox="1">
            <a:spLocks noChangeArrowheads="1"/>
          </p:cNvSpPr>
          <p:nvPr/>
        </p:nvSpPr>
        <p:spPr bwMode="auto">
          <a:xfrm>
            <a:off x="5884863"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L5</a:t>
            </a:r>
          </a:p>
        </p:txBody>
      </p:sp>
      <p:sp>
        <p:nvSpPr>
          <p:cNvPr id="229385" name="Text Box 9"/>
          <p:cNvSpPr txBox="1">
            <a:spLocks noChangeArrowheads="1"/>
          </p:cNvSpPr>
          <p:nvPr/>
        </p:nvSpPr>
        <p:spPr bwMode="auto">
          <a:xfrm>
            <a:off x="2508250" y="36576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L0</a:t>
            </a:r>
          </a:p>
        </p:txBody>
      </p:sp>
      <p:sp>
        <p:nvSpPr>
          <p:cNvPr id="229386" name="Text Box 10"/>
          <p:cNvSpPr txBox="1">
            <a:spLocks noChangeArrowheads="1"/>
          </p:cNvSpPr>
          <p:nvPr/>
        </p:nvSpPr>
        <p:spPr bwMode="auto">
          <a:xfrm>
            <a:off x="1905000" y="5702300"/>
            <a:ext cx="603250" cy="366713"/>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G1</a:t>
            </a:r>
          </a:p>
        </p:txBody>
      </p:sp>
      <p:sp>
        <p:nvSpPr>
          <p:cNvPr id="229387" name="Text Box 11"/>
          <p:cNvSpPr txBox="1">
            <a:spLocks noChangeArrowheads="1"/>
          </p:cNvSpPr>
          <p:nvPr/>
        </p:nvSpPr>
        <p:spPr bwMode="auto">
          <a:xfrm>
            <a:off x="1905000" y="4189413"/>
            <a:ext cx="603250" cy="366712"/>
          </a:xfrm>
          <a:prstGeom prst="rect">
            <a:avLst/>
          </a:prstGeom>
          <a:noFill/>
          <a:ln w="9525">
            <a:noFill/>
            <a:miter lim="800000"/>
            <a:headEnd/>
            <a:tailEnd/>
          </a:ln>
          <a:effectLst/>
        </p:spPr>
        <p:txBody>
          <a:bodyPr lIns="91429" tIns="45715" rIns="91429" bIns="45715">
            <a:spAutoFit/>
          </a:bodyPr>
          <a:lstStyle/>
          <a:p>
            <a:pPr algn="ctr">
              <a:spcBef>
                <a:spcPct val="50000"/>
              </a:spcBef>
            </a:pPr>
            <a:r>
              <a:rPr lang="en-US"/>
              <a:t>G0</a:t>
            </a:r>
          </a:p>
        </p:txBody>
      </p:sp>
      <p:sp>
        <p:nvSpPr>
          <p:cNvPr id="229388" name="Freeform 12"/>
          <p:cNvSpPr>
            <a:spLocks/>
          </p:cNvSpPr>
          <p:nvPr/>
        </p:nvSpPr>
        <p:spPr bwMode="auto">
          <a:xfrm>
            <a:off x="2681288" y="4278313"/>
            <a:ext cx="260350"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389" name="Freeform 13"/>
          <p:cNvSpPr>
            <a:spLocks/>
          </p:cNvSpPr>
          <p:nvPr/>
        </p:nvSpPr>
        <p:spPr bwMode="auto">
          <a:xfrm>
            <a:off x="3354388" y="4278313"/>
            <a:ext cx="260350"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0000"/>
          </a:solidFill>
          <a:ln w="28575" cmpd="sng">
            <a:solidFill>
              <a:srgbClr val="CCCCCC"/>
            </a:solidFill>
            <a:prstDash val="solid"/>
            <a:round/>
            <a:headEnd/>
            <a:tailEnd/>
          </a:ln>
        </p:spPr>
        <p:txBody>
          <a:bodyPr/>
          <a:lstStyle/>
          <a:p>
            <a:endParaRPr lang="en-US"/>
          </a:p>
        </p:txBody>
      </p:sp>
      <p:sp>
        <p:nvSpPr>
          <p:cNvPr id="229390" name="Freeform 14"/>
          <p:cNvSpPr>
            <a:spLocks/>
          </p:cNvSpPr>
          <p:nvPr/>
        </p:nvSpPr>
        <p:spPr bwMode="auto">
          <a:xfrm>
            <a:off x="4030663" y="4278313"/>
            <a:ext cx="258762"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391" name="Freeform 15"/>
          <p:cNvSpPr>
            <a:spLocks/>
          </p:cNvSpPr>
          <p:nvPr/>
        </p:nvSpPr>
        <p:spPr bwMode="auto">
          <a:xfrm>
            <a:off x="4706938" y="4278313"/>
            <a:ext cx="257175"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392" name="Freeform 16"/>
          <p:cNvSpPr>
            <a:spLocks/>
          </p:cNvSpPr>
          <p:nvPr/>
        </p:nvSpPr>
        <p:spPr bwMode="auto">
          <a:xfrm>
            <a:off x="5381625" y="4278313"/>
            <a:ext cx="258763"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393" name="Freeform 17"/>
          <p:cNvSpPr>
            <a:spLocks/>
          </p:cNvSpPr>
          <p:nvPr/>
        </p:nvSpPr>
        <p:spPr bwMode="auto">
          <a:xfrm>
            <a:off x="6056313" y="4278313"/>
            <a:ext cx="258762"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394" name="Freeform 18"/>
          <p:cNvSpPr>
            <a:spLocks/>
          </p:cNvSpPr>
          <p:nvPr/>
        </p:nvSpPr>
        <p:spPr bwMode="auto">
          <a:xfrm>
            <a:off x="6734175" y="4278313"/>
            <a:ext cx="257175" cy="268287"/>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395" name="Freeform 19"/>
          <p:cNvSpPr>
            <a:spLocks/>
          </p:cNvSpPr>
          <p:nvPr/>
        </p:nvSpPr>
        <p:spPr bwMode="auto">
          <a:xfrm>
            <a:off x="2681288" y="503555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396" name="Freeform 20"/>
          <p:cNvSpPr>
            <a:spLocks/>
          </p:cNvSpPr>
          <p:nvPr/>
        </p:nvSpPr>
        <p:spPr bwMode="auto">
          <a:xfrm>
            <a:off x="3354388" y="503555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a:lstStyle/>
          <a:p>
            <a:endParaRPr lang="en-US"/>
          </a:p>
        </p:txBody>
      </p:sp>
      <p:sp>
        <p:nvSpPr>
          <p:cNvPr id="229397" name="Freeform 21"/>
          <p:cNvSpPr>
            <a:spLocks/>
          </p:cNvSpPr>
          <p:nvPr/>
        </p:nvSpPr>
        <p:spPr bwMode="auto">
          <a:xfrm>
            <a:off x="4030663" y="503555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398" name="Freeform 22"/>
          <p:cNvSpPr>
            <a:spLocks/>
          </p:cNvSpPr>
          <p:nvPr/>
        </p:nvSpPr>
        <p:spPr bwMode="auto">
          <a:xfrm>
            <a:off x="5381625" y="503555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399" name="Freeform 23"/>
          <p:cNvSpPr>
            <a:spLocks/>
          </p:cNvSpPr>
          <p:nvPr/>
        </p:nvSpPr>
        <p:spPr bwMode="auto">
          <a:xfrm>
            <a:off x="6056313" y="503555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0000"/>
          </a:solidFill>
          <a:ln w="28575" cmpd="sng">
            <a:solidFill>
              <a:schemeClr val="tx1"/>
            </a:solidFill>
            <a:prstDash val="solid"/>
            <a:round/>
            <a:headEnd/>
            <a:tailEnd/>
          </a:ln>
        </p:spPr>
        <p:txBody>
          <a:bodyPr/>
          <a:lstStyle/>
          <a:p>
            <a:endParaRPr lang="en-US"/>
          </a:p>
        </p:txBody>
      </p:sp>
      <p:sp>
        <p:nvSpPr>
          <p:cNvPr id="229400" name="Freeform 24"/>
          <p:cNvSpPr>
            <a:spLocks/>
          </p:cNvSpPr>
          <p:nvPr/>
        </p:nvSpPr>
        <p:spPr bwMode="auto">
          <a:xfrm>
            <a:off x="6734175" y="503555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401" name="Freeform 25"/>
          <p:cNvSpPr>
            <a:spLocks/>
          </p:cNvSpPr>
          <p:nvPr/>
        </p:nvSpPr>
        <p:spPr bwMode="auto">
          <a:xfrm>
            <a:off x="2681288" y="579120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402" name="Freeform 26"/>
          <p:cNvSpPr>
            <a:spLocks/>
          </p:cNvSpPr>
          <p:nvPr/>
        </p:nvSpPr>
        <p:spPr bwMode="auto">
          <a:xfrm>
            <a:off x="3354388" y="5791200"/>
            <a:ext cx="260350"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FF0000"/>
          </a:solidFill>
          <a:ln w="28575" cmpd="sng">
            <a:solidFill>
              <a:srgbClr val="CCCCCC"/>
            </a:solidFill>
            <a:prstDash val="solid"/>
            <a:round/>
            <a:headEnd/>
            <a:tailEnd/>
          </a:ln>
        </p:spPr>
        <p:txBody>
          <a:bodyPr/>
          <a:lstStyle/>
          <a:p>
            <a:endParaRPr lang="en-US"/>
          </a:p>
        </p:txBody>
      </p:sp>
      <p:sp>
        <p:nvSpPr>
          <p:cNvPr id="229403" name="Freeform 27"/>
          <p:cNvSpPr>
            <a:spLocks/>
          </p:cNvSpPr>
          <p:nvPr/>
        </p:nvSpPr>
        <p:spPr bwMode="auto">
          <a:xfrm>
            <a:off x="4030663" y="57912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404" name="Freeform 28"/>
          <p:cNvSpPr>
            <a:spLocks/>
          </p:cNvSpPr>
          <p:nvPr/>
        </p:nvSpPr>
        <p:spPr bwMode="auto">
          <a:xfrm>
            <a:off x="4706938" y="57912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405" name="Freeform 29"/>
          <p:cNvSpPr>
            <a:spLocks/>
          </p:cNvSpPr>
          <p:nvPr/>
        </p:nvSpPr>
        <p:spPr bwMode="auto">
          <a:xfrm>
            <a:off x="5381625" y="5791200"/>
            <a:ext cx="258763"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406" name="Freeform 30"/>
          <p:cNvSpPr>
            <a:spLocks/>
          </p:cNvSpPr>
          <p:nvPr/>
        </p:nvSpPr>
        <p:spPr bwMode="auto">
          <a:xfrm>
            <a:off x="6056313" y="5791200"/>
            <a:ext cx="258762"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sp>
        <p:nvSpPr>
          <p:cNvPr id="229407" name="Freeform 31"/>
          <p:cNvSpPr>
            <a:spLocks/>
          </p:cNvSpPr>
          <p:nvPr/>
        </p:nvSpPr>
        <p:spPr bwMode="auto">
          <a:xfrm>
            <a:off x="6734175" y="579120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rgbClr val="CCCCCC"/>
            </a:solidFill>
            <a:prstDash val="solid"/>
            <a:round/>
            <a:headEnd/>
            <a:tailEnd/>
          </a:ln>
        </p:spPr>
        <p:txBody>
          <a:bodyPr/>
          <a:lstStyle/>
          <a:p>
            <a:endParaRPr lang="en-US"/>
          </a:p>
        </p:txBody>
      </p:sp>
      <p:cxnSp>
        <p:nvCxnSpPr>
          <p:cNvPr id="229408" name="AutoShape 32"/>
          <p:cNvCxnSpPr>
            <a:cxnSpLocks noChangeShapeType="1"/>
            <a:stCxn id="229440" idx="28"/>
            <a:endCxn id="229391" idx="10"/>
          </p:cNvCxnSpPr>
          <p:nvPr/>
        </p:nvCxnSpPr>
        <p:spPr bwMode="auto">
          <a:xfrm flipV="1">
            <a:off x="4833938" y="4560888"/>
            <a:ext cx="0" cy="460375"/>
          </a:xfrm>
          <a:prstGeom prst="straightConnector1">
            <a:avLst/>
          </a:prstGeom>
          <a:noFill/>
          <a:ln w="9525">
            <a:solidFill>
              <a:srgbClr val="CCCCCC"/>
            </a:solidFill>
            <a:round/>
            <a:headEnd/>
            <a:tailEnd type="triangle" w="med" len="med"/>
          </a:ln>
          <a:effectLst/>
        </p:spPr>
      </p:cxnSp>
      <p:cxnSp>
        <p:nvCxnSpPr>
          <p:cNvPr id="229409" name="AutoShape 33"/>
          <p:cNvCxnSpPr>
            <a:cxnSpLocks noChangeShapeType="1"/>
            <a:stCxn id="229440" idx="10"/>
            <a:endCxn id="229404" idx="28"/>
          </p:cNvCxnSpPr>
          <p:nvPr/>
        </p:nvCxnSpPr>
        <p:spPr bwMode="auto">
          <a:xfrm>
            <a:off x="4833938" y="5316538"/>
            <a:ext cx="0" cy="460375"/>
          </a:xfrm>
          <a:prstGeom prst="straightConnector1">
            <a:avLst/>
          </a:prstGeom>
          <a:noFill/>
          <a:ln w="9525">
            <a:solidFill>
              <a:srgbClr val="CCCCCC"/>
            </a:solidFill>
            <a:round/>
            <a:headEnd/>
            <a:tailEnd type="triangle" w="med" len="med"/>
          </a:ln>
          <a:effectLst/>
        </p:spPr>
      </p:cxnSp>
      <p:cxnSp>
        <p:nvCxnSpPr>
          <p:cNvPr id="229410" name="AutoShape 34"/>
          <p:cNvCxnSpPr>
            <a:cxnSpLocks noChangeShapeType="1"/>
            <a:stCxn id="229397" idx="28"/>
            <a:endCxn id="229390" idx="10"/>
          </p:cNvCxnSpPr>
          <p:nvPr/>
        </p:nvCxnSpPr>
        <p:spPr bwMode="auto">
          <a:xfrm flipV="1">
            <a:off x="4159250" y="4560888"/>
            <a:ext cx="0" cy="460375"/>
          </a:xfrm>
          <a:prstGeom prst="straightConnector1">
            <a:avLst/>
          </a:prstGeom>
          <a:noFill/>
          <a:ln w="9525">
            <a:solidFill>
              <a:srgbClr val="CCCCCC"/>
            </a:solidFill>
            <a:round/>
            <a:headEnd/>
            <a:tailEnd type="triangle" w="med" len="med"/>
          </a:ln>
          <a:effectLst/>
        </p:spPr>
      </p:cxnSp>
      <p:cxnSp>
        <p:nvCxnSpPr>
          <p:cNvPr id="229411" name="AutoShape 35"/>
          <p:cNvCxnSpPr>
            <a:cxnSpLocks noChangeShapeType="1"/>
            <a:stCxn id="229397" idx="10"/>
            <a:endCxn id="229403" idx="28"/>
          </p:cNvCxnSpPr>
          <p:nvPr/>
        </p:nvCxnSpPr>
        <p:spPr bwMode="auto">
          <a:xfrm>
            <a:off x="4159250" y="5316538"/>
            <a:ext cx="0" cy="460375"/>
          </a:xfrm>
          <a:prstGeom prst="straightConnector1">
            <a:avLst/>
          </a:prstGeom>
          <a:noFill/>
          <a:ln w="9525">
            <a:solidFill>
              <a:srgbClr val="CCCCCC"/>
            </a:solidFill>
            <a:round/>
            <a:headEnd/>
            <a:tailEnd type="triangle" w="med" len="med"/>
          </a:ln>
          <a:effectLst/>
        </p:spPr>
      </p:cxnSp>
      <p:cxnSp>
        <p:nvCxnSpPr>
          <p:cNvPr id="229412" name="AutoShape 36"/>
          <p:cNvCxnSpPr>
            <a:cxnSpLocks noChangeShapeType="1"/>
            <a:stCxn id="229396" idx="28"/>
            <a:endCxn id="229389" idx="10"/>
          </p:cNvCxnSpPr>
          <p:nvPr/>
        </p:nvCxnSpPr>
        <p:spPr bwMode="auto">
          <a:xfrm flipV="1">
            <a:off x="3482975" y="4560888"/>
            <a:ext cx="0" cy="460375"/>
          </a:xfrm>
          <a:prstGeom prst="straightConnector1">
            <a:avLst/>
          </a:prstGeom>
          <a:noFill/>
          <a:ln w="9525">
            <a:solidFill>
              <a:srgbClr val="CCCCCC"/>
            </a:solidFill>
            <a:round/>
            <a:headEnd/>
            <a:tailEnd type="triangle" w="med" len="med"/>
          </a:ln>
          <a:effectLst/>
        </p:spPr>
      </p:cxnSp>
      <p:cxnSp>
        <p:nvCxnSpPr>
          <p:cNvPr id="229413" name="AutoShape 37"/>
          <p:cNvCxnSpPr>
            <a:cxnSpLocks noChangeShapeType="1"/>
            <a:stCxn id="229396" idx="10"/>
            <a:endCxn id="229402" idx="28"/>
          </p:cNvCxnSpPr>
          <p:nvPr/>
        </p:nvCxnSpPr>
        <p:spPr bwMode="auto">
          <a:xfrm>
            <a:off x="3482975" y="5316538"/>
            <a:ext cx="0" cy="460375"/>
          </a:xfrm>
          <a:prstGeom prst="straightConnector1">
            <a:avLst/>
          </a:prstGeom>
          <a:noFill/>
          <a:ln w="9525">
            <a:solidFill>
              <a:srgbClr val="CCCCCC"/>
            </a:solidFill>
            <a:round/>
            <a:headEnd/>
            <a:tailEnd type="triangle" w="med" len="med"/>
          </a:ln>
          <a:effectLst/>
        </p:spPr>
      </p:cxnSp>
      <p:cxnSp>
        <p:nvCxnSpPr>
          <p:cNvPr id="229414" name="AutoShape 38"/>
          <p:cNvCxnSpPr>
            <a:cxnSpLocks noChangeShapeType="1"/>
            <a:stCxn id="229395" idx="28"/>
            <a:endCxn id="229388" idx="10"/>
          </p:cNvCxnSpPr>
          <p:nvPr/>
        </p:nvCxnSpPr>
        <p:spPr bwMode="auto">
          <a:xfrm flipV="1">
            <a:off x="2809875" y="4560888"/>
            <a:ext cx="0" cy="460375"/>
          </a:xfrm>
          <a:prstGeom prst="straightConnector1">
            <a:avLst/>
          </a:prstGeom>
          <a:noFill/>
          <a:ln w="9525">
            <a:solidFill>
              <a:srgbClr val="CCCCCC"/>
            </a:solidFill>
            <a:round/>
            <a:headEnd/>
            <a:tailEnd type="triangle" w="med" len="med"/>
          </a:ln>
          <a:effectLst/>
        </p:spPr>
      </p:cxnSp>
      <p:cxnSp>
        <p:nvCxnSpPr>
          <p:cNvPr id="229415" name="AutoShape 39"/>
          <p:cNvCxnSpPr>
            <a:cxnSpLocks noChangeShapeType="1"/>
            <a:stCxn id="229395" idx="10"/>
            <a:endCxn id="229401" idx="28"/>
          </p:cNvCxnSpPr>
          <p:nvPr/>
        </p:nvCxnSpPr>
        <p:spPr bwMode="auto">
          <a:xfrm>
            <a:off x="2809875" y="5316538"/>
            <a:ext cx="0" cy="460375"/>
          </a:xfrm>
          <a:prstGeom prst="straightConnector1">
            <a:avLst/>
          </a:prstGeom>
          <a:noFill/>
          <a:ln w="9525">
            <a:solidFill>
              <a:srgbClr val="CCCCCC"/>
            </a:solidFill>
            <a:round/>
            <a:headEnd/>
            <a:tailEnd type="triangle" w="med" len="med"/>
          </a:ln>
          <a:effectLst/>
        </p:spPr>
      </p:cxnSp>
      <p:cxnSp>
        <p:nvCxnSpPr>
          <p:cNvPr id="229416" name="AutoShape 40"/>
          <p:cNvCxnSpPr>
            <a:cxnSpLocks noChangeShapeType="1"/>
            <a:stCxn id="229398" idx="28"/>
            <a:endCxn id="229392" idx="10"/>
          </p:cNvCxnSpPr>
          <p:nvPr/>
        </p:nvCxnSpPr>
        <p:spPr bwMode="auto">
          <a:xfrm flipV="1">
            <a:off x="5510213" y="4560888"/>
            <a:ext cx="0" cy="460375"/>
          </a:xfrm>
          <a:prstGeom prst="straightConnector1">
            <a:avLst/>
          </a:prstGeom>
          <a:noFill/>
          <a:ln w="9525">
            <a:solidFill>
              <a:srgbClr val="CCCCCC"/>
            </a:solidFill>
            <a:round/>
            <a:headEnd/>
            <a:tailEnd type="triangle" w="med" len="med"/>
          </a:ln>
          <a:effectLst/>
        </p:spPr>
      </p:cxnSp>
      <p:cxnSp>
        <p:nvCxnSpPr>
          <p:cNvPr id="229417" name="AutoShape 41"/>
          <p:cNvCxnSpPr>
            <a:cxnSpLocks noChangeShapeType="1"/>
            <a:stCxn id="229398" idx="10"/>
            <a:endCxn id="229405" idx="28"/>
          </p:cNvCxnSpPr>
          <p:nvPr/>
        </p:nvCxnSpPr>
        <p:spPr bwMode="auto">
          <a:xfrm>
            <a:off x="5510213" y="5316538"/>
            <a:ext cx="0" cy="460375"/>
          </a:xfrm>
          <a:prstGeom prst="straightConnector1">
            <a:avLst/>
          </a:prstGeom>
          <a:noFill/>
          <a:ln w="9525">
            <a:solidFill>
              <a:srgbClr val="CCCCCC"/>
            </a:solidFill>
            <a:round/>
            <a:headEnd/>
            <a:tailEnd type="triangle" w="med" len="med"/>
          </a:ln>
          <a:effectLst/>
        </p:spPr>
      </p:cxnSp>
      <p:cxnSp>
        <p:nvCxnSpPr>
          <p:cNvPr id="229418" name="AutoShape 42"/>
          <p:cNvCxnSpPr>
            <a:cxnSpLocks noChangeShapeType="1"/>
            <a:stCxn id="229399" idx="28"/>
            <a:endCxn id="229393" idx="10"/>
          </p:cNvCxnSpPr>
          <p:nvPr/>
        </p:nvCxnSpPr>
        <p:spPr bwMode="auto">
          <a:xfrm flipV="1">
            <a:off x="6184900" y="4560888"/>
            <a:ext cx="0" cy="460375"/>
          </a:xfrm>
          <a:prstGeom prst="straightConnector1">
            <a:avLst/>
          </a:prstGeom>
          <a:noFill/>
          <a:ln w="9525">
            <a:solidFill>
              <a:srgbClr val="CCCCCC"/>
            </a:solidFill>
            <a:round/>
            <a:headEnd/>
            <a:tailEnd type="triangle" w="med" len="med"/>
          </a:ln>
          <a:effectLst/>
        </p:spPr>
      </p:cxnSp>
      <p:cxnSp>
        <p:nvCxnSpPr>
          <p:cNvPr id="229419" name="AutoShape 43"/>
          <p:cNvCxnSpPr>
            <a:cxnSpLocks noChangeShapeType="1"/>
            <a:stCxn id="229399" idx="10"/>
            <a:endCxn id="229406" idx="28"/>
          </p:cNvCxnSpPr>
          <p:nvPr/>
        </p:nvCxnSpPr>
        <p:spPr bwMode="auto">
          <a:xfrm>
            <a:off x="6184900" y="5316538"/>
            <a:ext cx="0" cy="460375"/>
          </a:xfrm>
          <a:prstGeom prst="straightConnector1">
            <a:avLst/>
          </a:prstGeom>
          <a:noFill/>
          <a:ln w="9525">
            <a:solidFill>
              <a:srgbClr val="CCCCCC"/>
            </a:solidFill>
            <a:round/>
            <a:headEnd/>
            <a:tailEnd type="triangle" w="med" len="med"/>
          </a:ln>
          <a:effectLst/>
        </p:spPr>
      </p:cxnSp>
      <p:cxnSp>
        <p:nvCxnSpPr>
          <p:cNvPr id="229420" name="AutoShape 44"/>
          <p:cNvCxnSpPr>
            <a:cxnSpLocks noChangeShapeType="1"/>
            <a:stCxn id="229400" idx="28"/>
            <a:endCxn id="229394" idx="10"/>
          </p:cNvCxnSpPr>
          <p:nvPr/>
        </p:nvCxnSpPr>
        <p:spPr bwMode="auto">
          <a:xfrm flipV="1">
            <a:off x="6861175" y="4560888"/>
            <a:ext cx="0" cy="460375"/>
          </a:xfrm>
          <a:prstGeom prst="straightConnector1">
            <a:avLst/>
          </a:prstGeom>
          <a:noFill/>
          <a:ln w="9525">
            <a:solidFill>
              <a:srgbClr val="CCCCCC"/>
            </a:solidFill>
            <a:round/>
            <a:headEnd/>
            <a:tailEnd type="triangle" w="med" len="med"/>
          </a:ln>
          <a:effectLst/>
        </p:spPr>
      </p:cxnSp>
      <p:cxnSp>
        <p:nvCxnSpPr>
          <p:cNvPr id="229421" name="AutoShape 45"/>
          <p:cNvCxnSpPr>
            <a:cxnSpLocks noChangeShapeType="1"/>
            <a:stCxn id="229400" idx="10"/>
            <a:endCxn id="229407" idx="28"/>
          </p:cNvCxnSpPr>
          <p:nvPr/>
        </p:nvCxnSpPr>
        <p:spPr bwMode="auto">
          <a:xfrm>
            <a:off x="6861175" y="5316538"/>
            <a:ext cx="0" cy="460375"/>
          </a:xfrm>
          <a:prstGeom prst="straightConnector1">
            <a:avLst/>
          </a:prstGeom>
          <a:noFill/>
          <a:ln w="9525">
            <a:solidFill>
              <a:srgbClr val="CCCCCC"/>
            </a:solidFill>
            <a:round/>
            <a:headEnd/>
            <a:tailEnd type="triangle" w="med" len="med"/>
          </a:ln>
          <a:effectLst/>
        </p:spPr>
      </p:cxnSp>
      <p:cxnSp>
        <p:nvCxnSpPr>
          <p:cNvPr id="229422" name="AutoShape 46"/>
          <p:cNvCxnSpPr>
            <a:cxnSpLocks noChangeShapeType="1"/>
            <a:stCxn id="229389" idx="37"/>
            <a:endCxn id="229390" idx="19"/>
          </p:cNvCxnSpPr>
          <p:nvPr/>
        </p:nvCxnSpPr>
        <p:spPr bwMode="auto">
          <a:xfrm>
            <a:off x="3629025" y="4413250"/>
            <a:ext cx="387350" cy="0"/>
          </a:xfrm>
          <a:prstGeom prst="straightConnector1">
            <a:avLst/>
          </a:prstGeom>
          <a:noFill/>
          <a:ln w="9525">
            <a:solidFill>
              <a:srgbClr val="CCCCCC"/>
            </a:solidFill>
            <a:round/>
            <a:headEnd/>
            <a:tailEnd type="triangle" w="med" len="med"/>
          </a:ln>
          <a:effectLst/>
        </p:spPr>
      </p:cxnSp>
      <p:cxnSp>
        <p:nvCxnSpPr>
          <p:cNvPr id="229423" name="AutoShape 47"/>
          <p:cNvCxnSpPr>
            <a:cxnSpLocks noChangeShapeType="1"/>
            <a:stCxn id="229396" idx="37"/>
            <a:endCxn id="229397" idx="19"/>
          </p:cNvCxnSpPr>
          <p:nvPr/>
        </p:nvCxnSpPr>
        <p:spPr bwMode="auto">
          <a:xfrm>
            <a:off x="3629025" y="5170488"/>
            <a:ext cx="387350" cy="0"/>
          </a:xfrm>
          <a:prstGeom prst="straightConnector1">
            <a:avLst/>
          </a:prstGeom>
          <a:noFill/>
          <a:ln w="9525">
            <a:solidFill>
              <a:srgbClr val="CCCCCC"/>
            </a:solidFill>
            <a:round/>
            <a:headEnd/>
            <a:tailEnd type="triangle" w="med" len="med"/>
          </a:ln>
          <a:effectLst/>
        </p:spPr>
      </p:cxnSp>
      <p:cxnSp>
        <p:nvCxnSpPr>
          <p:cNvPr id="229424" name="AutoShape 48"/>
          <p:cNvCxnSpPr>
            <a:cxnSpLocks noChangeShapeType="1"/>
            <a:stCxn id="229402" idx="37"/>
            <a:endCxn id="229403" idx="19"/>
          </p:cNvCxnSpPr>
          <p:nvPr/>
        </p:nvCxnSpPr>
        <p:spPr bwMode="auto">
          <a:xfrm>
            <a:off x="3629025" y="5926138"/>
            <a:ext cx="387350" cy="0"/>
          </a:xfrm>
          <a:prstGeom prst="straightConnector1">
            <a:avLst/>
          </a:prstGeom>
          <a:noFill/>
          <a:ln w="9525">
            <a:solidFill>
              <a:srgbClr val="CCCCCC"/>
            </a:solidFill>
            <a:round/>
            <a:headEnd/>
            <a:tailEnd type="triangle" w="med" len="med"/>
          </a:ln>
          <a:effectLst/>
        </p:spPr>
      </p:cxnSp>
      <p:cxnSp>
        <p:nvCxnSpPr>
          <p:cNvPr id="229425" name="AutoShape 49"/>
          <p:cNvCxnSpPr>
            <a:cxnSpLocks noChangeShapeType="1"/>
            <a:stCxn id="229402" idx="19"/>
            <a:endCxn id="229401" idx="37"/>
          </p:cNvCxnSpPr>
          <p:nvPr/>
        </p:nvCxnSpPr>
        <p:spPr bwMode="auto">
          <a:xfrm flipH="1">
            <a:off x="2955925" y="5926138"/>
            <a:ext cx="384175" cy="0"/>
          </a:xfrm>
          <a:prstGeom prst="straightConnector1">
            <a:avLst/>
          </a:prstGeom>
          <a:noFill/>
          <a:ln w="9525">
            <a:solidFill>
              <a:srgbClr val="CCCCCC"/>
            </a:solidFill>
            <a:round/>
            <a:headEnd/>
            <a:tailEnd type="triangle" w="med" len="med"/>
          </a:ln>
          <a:effectLst/>
        </p:spPr>
      </p:cxnSp>
      <p:cxnSp>
        <p:nvCxnSpPr>
          <p:cNvPr id="229426" name="AutoShape 50"/>
          <p:cNvCxnSpPr>
            <a:cxnSpLocks noChangeShapeType="1"/>
            <a:stCxn id="229396" idx="19"/>
            <a:endCxn id="229395" idx="37"/>
          </p:cNvCxnSpPr>
          <p:nvPr/>
        </p:nvCxnSpPr>
        <p:spPr bwMode="auto">
          <a:xfrm flipH="1">
            <a:off x="2955925" y="5170488"/>
            <a:ext cx="384175" cy="0"/>
          </a:xfrm>
          <a:prstGeom prst="straightConnector1">
            <a:avLst/>
          </a:prstGeom>
          <a:noFill/>
          <a:ln w="9525">
            <a:solidFill>
              <a:srgbClr val="CCCCCC"/>
            </a:solidFill>
            <a:round/>
            <a:headEnd/>
            <a:tailEnd type="triangle" w="med" len="med"/>
          </a:ln>
          <a:effectLst/>
        </p:spPr>
      </p:cxnSp>
      <p:cxnSp>
        <p:nvCxnSpPr>
          <p:cNvPr id="229427" name="AutoShape 51"/>
          <p:cNvCxnSpPr>
            <a:cxnSpLocks noChangeShapeType="1"/>
            <a:stCxn id="229389" idx="19"/>
            <a:endCxn id="229388" idx="37"/>
          </p:cNvCxnSpPr>
          <p:nvPr/>
        </p:nvCxnSpPr>
        <p:spPr bwMode="auto">
          <a:xfrm flipH="1">
            <a:off x="2955925" y="4413250"/>
            <a:ext cx="384175" cy="0"/>
          </a:xfrm>
          <a:prstGeom prst="straightConnector1">
            <a:avLst/>
          </a:prstGeom>
          <a:noFill/>
          <a:ln w="9525">
            <a:solidFill>
              <a:srgbClr val="CCCCCC"/>
            </a:solidFill>
            <a:round/>
            <a:headEnd/>
            <a:tailEnd type="triangle" w="med" len="med"/>
          </a:ln>
          <a:effectLst/>
        </p:spPr>
      </p:cxnSp>
      <p:cxnSp>
        <p:nvCxnSpPr>
          <p:cNvPr id="229428" name="AutoShape 52"/>
          <p:cNvCxnSpPr>
            <a:cxnSpLocks noChangeShapeType="1"/>
            <a:stCxn id="229393" idx="37"/>
            <a:endCxn id="229394" idx="19"/>
          </p:cNvCxnSpPr>
          <p:nvPr/>
        </p:nvCxnSpPr>
        <p:spPr bwMode="auto">
          <a:xfrm>
            <a:off x="6329363" y="4413250"/>
            <a:ext cx="390525" cy="0"/>
          </a:xfrm>
          <a:prstGeom prst="straightConnector1">
            <a:avLst/>
          </a:prstGeom>
          <a:noFill/>
          <a:ln w="9525">
            <a:solidFill>
              <a:srgbClr val="CCCCCC"/>
            </a:solidFill>
            <a:round/>
            <a:headEnd/>
            <a:tailEnd type="triangle" w="med" len="med"/>
          </a:ln>
          <a:effectLst/>
        </p:spPr>
      </p:cxnSp>
      <p:cxnSp>
        <p:nvCxnSpPr>
          <p:cNvPr id="229429" name="AutoShape 53"/>
          <p:cNvCxnSpPr>
            <a:cxnSpLocks noChangeShapeType="1"/>
            <a:stCxn id="229399" idx="37"/>
            <a:endCxn id="229400" idx="19"/>
          </p:cNvCxnSpPr>
          <p:nvPr/>
        </p:nvCxnSpPr>
        <p:spPr bwMode="auto">
          <a:xfrm>
            <a:off x="6329363" y="5170488"/>
            <a:ext cx="390525" cy="0"/>
          </a:xfrm>
          <a:prstGeom prst="straightConnector1">
            <a:avLst/>
          </a:prstGeom>
          <a:noFill/>
          <a:ln w="9525">
            <a:solidFill>
              <a:srgbClr val="CCCCCC"/>
            </a:solidFill>
            <a:round/>
            <a:headEnd/>
            <a:tailEnd type="triangle" w="med" len="med"/>
          </a:ln>
          <a:effectLst/>
        </p:spPr>
      </p:cxnSp>
      <p:cxnSp>
        <p:nvCxnSpPr>
          <p:cNvPr id="229430" name="AutoShape 54"/>
          <p:cNvCxnSpPr>
            <a:cxnSpLocks noChangeShapeType="1"/>
            <a:stCxn id="229406" idx="37"/>
            <a:endCxn id="229407" idx="19"/>
          </p:cNvCxnSpPr>
          <p:nvPr/>
        </p:nvCxnSpPr>
        <p:spPr bwMode="auto">
          <a:xfrm>
            <a:off x="6329363" y="5926138"/>
            <a:ext cx="390525" cy="0"/>
          </a:xfrm>
          <a:prstGeom prst="straightConnector1">
            <a:avLst/>
          </a:prstGeom>
          <a:noFill/>
          <a:ln w="9525">
            <a:solidFill>
              <a:srgbClr val="CCCCCC"/>
            </a:solidFill>
            <a:round/>
            <a:headEnd/>
            <a:tailEnd type="triangle" w="med" len="med"/>
          </a:ln>
          <a:effectLst/>
        </p:spPr>
      </p:cxnSp>
      <p:cxnSp>
        <p:nvCxnSpPr>
          <p:cNvPr id="229431" name="AutoShape 55"/>
          <p:cNvCxnSpPr>
            <a:cxnSpLocks noChangeShapeType="1"/>
            <a:stCxn id="229393" idx="19"/>
            <a:endCxn id="229392" idx="37"/>
          </p:cNvCxnSpPr>
          <p:nvPr/>
        </p:nvCxnSpPr>
        <p:spPr bwMode="auto">
          <a:xfrm flipH="1">
            <a:off x="5654675" y="4413250"/>
            <a:ext cx="387350" cy="0"/>
          </a:xfrm>
          <a:prstGeom prst="straightConnector1">
            <a:avLst/>
          </a:prstGeom>
          <a:noFill/>
          <a:ln w="9525">
            <a:solidFill>
              <a:srgbClr val="CCCCCC"/>
            </a:solidFill>
            <a:round/>
            <a:headEnd/>
            <a:tailEnd type="triangle" w="med" len="med"/>
          </a:ln>
          <a:effectLst/>
        </p:spPr>
      </p:cxnSp>
      <p:cxnSp>
        <p:nvCxnSpPr>
          <p:cNvPr id="229432" name="AutoShape 56"/>
          <p:cNvCxnSpPr>
            <a:cxnSpLocks noChangeShapeType="1"/>
            <a:stCxn id="229399" idx="19"/>
            <a:endCxn id="229398" idx="37"/>
          </p:cNvCxnSpPr>
          <p:nvPr/>
        </p:nvCxnSpPr>
        <p:spPr bwMode="auto">
          <a:xfrm flipH="1">
            <a:off x="5654675" y="5170488"/>
            <a:ext cx="387350" cy="0"/>
          </a:xfrm>
          <a:prstGeom prst="straightConnector1">
            <a:avLst/>
          </a:prstGeom>
          <a:noFill/>
          <a:ln w="9525">
            <a:solidFill>
              <a:srgbClr val="CCCCCC"/>
            </a:solidFill>
            <a:round/>
            <a:headEnd/>
            <a:tailEnd type="triangle" w="med" len="med"/>
          </a:ln>
          <a:effectLst/>
        </p:spPr>
      </p:cxnSp>
      <p:cxnSp>
        <p:nvCxnSpPr>
          <p:cNvPr id="229433" name="AutoShape 57"/>
          <p:cNvCxnSpPr>
            <a:cxnSpLocks noChangeShapeType="1"/>
            <a:stCxn id="229406" idx="17"/>
            <a:endCxn id="229405" idx="2"/>
          </p:cNvCxnSpPr>
          <p:nvPr/>
        </p:nvCxnSpPr>
        <p:spPr bwMode="auto">
          <a:xfrm flipH="1">
            <a:off x="5649913" y="5951538"/>
            <a:ext cx="395287" cy="0"/>
          </a:xfrm>
          <a:prstGeom prst="straightConnector1">
            <a:avLst/>
          </a:prstGeom>
          <a:noFill/>
          <a:ln w="9525">
            <a:solidFill>
              <a:srgbClr val="CCCCCC"/>
            </a:solidFill>
            <a:round/>
            <a:headEnd/>
            <a:tailEnd type="triangle" w="med" len="med"/>
          </a:ln>
          <a:effectLst/>
        </p:spPr>
      </p:cxnSp>
      <p:cxnSp>
        <p:nvCxnSpPr>
          <p:cNvPr id="229434" name="AutoShape 58"/>
          <p:cNvCxnSpPr>
            <a:cxnSpLocks noChangeShapeType="1"/>
            <a:stCxn id="229391" idx="30"/>
            <a:endCxn id="229393" idx="24"/>
          </p:cNvCxnSpPr>
          <p:nvPr/>
        </p:nvCxnSpPr>
        <p:spPr bwMode="auto">
          <a:xfrm rot="5400000" flipV="1">
            <a:off x="5491957" y="3664744"/>
            <a:ext cx="14287" cy="1228725"/>
          </a:xfrm>
          <a:prstGeom prst="curvedConnector3">
            <a:avLst>
              <a:gd name="adj1" fmla="val -1555556"/>
            </a:avLst>
          </a:prstGeom>
          <a:noFill/>
          <a:ln w="9525">
            <a:solidFill>
              <a:srgbClr val="CCCCCC"/>
            </a:solidFill>
            <a:round/>
            <a:headEnd/>
            <a:tailEnd type="triangle" w="med" len="med"/>
          </a:ln>
          <a:effectLst/>
        </p:spPr>
      </p:cxnSp>
      <p:cxnSp>
        <p:nvCxnSpPr>
          <p:cNvPr id="229435" name="AutoShape 59"/>
          <p:cNvCxnSpPr>
            <a:cxnSpLocks noChangeShapeType="1"/>
            <a:stCxn id="229440" idx="30"/>
            <a:endCxn id="229399" idx="24"/>
          </p:cNvCxnSpPr>
          <p:nvPr/>
        </p:nvCxnSpPr>
        <p:spPr bwMode="auto">
          <a:xfrm rot="5400000" flipV="1">
            <a:off x="5491957" y="4421981"/>
            <a:ext cx="14288" cy="1228725"/>
          </a:xfrm>
          <a:prstGeom prst="curvedConnector3">
            <a:avLst>
              <a:gd name="adj1" fmla="val -1555556"/>
            </a:avLst>
          </a:prstGeom>
          <a:noFill/>
          <a:ln w="9525">
            <a:solidFill>
              <a:srgbClr val="CCCCCC"/>
            </a:solidFill>
            <a:round/>
            <a:headEnd/>
            <a:tailEnd type="triangle" w="med" len="med"/>
          </a:ln>
          <a:effectLst/>
        </p:spPr>
      </p:cxnSp>
      <p:cxnSp>
        <p:nvCxnSpPr>
          <p:cNvPr id="229436" name="AutoShape 60"/>
          <p:cNvCxnSpPr>
            <a:cxnSpLocks noChangeShapeType="1"/>
            <a:stCxn id="229404" idx="31"/>
            <a:endCxn id="229406" idx="24"/>
          </p:cNvCxnSpPr>
          <p:nvPr/>
        </p:nvCxnSpPr>
        <p:spPr bwMode="auto">
          <a:xfrm rot="5400000" flipV="1">
            <a:off x="5509419" y="5196682"/>
            <a:ext cx="1587" cy="1206500"/>
          </a:xfrm>
          <a:prstGeom prst="curvedConnector3">
            <a:avLst>
              <a:gd name="adj1" fmla="val -14900000"/>
            </a:avLst>
          </a:prstGeom>
          <a:noFill/>
          <a:ln w="9525">
            <a:solidFill>
              <a:srgbClr val="CCCCCC"/>
            </a:solidFill>
            <a:round/>
            <a:headEnd/>
            <a:tailEnd type="triangle" w="med" len="med"/>
          </a:ln>
          <a:effectLst/>
        </p:spPr>
      </p:cxnSp>
      <p:cxnSp>
        <p:nvCxnSpPr>
          <p:cNvPr id="229437" name="AutoShape 61"/>
          <p:cNvCxnSpPr>
            <a:cxnSpLocks noChangeShapeType="1"/>
            <a:stCxn id="229391" idx="26"/>
            <a:endCxn id="229389" idx="32"/>
          </p:cNvCxnSpPr>
          <p:nvPr/>
        </p:nvCxnSpPr>
        <p:spPr bwMode="auto">
          <a:xfrm rot="16200000" flipH="1" flipV="1">
            <a:off x="4173538" y="3665537"/>
            <a:ext cx="38100" cy="1235075"/>
          </a:xfrm>
          <a:prstGeom prst="curvedConnector3">
            <a:avLst>
              <a:gd name="adj1" fmla="val -562500"/>
            </a:avLst>
          </a:prstGeom>
          <a:noFill/>
          <a:ln w="9525">
            <a:solidFill>
              <a:srgbClr val="CCCCCC"/>
            </a:solidFill>
            <a:round/>
            <a:headEnd/>
            <a:tailEnd type="triangle" w="med" len="med"/>
          </a:ln>
          <a:effectLst/>
        </p:spPr>
      </p:cxnSp>
      <p:cxnSp>
        <p:nvCxnSpPr>
          <p:cNvPr id="229438" name="AutoShape 62"/>
          <p:cNvCxnSpPr>
            <a:cxnSpLocks noChangeShapeType="1"/>
            <a:stCxn id="229440" idx="25"/>
            <a:endCxn id="229396" idx="31"/>
          </p:cNvCxnSpPr>
          <p:nvPr/>
        </p:nvCxnSpPr>
        <p:spPr bwMode="auto">
          <a:xfrm rot="16200000" flipH="1" flipV="1">
            <a:off x="4164013" y="4421187"/>
            <a:ext cx="14288" cy="1230313"/>
          </a:xfrm>
          <a:prstGeom prst="curvedConnector3">
            <a:avLst>
              <a:gd name="adj1" fmla="val -1555556"/>
            </a:avLst>
          </a:prstGeom>
          <a:noFill/>
          <a:ln w="9525">
            <a:solidFill>
              <a:srgbClr val="CCCCCC"/>
            </a:solidFill>
            <a:round/>
            <a:headEnd/>
            <a:tailEnd type="triangle" w="med" len="med"/>
          </a:ln>
          <a:effectLst/>
        </p:spPr>
      </p:cxnSp>
      <p:cxnSp>
        <p:nvCxnSpPr>
          <p:cNvPr id="229439" name="AutoShape 63"/>
          <p:cNvCxnSpPr>
            <a:cxnSpLocks noChangeShapeType="1"/>
            <a:stCxn id="229404" idx="24"/>
            <a:endCxn id="229402" idx="31"/>
          </p:cNvCxnSpPr>
          <p:nvPr/>
        </p:nvCxnSpPr>
        <p:spPr bwMode="auto">
          <a:xfrm rot="16200000" flipH="1" flipV="1">
            <a:off x="4159250" y="5195888"/>
            <a:ext cx="1587" cy="1208088"/>
          </a:xfrm>
          <a:prstGeom prst="curvedConnector3">
            <a:avLst>
              <a:gd name="adj1" fmla="val -14900000"/>
            </a:avLst>
          </a:prstGeom>
          <a:noFill/>
          <a:ln w="9525">
            <a:solidFill>
              <a:srgbClr val="CCCCCC"/>
            </a:solidFill>
            <a:round/>
            <a:headEnd/>
            <a:tailEnd type="triangle" w="med" len="med"/>
          </a:ln>
          <a:effectLst/>
        </p:spPr>
      </p:cxnSp>
      <p:sp>
        <p:nvSpPr>
          <p:cNvPr id="229440" name="Freeform 64"/>
          <p:cNvSpPr>
            <a:spLocks/>
          </p:cNvSpPr>
          <p:nvPr/>
        </p:nvSpPr>
        <p:spPr bwMode="auto">
          <a:xfrm>
            <a:off x="4706938" y="5035550"/>
            <a:ext cx="257175" cy="266700"/>
          </a:xfrm>
          <a:custGeom>
            <a:avLst/>
            <a:gdLst/>
            <a:ahLst/>
            <a:cxnLst>
              <a:cxn ang="0">
                <a:pos x="157" y="79"/>
              </a:cxn>
              <a:cxn ang="0">
                <a:pos x="157" y="79"/>
              </a:cxn>
              <a:cxn ang="0">
                <a:pos x="154" y="94"/>
              </a:cxn>
              <a:cxn ang="0">
                <a:pos x="150" y="109"/>
              </a:cxn>
              <a:cxn ang="0">
                <a:pos x="144" y="122"/>
              </a:cxn>
              <a:cxn ang="0">
                <a:pos x="133" y="133"/>
              </a:cxn>
              <a:cxn ang="0">
                <a:pos x="122" y="142"/>
              </a:cxn>
              <a:cxn ang="0">
                <a:pos x="109" y="151"/>
              </a:cxn>
              <a:cxn ang="0">
                <a:pos x="94" y="155"/>
              </a:cxn>
              <a:cxn ang="0">
                <a:pos x="78" y="157"/>
              </a:cxn>
              <a:cxn ang="0">
                <a:pos x="78" y="157"/>
              </a:cxn>
              <a:cxn ang="0">
                <a:pos x="63" y="155"/>
              </a:cxn>
              <a:cxn ang="0">
                <a:pos x="48" y="151"/>
              </a:cxn>
              <a:cxn ang="0">
                <a:pos x="35" y="142"/>
              </a:cxn>
              <a:cxn ang="0">
                <a:pos x="24" y="133"/>
              </a:cxn>
              <a:cxn ang="0">
                <a:pos x="13" y="122"/>
              </a:cxn>
              <a:cxn ang="0">
                <a:pos x="7" y="109"/>
              </a:cxn>
              <a:cxn ang="0">
                <a:pos x="2" y="94"/>
              </a:cxn>
              <a:cxn ang="0">
                <a:pos x="0" y="79"/>
              </a:cxn>
              <a:cxn ang="0">
                <a:pos x="0" y="79"/>
              </a:cxn>
              <a:cxn ang="0">
                <a:pos x="2" y="61"/>
              </a:cxn>
              <a:cxn ang="0">
                <a:pos x="7" y="48"/>
              </a:cxn>
              <a:cxn ang="0">
                <a:pos x="13" y="35"/>
              </a:cxn>
              <a:cxn ang="0">
                <a:pos x="24" y="22"/>
              </a:cxn>
              <a:cxn ang="0">
                <a:pos x="35" y="13"/>
              </a:cxn>
              <a:cxn ang="0">
                <a:pos x="48" y="5"/>
              </a:cxn>
              <a:cxn ang="0">
                <a:pos x="63" y="0"/>
              </a:cxn>
              <a:cxn ang="0">
                <a:pos x="78" y="0"/>
              </a:cxn>
              <a:cxn ang="0">
                <a:pos x="78" y="0"/>
              </a:cxn>
              <a:cxn ang="0">
                <a:pos x="94" y="0"/>
              </a:cxn>
              <a:cxn ang="0">
                <a:pos x="109" y="5"/>
              </a:cxn>
              <a:cxn ang="0">
                <a:pos x="122" y="13"/>
              </a:cxn>
              <a:cxn ang="0">
                <a:pos x="133" y="22"/>
              </a:cxn>
              <a:cxn ang="0">
                <a:pos x="144" y="35"/>
              </a:cxn>
              <a:cxn ang="0">
                <a:pos x="150" y="48"/>
              </a:cxn>
              <a:cxn ang="0">
                <a:pos x="154" y="61"/>
              </a:cxn>
              <a:cxn ang="0">
                <a:pos x="157" y="79"/>
              </a:cxn>
              <a:cxn ang="0">
                <a:pos x="157" y="79"/>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333333"/>
          </a:solidFill>
          <a:ln w="28575" cmpd="sng">
            <a:solidFill>
              <a:schemeClr val="tx1"/>
            </a:solidFill>
            <a:prstDash val="solid"/>
            <a:round/>
            <a:headEnd/>
            <a:tailEnd/>
          </a:ln>
        </p:spPr>
        <p:txBody>
          <a:bodyPr/>
          <a:lstStyle/>
          <a:p>
            <a:endParaRPr lang="en-US"/>
          </a:p>
        </p:txBody>
      </p:sp>
      <p:sp>
        <p:nvSpPr>
          <p:cNvPr id="229441" name="Rectangle 65"/>
          <p:cNvSpPr>
            <a:spLocks noChangeArrowheads="1"/>
          </p:cNvSpPr>
          <p:nvPr/>
        </p:nvSpPr>
        <p:spPr bwMode="auto">
          <a:xfrm>
            <a:off x="457200" y="1524000"/>
            <a:ext cx="8229600" cy="4724400"/>
          </a:xfrm>
          <a:prstGeom prst="rect">
            <a:avLst/>
          </a:prstGeom>
          <a:noFill/>
          <a:ln w="9525">
            <a:noFill/>
            <a:miter lim="800000"/>
            <a:headEnd/>
            <a:tailEnd/>
          </a:ln>
          <a:effectLst/>
        </p:spPr>
        <p:txBody>
          <a:bodyPr lIns="92075" tIns="46037" rIns="92075" bIns="46037"/>
          <a:lstStyle/>
          <a:p>
            <a:pPr marL="342900" indent="-342900">
              <a:lnSpc>
                <a:spcPct val="110000"/>
              </a:lnSpc>
              <a:spcBef>
                <a:spcPts val="600"/>
              </a:spcBef>
              <a:spcAft>
                <a:spcPts val="600"/>
              </a:spcAft>
              <a:buClr>
                <a:srgbClr val="7BC5A2"/>
              </a:buClr>
              <a:buFontTx/>
              <a:buChar char="•"/>
            </a:pPr>
            <a:r>
              <a:rPr lang="en-US" sz="2800"/>
              <a:t>Until all clusters errors &lt; perceptual metric</a:t>
            </a:r>
          </a:p>
          <a:p>
            <a:pPr marL="742950" lvl="1" indent="-285750">
              <a:lnSpc>
                <a:spcPct val="110000"/>
              </a:lnSpc>
              <a:spcBef>
                <a:spcPts val="600"/>
              </a:spcBef>
              <a:spcAft>
                <a:spcPts val="600"/>
              </a:spcAft>
              <a:buClr>
                <a:srgbClr val="7BC5A2"/>
              </a:buClr>
              <a:buFontTx/>
              <a:buChar char="–"/>
            </a:pPr>
            <a:r>
              <a:rPr lang="en-US" sz="2600"/>
              <a:t>2% of pixel value (Weber’s law)</a:t>
            </a:r>
          </a:p>
        </p:txBody>
      </p:sp>
      <p:sp>
        <p:nvSpPr>
          <p:cNvPr id="67" name="Rectangle 2"/>
          <p:cNvSpPr txBox="1">
            <a:spLocks noChangeArrowheads="1"/>
          </p:cNvSpPr>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1"/>
                </a:solidFill>
                <a:effectLst/>
                <a:uLnTx/>
                <a:uFillTx/>
                <a:latin typeface="+mj-lt"/>
                <a:ea typeface="+mj-ea"/>
                <a:cs typeface="+mj-cs"/>
              </a:rPr>
              <a:t>Algorithm summary</a:t>
            </a:r>
            <a:endParaRPr kumimoji="0" lang="en-US" sz="44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en-US"/>
              <a:t>Results</a:t>
            </a:r>
          </a:p>
        </p:txBody>
      </p:sp>
      <p:sp>
        <p:nvSpPr>
          <p:cNvPr id="231427" name="Rectangle 3"/>
          <p:cNvSpPr>
            <a:spLocks noGrp="1" noChangeArrowheads="1"/>
          </p:cNvSpPr>
          <p:nvPr>
            <p:ph type="body" idx="1"/>
          </p:nvPr>
        </p:nvSpPr>
        <p:spPr/>
        <p:txBody>
          <a:bodyPr/>
          <a:lstStyle/>
          <a:p>
            <a:pPr marL="533400" indent="-533400"/>
            <a:r>
              <a:rPr lang="en-US"/>
              <a:t>Limitations</a:t>
            </a:r>
          </a:p>
          <a:p>
            <a:pPr marL="952500" lvl="1" indent="-495300"/>
            <a:r>
              <a:rPr lang="en-US"/>
              <a:t>Some types of paths not included</a:t>
            </a:r>
          </a:p>
          <a:p>
            <a:pPr marL="1371600" lvl="2" indent="-457200"/>
            <a:r>
              <a:rPr lang="en-US"/>
              <a:t>Eg, caustics</a:t>
            </a:r>
          </a:p>
          <a:p>
            <a:pPr marL="952500" lvl="1" indent="-495300"/>
            <a:r>
              <a:rPr lang="en-US"/>
              <a:t>Prototype only supports diffuse, Phong, and Ward materials and isotropic media</a:t>
            </a:r>
            <a:endParaRPr lang="en-US" sz="800"/>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r>
              <a:rPr lang="en-US"/>
              <a:t>Roulette</a:t>
            </a:r>
          </a:p>
        </p:txBody>
      </p:sp>
      <p:pic>
        <p:nvPicPr>
          <p:cNvPr id="232451" name="Picture 3" descr="MLroulette256col.jpg                                           0007816CX10.4                          BF8DBD63:"/>
          <p:cNvPicPr>
            <a:picLocks noChangeAspect="1" noChangeArrowheads="1"/>
          </p:cNvPicPr>
          <p:nvPr/>
        </p:nvPicPr>
        <p:blipFill>
          <a:blip r:embed="rId3" cstate="print"/>
          <a:srcRect/>
          <a:stretch>
            <a:fillRect/>
          </a:stretch>
        </p:blipFill>
        <p:spPr bwMode="auto">
          <a:xfrm>
            <a:off x="1752600" y="1370013"/>
            <a:ext cx="5694363" cy="4268787"/>
          </a:xfrm>
          <a:prstGeom prst="rect">
            <a:avLst/>
          </a:prstGeom>
          <a:noFill/>
          <a:ln w="9525">
            <a:noFill/>
            <a:miter lim="800000"/>
            <a:headEnd/>
            <a:tailEnd/>
          </a:ln>
        </p:spPr>
      </p:pic>
      <p:sp>
        <p:nvSpPr>
          <p:cNvPr id="232452" name="Text Box 4"/>
          <p:cNvSpPr txBox="1">
            <a:spLocks noChangeArrowheads="1"/>
          </p:cNvSpPr>
          <p:nvPr/>
        </p:nvSpPr>
        <p:spPr bwMode="auto">
          <a:xfrm>
            <a:off x="1447800" y="5661025"/>
            <a:ext cx="6238875" cy="831850"/>
          </a:xfrm>
          <a:prstGeom prst="rect">
            <a:avLst/>
          </a:prstGeom>
          <a:noFill/>
          <a:ln w="9525">
            <a:noFill/>
            <a:miter lim="800000"/>
            <a:headEnd/>
            <a:tailEnd/>
          </a:ln>
          <a:effectLst/>
        </p:spPr>
        <p:txBody>
          <a:bodyPr lIns="102833" tIns="51417" rIns="102833" bIns="51417">
            <a:spAutoFit/>
          </a:bodyPr>
          <a:lstStyle/>
          <a:p>
            <a:pPr defTabSz="1028700"/>
            <a:r>
              <a:rPr lang="en-US" sz="2400"/>
              <a:t>7,047,430 Pairs per pixel        Time 590 secs</a:t>
            </a:r>
          </a:p>
          <a:p>
            <a:pPr defTabSz="1028700"/>
            <a:r>
              <a:rPr lang="en-US" sz="2400"/>
              <a:t>Avg cut size 174 (0.002%)</a:t>
            </a: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9" name="Object 3"/>
          <p:cNvGraphicFramePr>
            <a:graphicFrameLocks noChangeAspect="1"/>
          </p:cNvGraphicFramePr>
          <p:nvPr/>
        </p:nvGraphicFramePr>
        <p:xfrm>
          <a:off x="523875" y="1612900"/>
          <a:ext cx="8226425" cy="4816475"/>
        </p:xfrm>
        <a:graphic>
          <a:graphicData uri="http://schemas.openxmlformats.org/presentationml/2006/ole">
            <p:oleObj spid="_x0000_s11266" name="Chart" r:id="rId4" imgW="5905496" imgH="3705108" progId="Excel.Sheet.8">
              <p:embed followColorScheme="full"/>
            </p:oleObj>
          </a:graphicData>
        </a:graphic>
      </p:graphicFrame>
      <p:sp>
        <p:nvSpPr>
          <p:cNvPr id="5" name="Rectangle 2"/>
          <p:cNvSpPr txBox="1">
            <a:spLocks noChangeArrowheads="1"/>
          </p:cNvSpPr>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1"/>
                </a:solidFill>
                <a:effectLst/>
                <a:uLnTx/>
                <a:uFillTx/>
                <a:latin typeface="+mj-lt"/>
                <a:ea typeface="+mj-ea"/>
                <a:cs typeface="+mj-cs"/>
              </a:rPr>
              <a:t>Scalability</a:t>
            </a:r>
            <a:endParaRPr kumimoji="0" lang="en-US" sz="44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t>Metropolis Comparison</a:t>
            </a:r>
          </a:p>
        </p:txBody>
      </p:sp>
      <p:pic>
        <p:nvPicPr>
          <p:cNvPr id="155652" name="Picture 4" descr="rouletteMetropolis_inset.jpg                                   0007816CX10_4                          BF8DBD63:"/>
          <p:cNvPicPr>
            <a:picLocks noChangeAspect="1" noChangeArrowheads="1"/>
          </p:cNvPicPr>
          <p:nvPr/>
        </p:nvPicPr>
        <p:blipFill>
          <a:blip r:embed="rId3" cstate="print"/>
          <a:srcRect/>
          <a:stretch>
            <a:fillRect/>
          </a:stretch>
        </p:blipFill>
        <p:spPr bwMode="auto">
          <a:xfrm>
            <a:off x="4572000" y="1905000"/>
            <a:ext cx="4387850" cy="3290888"/>
          </a:xfrm>
          <a:prstGeom prst="rect">
            <a:avLst/>
          </a:prstGeom>
          <a:noFill/>
        </p:spPr>
      </p:pic>
      <p:pic>
        <p:nvPicPr>
          <p:cNvPr id="155653" name="Picture 5" descr="MLroulette256col_inset.jpg                                     0007816CX10_4                          BF8DBD63:"/>
          <p:cNvPicPr>
            <a:picLocks noChangeAspect="1" noChangeArrowheads="1"/>
          </p:cNvPicPr>
          <p:nvPr/>
        </p:nvPicPr>
        <p:blipFill>
          <a:blip r:embed="rId4" cstate="print"/>
          <a:srcRect/>
          <a:stretch>
            <a:fillRect/>
          </a:stretch>
        </p:blipFill>
        <p:spPr bwMode="auto">
          <a:xfrm>
            <a:off x="152400" y="1905000"/>
            <a:ext cx="4387850" cy="3290888"/>
          </a:xfrm>
          <a:prstGeom prst="rect">
            <a:avLst/>
          </a:prstGeom>
          <a:noFill/>
        </p:spPr>
      </p:pic>
      <p:sp>
        <p:nvSpPr>
          <p:cNvPr id="155654" name="Text Box 6"/>
          <p:cNvSpPr txBox="1">
            <a:spLocks noChangeArrowheads="1"/>
          </p:cNvSpPr>
          <p:nvPr/>
        </p:nvSpPr>
        <p:spPr bwMode="auto">
          <a:xfrm>
            <a:off x="1447800" y="5257800"/>
            <a:ext cx="1860550" cy="822325"/>
          </a:xfrm>
          <a:prstGeom prst="rect">
            <a:avLst/>
          </a:prstGeom>
          <a:noFill/>
          <a:ln w="12700">
            <a:noFill/>
            <a:miter lim="800000"/>
            <a:headEnd type="none" w="sm" len="sm"/>
            <a:tailEnd type="none" w="sm" len="sm"/>
          </a:ln>
          <a:effectLst/>
        </p:spPr>
        <p:txBody>
          <a:bodyPr wrap="none">
            <a:spAutoFit/>
          </a:bodyPr>
          <a:lstStyle/>
          <a:p>
            <a:r>
              <a:rPr lang="en-US" sz="2400"/>
              <a:t>Our result</a:t>
            </a:r>
          </a:p>
          <a:p>
            <a:r>
              <a:rPr lang="en-US" sz="2400"/>
              <a:t>Time 9.8min</a:t>
            </a:r>
            <a:endParaRPr lang="en-US"/>
          </a:p>
        </p:txBody>
      </p:sp>
      <p:sp>
        <p:nvSpPr>
          <p:cNvPr id="155655" name="Text Box 7"/>
          <p:cNvSpPr txBox="1">
            <a:spLocks noChangeArrowheads="1"/>
          </p:cNvSpPr>
          <p:nvPr/>
        </p:nvSpPr>
        <p:spPr bwMode="auto">
          <a:xfrm>
            <a:off x="4800600" y="5181600"/>
            <a:ext cx="3706813" cy="1552575"/>
          </a:xfrm>
          <a:prstGeom prst="rect">
            <a:avLst/>
          </a:prstGeom>
          <a:noFill/>
          <a:ln w="12700">
            <a:noFill/>
            <a:miter lim="800000"/>
            <a:headEnd type="none" w="sm" len="sm"/>
            <a:tailEnd type="none" w="sm" len="sm"/>
          </a:ln>
          <a:effectLst/>
        </p:spPr>
        <p:txBody>
          <a:bodyPr wrap="none">
            <a:spAutoFit/>
          </a:bodyPr>
          <a:lstStyle/>
          <a:p>
            <a:r>
              <a:rPr lang="en-US" sz="2400"/>
              <a:t>Metropolis</a:t>
            </a:r>
          </a:p>
          <a:p>
            <a:r>
              <a:rPr lang="en-US" sz="2400"/>
              <a:t>Time 148min (15x) </a:t>
            </a:r>
          </a:p>
          <a:p>
            <a:r>
              <a:rPr lang="en-US" sz="2400"/>
              <a:t>Visible noise</a:t>
            </a:r>
          </a:p>
          <a:p>
            <a:r>
              <a:rPr lang="en-US" sz="2400"/>
              <a:t>5% brighter (caustics etc.)</a:t>
            </a:r>
          </a:p>
        </p:txBody>
      </p:sp>
      <p:sp>
        <p:nvSpPr>
          <p:cNvPr id="155656" name="Text Box 8"/>
          <p:cNvSpPr txBox="1">
            <a:spLocks noChangeArrowheads="1"/>
          </p:cNvSpPr>
          <p:nvPr/>
        </p:nvSpPr>
        <p:spPr bwMode="auto">
          <a:xfrm>
            <a:off x="2286000" y="1447800"/>
            <a:ext cx="1682750" cy="366713"/>
          </a:xfrm>
          <a:prstGeom prst="rect">
            <a:avLst/>
          </a:prstGeom>
          <a:noFill/>
          <a:ln w="12700">
            <a:noFill/>
            <a:miter lim="800000"/>
            <a:headEnd type="none" w="sm" len="sm"/>
            <a:tailEnd type="none" w="sm" len="sm"/>
          </a:ln>
          <a:effectLst/>
        </p:spPr>
        <p:txBody>
          <a:bodyPr wrap="none">
            <a:spAutoFit/>
          </a:bodyPr>
          <a:lstStyle/>
          <a:p>
            <a:r>
              <a:rPr lang="en-US"/>
              <a:t>Zoomed insets</a:t>
            </a:r>
          </a:p>
        </p:txBody>
      </p:sp>
      <p:sp>
        <p:nvSpPr>
          <p:cNvPr id="155657" name="Line 9"/>
          <p:cNvSpPr>
            <a:spLocks noChangeShapeType="1"/>
          </p:cNvSpPr>
          <p:nvPr/>
        </p:nvSpPr>
        <p:spPr bwMode="auto">
          <a:xfrm>
            <a:off x="4038600" y="1600200"/>
            <a:ext cx="685800" cy="228600"/>
          </a:xfrm>
          <a:prstGeom prst="line">
            <a:avLst/>
          </a:prstGeom>
          <a:noFill/>
          <a:ln w="19050">
            <a:solidFill>
              <a:schemeClr val="tx1"/>
            </a:solidFill>
            <a:prstDash val="sysDot"/>
            <a:round/>
            <a:headEnd type="none" w="sm" len="sm"/>
            <a:tailEnd type="triangle" w="med" len="med"/>
          </a:ln>
          <a:effectLst/>
        </p:spPr>
        <p:txBody>
          <a:bodyPr wrap="none" anchor="ctr"/>
          <a:lstStyle/>
          <a:p>
            <a:endParaRPr lang="en-US"/>
          </a:p>
        </p:txBody>
      </p:sp>
      <p:sp>
        <p:nvSpPr>
          <p:cNvPr id="155658" name="Line 10"/>
          <p:cNvSpPr>
            <a:spLocks noChangeShapeType="1"/>
          </p:cNvSpPr>
          <p:nvPr/>
        </p:nvSpPr>
        <p:spPr bwMode="auto">
          <a:xfrm flipH="1">
            <a:off x="1524000" y="1600200"/>
            <a:ext cx="685800" cy="228600"/>
          </a:xfrm>
          <a:prstGeom prst="line">
            <a:avLst/>
          </a:prstGeom>
          <a:noFill/>
          <a:ln w="19050">
            <a:solidFill>
              <a:schemeClr val="tx1"/>
            </a:solidFill>
            <a:prstDash val="sysDot"/>
            <a:round/>
            <a:headEnd type="none" w="sm" len="sm"/>
            <a:tailEnd type="triangle" w="med" len="med"/>
          </a:ln>
          <a:effectLst/>
        </p:spPr>
        <p:txBody>
          <a:bodyPr wrap="none" anchor="ctr"/>
          <a:lstStyle/>
          <a:p>
            <a:endParaRPr lang="en-US"/>
          </a:p>
        </p:txBody>
      </p:sp>
      <p:sp>
        <p:nvSpPr>
          <p:cNvPr id="155660" name="Line 12"/>
          <p:cNvSpPr>
            <a:spLocks noChangeShapeType="1"/>
          </p:cNvSpPr>
          <p:nvPr/>
        </p:nvSpPr>
        <p:spPr bwMode="auto">
          <a:xfrm flipH="1" flipV="1">
            <a:off x="1536700" y="1905000"/>
            <a:ext cx="215900" cy="1143000"/>
          </a:xfrm>
          <a:prstGeom prst="line">
            <a:avLst/>
          </a:prstGeom>
          <a:noFill/>
          <a:ln w="12700">
            <a:solidFill>
              <a:schemeClr val="bg1"/>
            </a:solidFill>
            <a:round/>
            <a:headEnd type="none" w="sm" len="sm"/>
            <a:tailEnd type="none" w="sm" len="sm"/>
          </a:ln>
          <a:effectLst/>
        </p:spPr>
        <p:txBody>
          <a:bodyPr wrap="none" anchor="ctr"/>
          <a:lstStyle/>
          <a:p>
            <a:endParaRPr lang="en-US"/>
          </a:p>
        </p:txBody>
      </p:sp>
      <p:sp>
        <p:nvSpPr>
          <p:cNvPr id="155661" name="Line 13"/>
          <p:cNvSpPr>
            <a:spLocks noChangeShapeType="1"/>
          </p:cNvSpPr>
          <p:nvPr/>
        </p:nvSpPr>
        <p:spPr bwMode="auto">
          <a:xfrm flipH="1" flipV="1">
            <a:off x="152400" y="3009900"/>
            <a:ext cx="1371600" cy="266700"/>
          </a:xfrm>
          <a:prstGeom prst="line">
            <a:avLst/>
          </a:prstGeom>
          <a:noFill/>
          <a:ln w="12700">
            <a:solidFill>
              <a:schemeClr val="bg1"/>
            </a:solidFill>
            <a:round/>
            <a:headEnd type="none" w="sm" len="sm"/>
            <a:tailEnd type="none" w="sm" len="sm"/>
          </a:ln>
          <a:effectLst/>
        </p:spPr>
        <p:txBody>
          <a:bodyPr wrap="none" anchor="ctr"/>
          <a:lstStyle/>
          <a:p>
            <a:endParaRPr lang="en-US"/>
          </a:p>
        </p:txBody>
      </p:sp>
      <p:sp>
        <p:nvSpPr>
          <p:cNvPr id="155659" name="Rectangle 11"/>
          <p:cNvSpPr>
            <a:spLocks noChangeArrowheads="1"/>
          </p:cNvSpPr>
          <p:nvPr/>
        </p:nvSpPr>
        <p:spPr bwMode="auto">
          <a:xfrm>
            <a:off x="1524000" y="3060700"/>
            <a:ext cx="228600" cy="215900"/>
          </a:xfrm>
          <a:prstGeom prst="rect">
            <a:avLst/>
          </a:prstGeom>
          <a:noFill/>
          <a:ln w="19050">
            <a:solidFill>
              <a:schemeClr val="accent2"/>
            </a:solidFill>
            <a:miter lim="800000"/>
            <a:headEnd type="none" w="sm" len="sm"/>
            <a:tailEnd type="none" w="sm" len="sm"/>
          </a:ln>
          <a:effectLst/>
        </p:spPr>
        <p:txBody>
          <a:bodyPr wrap="none" anchor="ctr"/>
          <a:lstStyle/>
          <a:p>
            <a:endParaRPr lang="en-US"/>
          </a:p>
        </p:txBody>
      </p:sp>
      <p:sp>
        <p:nvSpPr>
          <p:cNvPr id="155662" name="Line 14"/>
          <p:cNvSpPr>
            <a:spLocks noChangeShapeType="1"/>
          </p:cNvSpPr>
          <p:nvPr/>
        </p:nvSpPr>
        <p:spPr bwMode="auto">
          <a:xfrm flipH="1" flipV="1">
            <a:off x="5956300" y="1892300"/>
            <a:ext cx="215900" cy="1143000"/>
          </a:xfrm>
          <a:prstGeom prst="line">
            <a:avLst/>
          </a:prstGeom>
          <a:noFill/>
          <a:ln w="12700">
            <a:solidFill>
              <a:schemeClr val="bg1"/>
            </a:solidFill>
            <a:round/>
            <a:headEnd type="none" w="sm" len="sm"/>
            <a:tailEnd type="none" w="sm" len="sm"/>
          </a:ln>
          <a:effectLst/>
        </p:spPr>
        <p:txBody>
          <a:bodyPr wrap="none" anchor="ctr"/>
          <a:lstStyle/>
          <a:p>
            <a:endParaRPr lang="en-US"/>
          </a:p>
        </p:txBody>
      </p:sp>
      <p:sp>
        <p:nvSpPr>
          <p:cNvPr id="155663" name="Line 15"/>
          <p:cNvSpPr>
            <a:spLocks noChangeShapeType="1"/>
          </p:cNvSpPr>
          <p:nvPr/>
        </p:nvSpPr>
        <p:spPr bwMode="auto">
          <a:xfrm flipH="1" flipV="1">
            <a:off x="4572000" y="2997200"/>
            <a:ext cx="1371600" cy="266700"/>
          </a:xfrm>
          <a:prstGeom prst="line">
            <a:avLst/>
          </a:prstGeom>
          <a:noFill/>
          <a:ln w="12700">
            <a:solidFill>
              <a:schemeClr val="bg1"/>
            </a:solidFill>
            <a:round/>
            <a:headEnd type="none" w="sm" len="sm"/>
            <a:tailEnd type="none" w="sm" len="sm"/>
          </a:ln>
          <a:effectLst/>
        </p:spPr>
        <p:txBody>
          <a:bodyPr wrap="none" anchor="ctr"/>
          <a:lstStyle/>
          <a:p>
            <a:endParaRPr lang="en-US"/>
          </a:p>
        </p:txBody>
      </p:sp>
      <p:sp>
        <p:nvSpPr>
          <p:cNvPr id="155664" name="Rectangle 16"/>
          <p:cNvSpPr>
            <a:spLocks noChangeArrowheads="1"/>
          </p:cNvSpPr>
          <p:nvPr/>
        </p:nvSpPr>
        <p:spPr bwMode="auto">
          <a:xfrm>
            <a:off x="5943600" y="3048000"/>
            <a:ext cx="228600" cy="215900"/>
          </a:xfrm>
          <a:prstGeom prst="rect">
            <a:avLst/>
          </a:prstGeom>
          <a:noFill/>
          <a:ln w="19050">
            <a:solidFill>
              <a:schemeClr val="accent2"/>
            </a:solidFill>
            <a:miter lim="800000"/>
            <a:headEnd type="none" w="sm" len="sm"/>
            <a:tailEnd type="none" w="sm" len="sm"/>
          </a:ln>
          <a:effectLst/>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9" name="Picture 5" descr="MLkitchen32col"/>
          <p:cNvPicPr>
            <a:picLocks noChangeAspect="1" noChangeArrowheads="1"/>
          </p:cNvPicPr>
          <p:nvPr/>
        </p:nvPicPr>
        <p:blipFill>
          <a:blip r:embed="rId3" cstate="print"/>
          <a:srcRect/>
          <a:stretch>
            <a:fillRect/>
          </a:stretch>
        </p:blipFill>
        <p:spPr bwMode="auto">
          <a:xfrm>
            <a:off x="1752600" y="1360488"/>
            <a:ext cx="5694363" cy="4270375"/>
          </a:xfrm>
          <a:prstGeom prst="rect">
            <a:avLst/>
          </a:prstGeom>
          <a:noFill/>
        </p:spPr>
      </p:pic>
      <p:sp>
        <p:nvSpPr>
          <p:cNvPr id="236546" name="Rectangle 2"/>
          <p:cNvSpPr>
            <a:spLocks noGrp="1" noChangeArrowheads="1"/>
          </p:cNvSpPr>
          <p:nvPr>
            <p:ph type="title"/>
          </p:nvPr>
        </p:nvSpPr>
        <p:spPr/>
        <p:txBody>
          <a:bodyPr/>
          <a:lstStyle/>
          <a:p>
            <a:r>
              <a:rPr lang="en-US"/>
              <a:t>Kitchen</a:t>
            </a:r>
          </a:p>
        </p:txBody>
      </p:sp>
      <p:sp>
        <p:nvSpPr>
          <p:cNvPr id="236548" name="Text Box 4"/>
          <p:cNvSpPr txBox="1">
            <a:spLocks noChangeArrowheads="1"/>
          </p:cNvSpPr>
          <p:nvPr/>
        </p:nvSpPr>
        <p:spPr bwMode="auto">
          <a:xfrm>
            <a:off x="1447800" y="5661025"/>
            <a:ext cx="6238875" cy="831850"/>
          </a:xfrm>
          <a:prstGeom prst="rect">
            <a:avLst/>
          </a:prstGeom>
          <a:noFill/>
          <a:ln w="9525">
            <a:noFill/>
            <a:miter lim="800000"/>
            <a:headEnd/>
            <a:tailEnd/>
          </a:ln>
          <a:effectLst/>
        </p:spPr>
        <p:txBody>
          <a:bodyPr lIns="102833" tIns="51417" rIns="102833" bIns="51417">
            <a:spAutoFit/>
          </a:bodyPr>
          <a:lstStyle/>
          <a:p>
            <a:pPr defTabSz="1028700"/>
            <a:r>
              <a:rPr lang="en-US" sz="2400"/>
              <a:t>5,518,900 Pairs per pixel        Time 705 secs</a:t>
            </a:r>
          </a:p>
          <a:p>
            <a:pPr defTabSz="1028700"/>
            <a:r>
              <a:rPr lang="en-US" sz="2400"/>
              <a:t>Avg cut size 936 (0.017%)</a:t>
            </a:r>
            <a:endParaRPr lang="en-US" sz="2700"/>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Ltableau256col"/>
          <p:cNvPicPr>
            <a:picLocks noChangeAspect="1" noChangeArrowheads="1"/>
          </p:cNvPicPr>
          <p:nvPr/>
        </p:nvPicPr>
        <p:blipFill>
          <a:blip r:embed="rId3" cstate="print"/>
          <a:srcRect/>
          <a:stretch>
            <a:fillRect/>
          </a:stretch>
        </p:blipFill>
        <p:spPr bwMode="auto">
          <a:xfrm>
            <a:off x="1752600" y="1143000"/>
            <a:ext cx="5694363" cy="4270375"/>
          </a:xfrm>
          <a:prstGeom prst="rect">
            <a:avLst/>
          </a:prstGeom>
          <a:noFill/>
          <a:ln w="9525">
            <a:noFill/>
            <a:miter lim="800000"/>
            <a:headEnd/>
            <a:tailEnd/>
          </a:ln>
        </p:spPr>
      </p:pic>
      <p:sp>
        <p:nvSpPr>
          <p:cNvPr id="34819" name="Text Box 3"/>
          <p:cNvSpPr txBox="1">
            <a:spLocks noChangeArrowheads="1"/>
          </p:cNvSpPr>
          <p:nvPr/>
        </p:nvSpPr>
        <p:spPr bwMode="auto">
          <a:xfrm>
            <a:off x="600075" y="5654675"/>
            <a:ext cx="7799388" cy="436563"/>
          </a:xfrm>
          <a:prstGeom prst="rect">
            <a:avLst/>
          </a:prstGeom>
          <a:noFill/>
          <a:ln w="9525">
            <a:noFill/>
            <a:miter lim="800000"/>
            <a:headEnd/>
            <a:tailEnd/>
          </a:ln>
          <a:effectLst/>
        </p:spPr>
        <p:txBody>
          <a:bodyPr lIns="102833" tIns="51417" rIns="102833" bIns="51417">
            <a:spAutoFit/>
          </a:bodyPr>
          <a:lstStyle/>
          <a:p>
            <a:pPr defTabSz="1028700"/>
            <a:r>
              <a:rPr lang="en-US" sz="2200"/>
              <a:t>180 Gather points X 13,000 Lights = 234,000 Pairs per pixel</a:t>
            </a:r>
          </a:p>
        </p:txBody>
      </p:sp>
      <p:sp>
        <p:nvSpPr>
          <p:cNvPr id="34820" name="Text Box 4"/>
          <p:cNvSpPr txBox="1">
            <a:spLocks noChangeArrowheads="1"/>
          </p:cNvSpPr>
          <p:nvPr/>
        </p:nvSpPr>
        <p:spPr bwMode="auto">
          <a:xfrm>
            <a:off x="2657475" y="6127750"/>
            <a:ext cx="4113213" cy="512763"/>
          </a:xfrm>
          <a:prstGeom prst="rect">
            <a:avLst/>
          </a:prstGeom>
          <a:noFill/>
          <a:ln w="9525">
            <a:noFill/>
            <a:miter lim="800000"/>
            <a:headEnd/>
            <a:tailEnd/>
          </a:ln>
          <a:effectLst/>
        </p:spPr>
        <p:txBody>
          <a:bodyPr wrap="none" lIns="102833" tIns="51417" rIns="102833" bIns="51417">
            <a:spAutoFit/>
          </a:bodyPr>
          <a:lstStyle/>
          <a:p>
            <a:pPr defTabSz="1028700"/>
            <a:r>
              <a:rPr lang="en-US" sz="2700"/>
              <a:t>Avg cut size 447  (0.19%)</a:t>
            </a: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856" y="1428750"/>
            <a:ext cx="8142288" cy="857250"/>
          </a:xfrm>
        </p:spPr>
        <p:txBody>
          <a:bodyPr/>
          <a:lstStyle/>
          <a:p>
            <a:r>
              <a:rPr lang="en-US" sz="3100" b="1" dirty="0" smtClean="0"/>
              <a:t>Scalable many-light rendering </a:t>
            </a:r>
            <a:r>
              <a:rPr lang="en-US" b="1" dirty="0" smtClean="0"/>
              <a:t/>
            </a:r>
            <a:br>
              <a:rPr lang="en-US" b="1" dirty="0" smtClean="0"/>
            </a:br>
            <a:r>
              <a:rPr lang="en-US" b="1" dirty="0" smtClean="0"/>
              <a:t/>
            </a:r>
            <a:br>
              <a:rPr lang="en-US" b="1" dirty="0" smtClean="0"/>
            </a:br>
            <a:r>
              <a:rPr lang="en-US" b="1" dirty="0" smtClean="0"/>
              <a:t>Matrix Row-Column sampling</a:t>
            </a:r>
            <a:endParaRPr lang="en-US" b="1" dirty="0"/>
          </a:p>
        </p:txBody>
      </p:sp>
      <p:sp>
        <p:nvSpPr>
          <p:cNvPr id="4" name="Rectangle 3"/>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 name="Title 1"/>
          <p:cNvSpPr txBox="1">
            <a:spLocks/>
          </p:cNvSpPr>
          <p:nvPr/>
        </p:nvSpPr>
        <p:spPr bwMode="auto">
          <a:xfrm>
            <a:off x="0" y="685800"/>
            <a:ext cx="9144000" cy="1470025"/>
          </a:xfrm>
          <a:prstGeom prst="rect">
            <a:avLst/>
          </a:prstGeom>
          <a:noFill/>
          <a:ln w="9525">
            <a:noFill/>
            <a:miter lim="800000"/>
            <a:headEnd/>
            <a:tailEnd/>
          </a:ln>
        </p:spPr>
        <p:txBody>
          <a:bodyPr vert="horz" wrap="square" lIns="91429" tIns="45715" rIns="91429" bIns="45715" numCol="1" anchor="t"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0" cap="none" spc="0" normalizeH="0" baseline="0" noProof="0" dirty="0">
              <a:ln>
                <a:noFill/>
              </a:ln>
              <a:solidFill>
                <a:schemeClr val="tx1"/>
              </a:solidFill>
              <a:effectLst/>
              <a:uLnTx/>
              <a:uFillTx/>
              <a:latin typeface="+mj-lt"/>
              <a:ea typeface="+mj-ea"/>
              <a:cs typeface="+mj-cs"/>
            </a:endParaRPr>
          </a:p>
        </p:txBody>
      </p:sp>
      <p:sp>
        <p:nvSpPr>
          <p:cNvPr id="8" name="Subtitle 7"/>
          <p:cNvSpPr>
            <a:spLocks noGrp="1"/>
          </p:cNvSpPr>
          <p:nvPr>
            <p:ph type="subTitle" idx="1"/>
          </p:nvPr>
        </p:nvSpPr>
        <p:spPr>
          <a:xfrm>
            <a:off x="723900" y="4343400"/>
            <a:ext cx="7696200" cy="838200"/>
          </a:xfrm>
        </p:spPr>
        <p:txBody>
          <a:bodyPr/>
          <a:lstStyle/>
          <a:p>
            <a:r>
              <a:rPr lang="en-US" dirty="0" smtClean="0"/>
              <a:t>Ha</a:t>
            </a:r>
            <a:r>
              <a:rPr lang="cs-CZ" dirty="0" smtClean="0"/>
              <a:t>šan</a:t>
            </a:r>
            <a:r>
              <a:rPr lang="en-US" dirty="0" smtClean="0"/>
              <a:t> et al., SIGGRAPH 2007</a:t>
            </a:r>
            <a:endParaRPr lang="en-US" dirty="0"/>
          </a:p>
        </p:txBody>
      </p:sp>
      <p:sp>
        <p:nvSpPr>
          <p:cNvPr id="6" name="Subtitle 7"/>
          <p:cNvSpPr txBox="1">
            <a:spLocks/>
          </p:cNvSpPr>
          <p:nvPr/>
        </p:nvSpPr>
        <p:spPr bwMode="auto">
          <a:xfrm>
            <a:off x="304800" y="5334000"/>
            <a:ext cx="8610600" cy="12192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
                <a:srgbClr val="FF9900"/>
              </a:buClr>
              <a:buSzTx/>
              <a:buFont typeface="Times" charset="0"/>
              <a:buNone/>
              <a:tabLst/>
              <a:defRPr/>
            </a:pPr>
            <a:r>
              <a:rPr kumimoji="0" lang="en-US" sz="2200" b="0" i="0" u="none" strike="noStrike" kern="0" cap="none" spc="0" normalizeH="0" baseline="0" noProof="0" dirty="0" smtClean="0">
                <a:ln>
                  <a:noFill/>
                </a:ln>
                <a:solidFill>
                  <a:schemeClr val="tx1"/>
                </a:solidFill>
                <a:effectLst/>
                <a:uLnTx/>
                <a:uFillTx/>
                <a:latin typeface="+mn-lt"/>
                <a:ea typeface="+mn-ea"/>
                <a:cs typeface="+mn-cs"/>
              </a:rPr>
              <a:t>Slides courtesy Milo</a:t>
            </a:r>
            <a:r>
              <a:rPr lang="cs-CZ" sz="2200" kern="0" dirty="0" smtClean="0"/>
              <a:t>š Hašan</a:t>
            </a:r>
            <a:r>
              <a:rPr kumimoji="0" lang="en-US" sz="2200" b="0" i="0" u="none" strike="noStrike" kern="0" cap="none" spc="0" normalizeH="0" baseline="0" noProof="0" dirty="0" smtClean="0">
                <a:ln>
                  <a:noFill/>
                </a:ln>
                <a:solidFill>
                  <a:schemeClr val="tx1"/>
                </a:solidFill>
                <a:effectLst/>
                <a:uLnTx/>
                <a:uFillTx/>
                <a:latin typeface="+mn-lt"/>
                <a:ea typeface="+mn-ea"/>
                <a:cs typeface="+mn-cs"/>
              </a:rPr>
              <a:t>:</a:t>
            </a:r>
          </a:p>
          <a:p>
            <a:pPr lvl="0" algn="ctr" eaLnBrk="0" fontAlgn="base" hangingPunct="0">
              <a:spcBef>
                <a:spcPct val="20000"/>
              </a:spcBef>
              <a:spcAft>
                <a:spcPct val="0"/>
              </a:spcAft>
              <a:buClr>
                <a:srgbClr val="FF9900"/>
              </a:buClr>
            </a:pPr>
            <a:r>
              <a:rPr lang="en-US" sz="2200" kern="0" dirty="0" smtClean="0">
                <a:hlinkClick r:id="rId3"/>
              </a:rPr>
              <a:t>http://www.cs.cornell.edu/~mhasan/</a:t>
            </a: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hlinkClick r:id="rId2"/>
              </a:rPr>
              <a:t>http://miloshasan.net/</a:t>
            </a:r>
            <a:endParaRPr lang="en-US" dirty="0" smtClean="0"/>
          </a:p>
          <a:p>
            <a:r>
              <a:rPr lang="en-US" dirty="0" smtClean="0"/>
              <a:t>Designed specifically for GPU rendering (shadow mapping)</a:t>
            </a:r>
          </a:p>
          <a:p>
            <a:pPr>
              <a:buNone/>
            </a:pPr>
            <a:endParaRPr lang="en-US" dirty="0" smtClean="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79</a:t>
            </a:fld>
            <a:endParaRPr lang="en-US" dirty="0">
              <a:solidFill>
                <a:srgbClr val="FFFFFF"/>
              </a:solidFill>
            </a:endParaRPr>
          </a:p>
        </p:txBody>
      </p:sp>
      <p:sp>
        <p:nvSpPr>
          <p:cNvPr id="4" name="Title 3"/>
          <p:cNvSpPr>
            <a:spLocks noGrp="1"/>
          </p:cNvSpPr>
          <p:nvPr>
            <p:ph type="title"/>
          </p:nvPr>
        </p:nvSpPr>
        <p:spPr/>
        <p:txBody>
          <a:bodyPr/>
          <a:lstStyle/>
          <a:p>
            <a:r>
              <a:rPr lang="en-US" dirty="0" smtClean="0"/>
              <a:t>Matrix Row-Column sampling</a:t>
            </a:r>
            <a:endParaRPr lang="en-US" dirty="0"/>
          </a:p>
        </p:txBody>
      </p:sp>
      <p:pic>
        <p:nvPicPr>
          <p:cNvPr id="159746" name="Picture 2"/>
          <p:cNvPicPr>
            <a:picLocks noChangeAspect="1" noChangeArrowheads="1"/>
          </p:cNvPicPr>
          <p:nvPr/>
        </p:nvPicPr>
        <p:blipFill>
          <a:blip r:embed="rId3" cstate="print"/>
          <a:srcRect/>
          <a:stretch>
            <a:fillRect/>
          </a:stretch>
        </p:blipFill>
        <p:spPr bwMode="auto">
          <a:xfrm>
            <a:off x="152400" y="1117959"/>
            <a:ext cx="8839200" cy="379583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5" descr="C:\JavaProjects\lightcuts05\figures\RCkitchenColorBig_dei.jpg"/>
          <p:cNvPicPr>
            <a:picLocks noChangeAspect="1" noChangeArrowheads="1"/>
          </p:cNvPicPr>
          <p:nvPr/>
        </p:nvPicPr>
        <p:blipFill>
          <a:blip r:embed="rId3" cstate="print"/>
          <a:srcRect/>
          <a:stretch>
            <a:fillRect/>
          </a:stretch>
        </p:blipFill>
        <p:spPr bwMode="auto">
          <a:xfrm>
            <a:off x="4419600" y="2514600"/>
            <a:ext cx="4524375" cy="3394075"/>
          </a:xfrm>
          <a:prstGeom prst="rect">
            <a:avLst/>
          </a:prstGeom>
          <a:noFill/>
          <a:ln w="9525">
            <a:noFill/>
            <a:miter lim="800000"/>
            <a:headEnd/>
            <a:tailEnd/>
          </a:ln>
        </p:spPr>
      </p:pic>
      <p:sp>
        <p:nvSpPr>
          <p:cNvPr id="152578" name="Rectangle 2"/>
          <p:cNvSpPr>
            <a:spLocks noGrp="1" noChangeArrowheads="1"/>
          </p:cNvSpPr>
          <p:nvPr>
            <p:ph type="title"/>
          </p:nvPr>
        </p:nvSpPr>
        <p:spPr/>
        <p:txBody>
          <a:bodyPr/>
          <a:lstStyle/>
          <a:p>
            <a:pPr eaLnBrk="1" hangingPunct="1">
              <a:defRPr/>
            </a:pPr>
            <a:r>
              <a:rPr lang="en-US" smtClean="0"/>
              <a:t>Complex Lighting</a:t>
            </a:r>
          </a:p>
        </p:txBody>
      </p:sp>
      <p:sp>
        <p:nvSpPr>
          <p:cNvPr id="8195" name="Rectangle 3"/>
          <p:cNvSpPr>
            <a:spLocks noGrp="1" noChangeArrowheads="1"/>
          </p:cNvSpPr>
          <p:nvPr>
            <p:ph type="body" idx="1"/>
          </p:nvPr>
        </p:nvSpPr>
        <p:spPr>
          <a:xfrm>
            <a:off x="457200" y="1114425"/>
            <a:ext cx="8382000" cy="5011738"/>
          </a:xfrm>
        </p:spPr>
        <p:txBody>
          <a:bodyPr/>
          <a:lstStyle/>
          <a:p>
            <a:pPr eaLnBrk="1" hangingPunct="1"/>
            <a:r>
              <a:rPr lang="en-US" dirty="0" smtClean="0"/>
              <a:t>Simulate complex illumination using VPLs</a:t>
            </a:r>
          </a:p>
          <a:p>
            <a:pPr lvl="1" eaLnBrk="1" hangingPunct="1"/>
            <a:r>
              <a:rPr lang="en-US" dirty="0" smtClean="0"/>
              <a:t>Area lights</a:t>
            </a:r>
          </a:p>
          <a:p>
            <a:pPr lvl="1" eaLnBrk="1" hangingPunct="1"/>
            <a:r>
              <a:rPr lang="en-US" dirty="0" smtClean="0"/>
              <a:t>HDR environment maps</a:t>
            </a:r>
          </a:p>
          <a:p>
            <a:pPr lvl="1" eaLnBrk="1" hangingPunct="1"/>
            <a:r>
              <a:rPr lang="en-US" dirty="0" smtClean="0"/>
              <a:t>Sun &amp; sky light</a:t>
            </a:r>
          </a:p>
          <a:p>
            <a:pPr lvl="1" eaLnBrk="1" hangingPunct="1"/>
            <a:r>
              <a:rPr lang="en-US" dirty="0" smtClean="0"/>
              <a:t>Indirect illumination</a:t>
            </a:r>
          </a:p>
          <a:p>
            <a:pPr eaLnBrk="1" hangingPunct="1"/>
            <a:endParaRPr lang="en-US" dirty="0" smtClean="0"/>
          </a:p>
          <a:p>
            <a:pPr eaLnBrk="1" hangingPunct="1"/>
            <a:r>
              <a:rPr lang="en-US" dirty="0" smtClean="0"/>
              <a:t>Unifies illumination</a:t>
            </a:r>
          </a:p>
        </p:txBody>
      </p:sp>
      <p:sp>
        <p:nvSpPr>
          <p:cNvPr id="8197" name="Text Box 6"/>
          <p:cNvSpPr txBox="1">
            <a:spLocks noChangeArrowheads="1"/>
          </p:cNvSpPr>
          <p:nvPr/>
        </p:nvSpPr>
        <p:spPr bwMode="auto">
          <a:xfrm>
            <a:off x="5099050" y="5846763"/>
            <a:ext cx="3346450" cy="366712"/>
          </a:xfrm>
          <a:prstGeom prst="rect">
            <a:avLst/>
          </a:prstGeom>
          <a:noFill/>
          <a:ln w="9525">
            <a:noFill/>
            <a:miter lim="800000"/>
            <a:headEnd/>
            <a:tailEnd/>
          </a:ln>
        </p:spPr>
        <p:txBody>
          <a:bodyPr wrap="none">
            <a:spAutoFit/>
          </a:bodyPr>
          <a:lstStyle/>
          <a:p>
            <a:r>
              <a:rPr lang="en-US"/>
              <a:t>Area lights + Sun/sky + Indirect</a:t>
            </a:r>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85725"/>
            <a:ext cx="9144000" cy="857250"/>
          </a:xfrm>
        </p:spPr>
        <p:txBody>
          <a:bodyPr/>
          <a:lstStyle/>
          <a:p>
            <a:pPr eaLnBrk="1" hangingPunct="1"/>
            <a:r>
              <a:rPr lang="en-US" dirty="0" smtClean="0"/>
              <a:t>Improving Scalability and Performance</a:t>
            </a:r>
          </a:p>
        </p:txBody>
      </p:sp>
      <p:pic>
        <p:nvPicPr>
          <p:cNvPr id="15371" name="Picture 4" descr="temple-ref"/>
          <p:cNvPicPr>
            <a:picLocks noChangeAspect="1" noChangeArrowheads="1"/>
          </p:cNvPicPr>
          <p:nvPr/>
        </p:nvPicPr>
        <p:blipFill>
          <a:blip r:embed="rId3" cstate="print"/>
          <a:srcRect/>
          <a:stretch>
            <a:fillRect/>
          </a:stretch>
        </p:blipFill>
        <p:spPr bwMode="auto">
          <a:xfrm>
            <a:off x="6664325" y="1495425"/>
            <a:ext cx="2297113" cy="1619250"/>
          </a:xfrm>
          <a:prstGeom prst="rect">
            <a:avLst/>
          </a:prstGeom>
          <a:noFill/>
          <a:ln w="9525">
            <a:noFill/>
            <a:miter lim="800000"/>
            <a:headEnd/>
            <a:tailEnd/>
          </a:ln>
        </p:spPr>
      </p:pic>
      <p:pic>
        <p:nvPicPr>
          <p:cNvPr id="15372" name="Picture 5" descr="hair-ref"/>
          <p:cNvPicPr>
            <a:picLocks noChangeAspect="1" noChangeArrowheads="1"/>
          </p:cNvPicPr>
          <p:nvPr/>
        </p:nvPicPr>
        <p:blipFill>
          <a:blip r:embed="rId4" cstate="print"/>
          <a:srcRect/>
          <a:stretch>
            <a:fillRect/>
          </a:stretch>
        </p:blipFill>
        <p:spPr bwMode="auto">
          <a:xfrm>
            <a:off x="1724025" y="1495425"/>
            <a:ext cx="2298700" cy="1622425"/>
          </a:xfrm>
          <a:prstGeom prst="rect">
            <a:avLst/>
          </a:prstGeom>
          <a:noFill/>
          <a:ln w="9525">
            <a:noFill/>
            <a:miter lim="800000"/>
            <a:headEnd/>
            <a:tailEnd/>
          </a:ln>
        </p:spPr>
      </p:pic>
      <p:pic>
        <p:nvPicPr>
          <p:cNvPr id="15373" name="Picture 6" descr="kitchenh-ref"/>
          <p:cNvPicPr>
            <a:picLocks noChangeAspect="1" noChangeArrowheads="1"/>
          </p:cNvPicPr>
          <p:nvPr/>
        </p:nvPicPr>
        <p:blipFill>
          <a:blip r:embed="rId5" cstate="print"/>
          <a:srcRect/>
          <a:stretch>
            <a:fillRect/>
          </a:stretch>
        </p:blipFill>
        <p:spPr bwMode="auto">
          <a:xfrm>
            <a:off x="4192588" y="1495425"/>
            <a:ext cx="2300287" cy="1622425"/>
          </a:xfrm>
          <a:prstGeom prst="rect">
            <a:avLst/>
          </a:prstGeom>
          <a:noFill/>
          <a:ln w="9525">
            <a:noFill/>
            <a:miter lim="800000"/>
            <a:headEnd/>
            <a:tailEnd/>
          </a:ln>
        </p:spPr>
      </p:pic>
      <p:sp>
        <p:nvSpPr>
          <p:cNvPr id="15374" name="Text Box 7"/>
          <p:cNvSpPr txBox="1">
            <a:spLocks noChangeArrowheads="1"/>
          </p:cNvSpPr>
          <p:nvPr/>
        </p:nvSpPr>
        <p:spPr bwMode="auto">
          <a:xfrm>
            <a:off x="2252663" y="3101975"/>
            <a:ext cx="1238250" cy="457200"/>
          </a:xfrm>
          <a:prstGeom prst="rect">
            <a:avLst/>
          </a:prstGeom>
          <a:noFill/>
          <a:ln w="9525">
            <a:noFill/>
            <a:miter lim="800000"/>
            <a:headEnd/>
            <a:tailEnd/>
          </a:ln>
        </p:spPr>
        <p:txBody>
          <a:bodyPr>
            <a:spAutoFit/>
          </a:bodyPr>
          <a:lstStyle/>
          <a:p>
            <a:pPr>
              <a:spcBef>
                <a:spcPct val="50000"/>
              </a:spcBef>
            </a:pPr>
            <a:r>
              <a:rPr lang="en-US" sz="2400">
                <a:latin typeface="+mn-lt"/>
              </a:rPr>
              <a:t>10 min</a:t>
            </a:r>
          </a:p>
        </p:txBody>
      </p:sp>
      <p:sp>
        <p:nvSpPr>
          <p:cNvPr id="15375" name="Text Box 8"/>
          <p:cNvSpPr txBox="1">
            <a:spLocks noChangeArrowheads="1"/>
          </p:cNvSpPr>
          <p:nvPr/>
        </p:nvSpPr>
        <p:spPr bwMode="auto">
          <a:xfrm>
            <a:off x="4724400" y="3101975"/>
            <a:ext cx="1236663" cy="457200"/>
          </a:xfrm>
          <a:prstGeom prst="rect">
            <a:avLst/>
          </a:prstGeom>
          <a:noFill/>
          <a:ln w="9525">
            <a:noFill/>
            <a:miter lim="800000"/>
            <a:headEnd/>
            <a:tailEnd/>
          </a:ln>
        </p:spPr>
        <p:txBody>
          <a:bodyPr>
            <a:spAutoFit/>
          </a:bodyPr>
          <a:lstStyle/>
          <a:p>
            <a:pPr>
              <a:spcBef>
                <a:spcPct val="50000"/>
              </a:spcBef>
            </a:pPr>
            <a:r>
              <a:rPr lang="en-US" sz="2400">
                <a:latin typeface="+mn-lt"/>
              </a:rPr>
              <a:t>13 min</a:t>
            </a:r>
          </a:p>
        </p:txBody>
      </p:sp>
      <p:sp>
        <p:nvSpPr>
          <p:cNvPr id="15376" name="Text Box 9"/>
          <p:cNvSpPr txBox="1">
            <a:spLocks noChangeArrowheads="1"/>
          </p:cNvSpPr>
          <p:nvPr/>
        </p:nvSpPr>
        <p:spPr bwMode="auto">
          <a:xfrm>
            <a:off x="7194550" y="3101975"/>
            <a:ext cx="1238250" cy="457200"/>
          </a:xfrm>
          <a:prstGeom prst="rect">
            <a:avLst/>
          </a:prstGeom>
          <a:noFill/>
          <a:ln w="9525">
            <a:noFill/>
            <a:miter lim="800000"/>
            <a:headEnd/>
            <a:tailEnd/>
          </a:ln>
        </p:spPr>
        <p:txBody>
          <a:bodyPr>
            <a:spAutoFit/>
          </a:bodyPr>
          <a:lstStyle/>
          <a:p>
            <a:pPr>
              <a:spcBef>
                <a:spcPct val="50000"/>
              </a:spcBef>
            </a:pPr>
            <a:r>
              <a:rPr lang="en-US" sz="2400">
                <a:latin typeface="+mn-lt"/>
              </a:rPr>
              <a:t>20 min</a:t>
            </a:r>
          </a:p>
        </p:txBody>
      </p:sp>
      <p:pic>
        <p:nvPicPr>
          <p:cNvPr id="15377" name="Picture 7" descr="hair-100-200-3-8"/>
          <p:cNvPicPr>
            <a:picLocks noChangeAspect="1" noChangeArrowheads="1"/>
          </p:cNvPicPr>
          <p:nvPr/>
        </p:nvPicPr>
        <p:blipFill>
          <a:blip r:embed="rId6" cstate="print"/>
          <a:srcRect/>
          <a:stretch>
            <a:fillRect/>
          </a:stretch>
        </p:blipFill>
        <p:spPr bwMode="auto">
          <a:xfrm>
            <a:off x="1724025" y="4433887"/>
            <a:ext cx="2298700" cy="1624013"/>
          </a:xfrm>
          <a:prstGeom prst="rect">
            <a:avLst/>
          </a:prstGeom>
          <a:noFill/>
          <a:ln w="9525">
            <a:noFill/>
            <a:miter lim="800000"/>
            <a:headEnd/>
            <a:tailEnd/>
          </a:ln>
        </p:spPr>
      </p:pic>
      <p:pic>
        <p:nvPicPr>
          <p:cNvPr id="15378" name="Picture 4" descr="temple-300-900-16-9"/>
          <p:cNvPicPr>
            <a:picLocks noChangeAspect="1" noChangeArrowheads="1"/>
          </p:cNvPicPr>
          <p:nvPr/>
        </p:nvPicPr>
        <p:blipFill>
          <a:blip r:embed="rId7" cstate="print"/>
          <a:srcRect/>
          <a:stretch>
            <a:fillRect/>
          </a:stretch>
        </p:blipFill>
        <p:spPr bwMode="auto">
          <a:xfrm>
            <a:off x="6664325" y="4433887"/>
            <a:ext cx="2297113" cy="1622425"/>
          </a:xfrm>
          <a:prstGeom prst="rect">
            <a:avLst/>
          </a:prstGeom>
          <a:noFill/>
          <a:ln w="9525">
            <a:noFill/>
            <a:miter lim="800000"/>
            <a:headEnd/>
            <a:tailEnd/>
          </a:ln>
        </p:spPr>
      </p:pic>
      <p:pic>
        <p:nvPicPr>
          <p:cNvPr id="15379" name="Picture 5" descr="kitchenh-432-864-13-5"/>
          <p:cNvPicPr>
            <a:picLocks noChangeAspect="1" noChangeArrowheads="1"/>
          </p:cNvPicPr>
          <p:nvPr/>
        </p:nvPicPr>
        <p:blipFill>
          <a:blip r:embed="rId8" cstate="print"/>
          <a:srcRect/>
          <a:stretch>
            <a:fillRect/>
          </a:stretch>
        </p:blipFill>
        <p:spPr bwMode="auto">
          <a:xfrm>
            <a:off x="4192588" y="4433887"/>
            <a:ext cx="2300287" cy="1622425"/>
          </a:xfrm>
          <a:prstGeom prst="rect">
            <a:avLst/>
          </a:prstGeom>
          <a:noFill/>
          <a:ln w="9525">
            <a:noFill/>
            <a:miter lim="800000"/>
            <a:headEnd/>
            <a:tailEnd/>
          </a:ln>
        </p:spPr>
      </p:pic>
      <p:sp>
        <p:nvSpPr>
          <p:cNvPr id="15380" name="Line 20"/>
          <p:cNvSpPr>
            <a:spLocks noChangeShapeType="1"/>
          </p:cNvSpPr>
          <p:nvPr/>
        </p:nvSpPr>
        <p:spPr bwMode="auto">
          <a:xfrm>
            <a:off x="2873375" y="3797300"/>
            <a:ext cx="0" cy="250825"/>
          </a:xfrm>
          <a:prstGeom prst="line">
            <a:avLst/>
          </a:prstGeom>
          <a:noFill/>
          <a:ln w="25400">
            <a:solidFill>
              <a:schemeClr val="tx1"/>
            </a:solidFill>
            <a:round/>
            <a:headEnd/>
            <a:tailEnd type="stealth" w="lg" len="lg"/>
          </a:ln>
          <a:effectLst/>
        </p:spPr>
        <p:txBody>
          <a:bodyPr/>
          <a:lstStyle/>
          <a:p>
            <a:endParaRPr lang="en-US"/>
          </a:p>
        </p:txBody>
      </p:sp>
      <p:sp>
        <p:nvSpPr>
          <p:cNvPr id="15382" name="Text Box 7"/>
          <p:cNvSpPr txBox="1">
            <a:spLocks noChangeArrowheads="1"/>
          </p:cNvSpPr>
          <p:nvPr/>
        </p:nvSpPr>
        <p:spPr bwMode="auto">
          <a:xfrm>
            <a:off x="1989138" y="6102350"/>
            <a:ext cx="1768475" cy="457200"/>
          </a:xfrm>
          <a:prstGeom prst="rect">
            <a:avLst/>
          </a:prstGeom>
          <a:noFill/>
          <a:ln w="9525">
            <a:noFill/>
            <a:miter lim="800000"/>
            <a:headEnd/>
            <a:tailEnd/>
          </a:ln>
        </p:spPr>
        <p:txBody>
          <a:bodyPr>
            <a:spAutoFit/>
          </a:bodyPr>
          <a:lstStyle/>
          <a:p>
            <a:pPr algn="ctr">
              <a:spcBef>
                <a:spcPct val="50000"/>
              </a:spcBef>
            </a:pPr>
            <a:r>
              <a:rPr lang="en-US" sz="2400">
                <a:latin typeface="+mn-lt"/>
              </a:rPr>
              <a:t>3.8 sec</a:t>
            </a:r>
          </a:p>
        </p:txBody>
      </p:sp>
      <p:sp>
        <p:nvSpPr>
          <p:cNvPr id="15383" name="Text Box 8"/>
          <p:cNvSpPr txBox="1">
            <a:spLocks noChangeArrowheads="1"/>
          </p:cNvSpPr>
          <p:nvPr/>
        </p:nvSpPr>
        <p:spPr bwMode="auto">
          <a:xfrm>
            <a:off x="4548188" y="6102350"/>
            <a:ext cx="1589087" cy="457200"/>
          </a:xfrm>
          <a:prstGeom prst="rect">
            <a:avLst/>
          </a:prstGeom>
          <a:noFill/>
          <a:ln w="9525">
            <a:noFill/>
            <a:miter lim="800000"/>
            <a:headEnd/>
            <a:tailEnd/>
          </a:ln>
        </p:spPr>
        <p:txBody>
          <a:bodyPr>
            <a:spAutoFit/>
          </a:bodyPr>
          <a:lstStyle/>
          <a:p>
            <a:pPr algn="ctr">
              <a:spcBef>
                <a:spcPct val="50000"/>
              </a:spcBef>
            </a:pPr>
            <a:r>
              <a:rPr lang="en-US" sz="2400">
                <a:latin typeface="+mn-lt"/>
              </a:rPr>
              <a:t>13.5 sec</a:t>
            </a:r>
          </a:p>
        </p:txBody>
      </p:sp>
      <p:sp>
        <p:nvSpPr>
          <p:cNvPr id="15384" name="Text Box 9"/>
          <p:cNvSpPr txBox="1">
            <a:spLocks noChangeArrowheads="1"/>
          </p:cNvSpPr>
          <p:nvPr/>
        </p:nvSpPr>
        <p:spPr bwMode="auto">
          <a:xfrm>
            <a:off x="7016750" y="6102350"/>
            <a:ext cx="1592263" cy="457200"/>
          </a:xfrm>
          <a:prstGeom prst="rect">
            <a:avLst/>
          </a:prstGeom>
          <a:noFill/>
          <a:ln w="9525">
            <a:noFill/>
            <a:miter lim="800000"/>
            <a:headEnd/>
            <a:tailEnd/>
          </a:ln>
        </p:spPr>
        <p:txBody>
          <a:bodyPr>
            <a:spAutoFit/>
          </a:bodyPr>
          <a:lstStyle/>
          <a:p>
            <a:pPr algn="ctr">
              <a:spcBef>
                <a:spcPct val="50000"/>
              </a:spcBef>
            </a:pPr>
            <a:r>
              <a:rPr lang="en-US" sz="2400">
                <a:latin typeface="+mn-lt"/>
              </a:rPr>
              <a:t>16.9 sec</a:t>
            </a:r>
          </a:p>
        </p:txBody>
      </p:sp>
      <p:sp>
        <p:nvSpPr>
          <p:cNvPr id="15385" name="Line 25"/>
          <p:cNvSpPr>
            <a:spLocks noChangeShapeType="1"/>
          </p:cNvSpPr>
          <p:nvPr/>
        </p:nvSpPr>
        <p:spPr bwMode="auto">
          <a:xfrm>
            <a:off x="5432425" y="3797300"/>
            <a:ext cx="0" cy="250825"/>
          </a:xfrm>
          <a:prstGeom prst="line">
            <a:avLst/>
          </a:prstGeom>
          <a:noFill/>
          <a:ln w="25400">
            <a:solidFill>
              <a:schemeClr val="tx1"/>
            </a:solidFill>
            <a:round/>
            <a:headEnd/>
            <a:tailEnd type="stealth" w="lg" len="lg"/>
          </a:ln>
          <a:effectLst/>
        </p:spPr>
        <p:txBody>
          <a:bodyPr/>
          <a:lstStyle/>
          <a:p>
            <a:endParaRPr lang="en-US"/>
          </a:p>
        </p:txBody>
      </p:sp>
      <p:sp>
        <p:nvSpPr>
          <p:cNvPr id="15386" name="Line 26"/>
          <p:cNvSpPr>
            <a:spLocks noChangeShapeType="1"/>
          </p:cNvSpPr>
          <p:nvPr/>
        </p:nvSpPr>
        <p:spPr bwMode="auto">
          <a:xfrm>
            <a:off x="7812088" y="3797300"/>
            <a:ext cx="0" cy="250825"/>
          </a:xfrm>
          <a:prstGeom prst="line">
            <a:avLst/>
          </a:prstGeom>
          <a:noFill/>
          <a:ln w="25400">
            <a:solidFill>
              <a:schemeClr val="tx1"/>
            </a:solidFill>
            <a:round/>
            <a:headEnd/>
            <a:tailEnd type="stealth" w="lg" len="lg"/>
          </a:ln>
          <a:effectLst/>
        </p:spPr>
        <p:txBody>
          <a:bodyPr/>
          <a:lstStyle/>
          <a:p>
            <a:endParaRPr lang="en-US"/>
          </a:p>
        </p:txBody>
      </p:sp>
      <p:sp>
        <p:nvSpPr>
          <p:cNvPr id="15389" name="Text Box 29"/>
          <p:cNvSpPr txBox="1">
            <a:spLocks noChangeArrowheads="1"/>
          </p:cNvSpPr>
          <p:nvPr/>
        </p:nvSpPr>
        <p:spPr bwMode="auto">
          <a:xfrm>
            <a:off x="0" y="1860550"/>
            <a:ext cx="1752600" cy="1015663"/>
          </a:xfrm>
          <a:prstGeom prst="rect">
            <a:avLst/>
          </a:prstGeom>
          <a:noFill/>
          <a:ln w="9525">
            <a:noFill/>
            <a:miter lim="800000"/>
            <a:headEnd/>
            <a:tailEnd/>
          </a:ln>
          <a:effectLst/>
        </p:spPr>
        <p:txBody>
          <a:bodyPr wrap="square">
            <a:spAutoFit/>
          </a:bodyPr>
          <a:lstStyle/>
          <a:p>
            <a:pPr>
              <a:spcBef>
                <a:spcPct val="50000"/>
              </a:spcBef>
            </a:pPr>
            <a:r>
              <a:rPr lang="en-US" sz="2400" dirty="0">
                <a:latin typeface="+mn-lt"/>
              </a:rPr>
              <a:t>Brute </a:t>
            </a:r>
            <a:r>
              <a:rPr lang="en-US" sz="2400" dirty="0" smtClean="0">
                <a:latin typeface="+mn-lt"/>
              </a:rPr>
              <a:t>force</a:t>
            </a:r>
          </a:p>
          <a:p>
            <a:pPr>
              <a:spcBef>
                <a:spcPct val="50000"/>
              </a:spcBef>
            </a:pPr>
            <a:r>
              <a:rPr lang="en-US" sz="2400" dirty="0" smtClean="0"/>
              <a:t>(100k VPLs)</a:t>
            </a:r>
            <a:endParaRPr lang="en-US" sz="2400" dirty="0">
              <a:latin typeface="+mn-lt"/>
            </a:endParaRPr>
          </a:p>
        </p:txBody>
      </p:sp>
      <p:sp>
        <p:nvSpPr>
          <p:cNvPr id="15390" name="Text Box 30"/>
          <p:cNvSpPr txBox="1">
            <a:spLocks noChangeArrowheads="1"/>
          </p:cNvSpPr>
          <p:nvPr/>
        </p:nvSpPr>
        <p:spPr bwMode="auto">
          <a:xfrm>
            <a:off x="0" y="4803775"/>
            <a:ext cx="1676400" cy="830997"/>
          </a:xfrm>
          <a:prstGeom prst="rect">
            <a:avLst/>
          </a:prstGeom>
          <a:noFill/>
          <a:ln w="9525">
            <a:noFill/>
            <a:miter lim="800000"/>
            <a:headEnd/>
            <a:tailEnd/>
          </a:ln>
          <a:effectLst/>
        </p:spPr>
        <p:txBody>
          <a:bodyPr wrap="square">
            <a:spAutoFit/>
          </a:bodyPr>
          <a:lstStyle/>
          <a:p>
            <a:pPr>
              <a:spcBef>
                <a:spcPct val="50000"/>
              </a:spcBef>
            </a:pPr>
            <a:r>
              <a:rPr lang="en-US" sz="2400" dirty="0" smtClean="0">
                <a:latin typeface="+mn-lt"/>
              </a:rPr>
              <a:t>MRCS</a:t>
            </a:r>
            <a:br>
              <a:rPr lang="en-US" sz="2400" dirty="0" smtClean="0">
                <a:latin typeface="+mn-lt"/>
              </a:rPr>
            </a:br>
            <a:r>
              <a:rPr lang="en-US" sz="2400" dirty="0" smtClean="0">
                <a:latin typeface="+mn-lt"/>
              </a:rPr>
              <a:t>(our result)</a:t>
            </a:r>
            <a:endParaRPr lang="en-US" sz="2400" dirty="0">
              <a:latin typeface="+mn-lt"/>
            </a:endParaRPr>
          </a:p>
        </p:txBody>
      </p:sp>
      <p:sp>
        <p:nvSpPr>
          <p:cNvPr id="21" name="Slide Number Placeholder 20"/>
          <p:cNvSpPr>
            <a:spLocks noGrp="1"/>
          </p:cNvSpPr>
          <p:nvPr>
            <p:ph type="sldNum" sz="quarter" idx="11"/>
          </p:nvPr>
        </p:nvSpPr>
        <p:spPr/>
        <p:txBody>
          <a:bodyPr/>
          <a:lstStyle/>
          <a:p>
            <a:pPr>
              <a:defRPr/>
            </a:pPr>
            <a:fld id="{436069EF-2218-4AB1-8D37-562BB864C219}" type="slidenum">
              <a:rPr lang="en-US" smtClean="0"/>
              <a:pPr>
                <a:defRPr/>
              </a:pPr>
              <a:t>80</a:t>
            </a:fld>
            <a:endParaRPr lang="en-US" dirty="0"/>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ilos\Desktop\berkeley-talk\images\clamped-100k.png"/>
          <p:cNvPicPr>
            <a:picLocks noChangeAspect="1" noChangeArrowheads="1"/>
          </p:cNvPicPr>
          <p:nvPr/>
        </p:nvPicPr>
        <p:blipFill>
          <a:blip r:embed="rId3" cstate="print"/>
          <a:srcRect/>
          <a:stretch>
            <a:fillRect/>
          </a:stretch>
        </p:blipFill>
        <p:spPr bwMode="auto">
          <a:xfrm>
            <a:off x="6813550" y="2447925"/>
            <a:ext cx="2270125" cy="2270125"/>
          </a:xfrm>
          <a:prstGeom prst="rect">
            <a:avLst/>
          </a:prstGeom>
          <a:noFill/>
        </p:spPr>
      </p:pic>
      <p:sp>
        <p:nvSpPr>
          <p:cNvPr id="27" name="Slide Number Placeholder 26"/>
          <p:cNvSpPr>
            <a:spLocks noGrp="1"/>
          </p:cNvSpPr>
          <p:nvPr>
            <p:ph type="sldNum" sz="quarter" idx="11"/>
          </p:nvPr>
        </p:nvSpPr>
        <p:spPr/>
        <p:txBody>
          <a:bodyPr/>
          <a:lstStyle/>
          <a:p>
            <a:pPr>
              <a:defRPr/>
            </a:pPr>
            <a:fld id="{436069EF-2218-4AB1-8D37-562BB864C219}" type="slidenum">
              <a:rPr lang="en-US" smtClean="0"/>
              <a:pPr>
                <a:defRPr/>
              </a:pPr>
              <a:t>81</a:t>
            </a:fld>
            <a:endParaRPr lang="en-US" dirty="0"/>
          </a:p>
        </p:txBody>
      </p:sp>
      <p:sp>
        <p:nvSpPr>
          <p:cNvPr id="12290" name="Rectangle 2"/>
          <p:cNvSpPr>
            <a:spLocks noGrp="1" noChangeArrowheads="1"/>
          </p:cNvSpPr>
          <p:nvPr>
            <p:ph type="title"/>
          </p:nvPr>
        </p:nvSpPr>
        <p:spPr/>
        <p:txBody>
          <a:bodyPr/>
          <a:lstStyle/>
          <a:p>
            <a:pPr eaLnBrk="1" hangingPunct="1"/>
            <a:r>
              <a:rPr lang="en-US" dirty="0" smtClean="0"/>
              <a:t>A Matrix Interpretation</a:t>
            </a:r>
          </a:p>
        </p:txBody>
      </p:sp>
      <p:sp>
        <p:nvSpPr>
          <p:cNvPr id="12300" name="Rectangle 4"/>
          <p:cNvSpPr>
            <a:spLocks noChangeArrowheads="1"/>
          </p:cNvSpPr>
          <p:nvPr/>
        </p:nvSpPr>
        <p:spPr bwMode="auto">
          <a:xfrm>
            <a:off x="3109913" y="1692275"/>
            <a:ext cx="2925762" cy="3290888"/>
          </a:xfrm>
          <a:prstGeom prst="rect">
            <a:avLst/>
          </a:prstGeom>
          <a:noFill/>
          <a:ln w="25400">
            <a:solidFill>
              <a:schemeClr val="tx1"/>
            </a:solidFill>
            <a:miter lim="800000"/>
            <a:headEnd/>
            <a:tailEnd/>
          </a:ln>
        </p:spPr>
        <p:txBody>
          <a:bodyPr wrap="none" anchor="ctr"/>
          <a:lstStyle/>
          <a:p>
            <a:endParaRPr lang="en-US"/>
          </a:p>
        </p:txBody>
      </p:sp>
      <p:sp>
        <p:nvSpPr>
          <p:cNvPr id="12301" name="Line 5"/>
          <p:cNvSpPr>
            <a:spLocks noChangeShapeType="1"/>
          </p:cNvSpPr>
          <p:nvPr/>
        </p:nvSpPr>
        <p:spPr bwMode="auto">
          <a:xfrm>
            <a:off x="3708400" y="1692275"/>
            <a:ext cx="0" cy="3290888"/>
          </a:xfrm>
          <a:prstGeom prst="line">
            <a:avLst/>
          </a:prstGeom>
          <a:noFill/>
          <a:ln w="19050" cap="rnd">
            <a:solidFill>
              <a:schemeClr val="folHlink"/>
            </a:solidFill>
            <a:prstDash val="sysDot"/>
            <a:round/>
            <a:headEnd/>
            <a:tailEnd/>
          </a:ln>
        </p:spPr>
        <p:txBody>
          <a:bodyPr/>
          <a:lstStyle/>
          <a:p>
            <a:endParaRPr lang="en-US"/>
          </a:p>
        </p:txBody>
      </p:sp>
      <p:sp>
        <p:nvSpPr>
          <p:cNvPr id="12302" name="Line 6"/>
          <p:cNvSpPr>
            <a:spLocks noChangeShapeType="1"/>
          </p:cNvSpPr>
          <p:nvPr/>
        </p:nvSpPr>
        <p:spPr bwMode="auto">
          <a:xfrm>
            <a:off x="4640263" y="1692275"/>
            <a:ext cx="0" cy="3290888"/>
          </a:xfrm>
          <a:prstGeom prst="line">
            <a:avLst/>
          </a:prstGeom>
          <a:noFill/>
          <a:ln w="19050" cap="rnd">
            <a:solidFill>
              <a:schemeClr val="folHlink"/>
            </a:solidFill>
            <a:prstDash val="sysDot"/>
            <a:round/>
            <a:headEnd/>
            <a:tailEnd/>
          </a:ln>
        </p:spPr>
        <p:txBody>
          <a:bodyPr/>
          <a:lstStyle/>
          <a:p>
            <a:endParaRPr lang="en-US"/>
          </a:p>
        </p:txBody>
      </p:sp>
      <p:sp>
        <p:nvSpPr>
          <p:cNvPr id="12303" name="Line 7"/>
          <p:cNvSpPr>
            <a:spLocks noChangeShapeType="1"/>
          </p:cNvSpPr>
          <p:nvPr/>
        </p:nvSpPr>
        <p:spPr bwMode="auto">
          <a:xfrm>
            <a:off x="5503863" y="1692275"/>
            <a:ext cx="0" cy="3290888"/>
          </a:xfrm>
          <a:prstGeom prst="line">
            <a:avLst/>
          </a:prstGeom>
          <a:noFill/>
          <a:ln w="19050" cap="rnd">
            <a:solidFill>
              <a:schemeClr val="folHlink"/>
            </a:solidFill>
            <a:prstDash val="sysDot"/>
            <a:round/>
            <a:headEnd/>
            <a:tailEnd/>
          </a:ln>
        </p:spPr>
        <p:txBody>
          <a:bodyPr/>
          <a:lstStyle/>
          <a:p>
            <a:endParaRPr lang="en-US"/>
          </a:p>
        </p:txBody>
      </p:sp>
      <p:sp>
        <p:nvSpPr>
          <p:cNvPr id="12295" name="Text Box 13"/>
          <p:cNvSpPr txBox="1">
            <a:spLocks noChangeArrowheads="1"/>
          </p:cNvSpPr>
          <p:nvPr/>
        </p:nvSpPr>
        <p:spPr bwMode="auto">
          <a:xfrm>
            <a:off x="1463675" y="2789238"/>
            <a:ext cx="1554163" cy="1036637"/>
          </a:xfrm>
          <a:prstGeom prst="rect">
            <a:avLst/>
          </a:prstGeom>
          <a:noFill/>
          <a:ln w="9525">
            <a:noFill/>
            <a:miter lim="800000"/>
            <a:headEnd/>
            <a:tailEnd/>
          </a:ln>
        </p:spPr>
        <p:txBody>
          <a:bodyPr>
            <a:spAutoFit/>
          </a:bodyPr>
          <a:lstStyle/>
          <a:p>
            <a:pPr algn="ctr">
              <a:spcBef>
                <a:spcPct val="50000"/>
              </a:spcBef>
            </a:pPr>
            <a:r>
              <a:rPr lang="en-US" sz="3200"/>
              <a:t>Pixels</a:t>
            </a:r>
          </a:p>
          <a:p>
            <a:pPr algn="ctr">
              <a:spcBef>
                <a:spcPct val="50000"/>
              </a:spcBef>
            </a:pPr>
            <a:r>
              <a:rPr lang="en-US" sz="2000"/>
              <a:t>(2,000,000)</a:t>
            </a:r>
          </a:p>
        </p:txBody>
      </p:sp>
      <p:sp>
        <p:nvSpPr>
          <p:cNvPr id="12296" name="Text Box 14"/>
          <p:cNvSpPr txBox="1">
            <a:spLocks noChangeArrowheads="1"/>
          </p:cNvSpPr>
          <p:nvPr/>
        </p:nvSpPr>
        <p:spPr bwMode="auto">
          <a:xfrm>
            <a:off x="2835275" y="1020763"/>
            <a:ext cx="3565525" cy="579437"/>
          </a:xfrm>
          <a:prstGeom prst="rect">
            <a:avLst/>
          </a:prstGeom>
          <a:noFill/>
          <a:ln w="9525">
            <a:noFill/>
            <a:miter lim="800000"/>
            <a:headEnd/>
            <a:tailEnd/>
          </a:ln>
        </p:spPr>
        <p:txBody>
          <a:bodyPr>
            <a:spAutoFit/>
          </a:bodyPr>
          <a:lstStyle/>
          <a:p>
            <a:pPr algn="ctr">
              <a:spcBef>
                <a:spcPct val="50000"/>
              </a:spcBef>
            </a:pPr>
            <a:r>
              <a:rPr lang="en-US" sz="3200" dirty="0"/>
              <a:t>Lights </a:t>
            </a:r>
            <a:r>
              <a:rPr lang="en-US" sz="2000" dirty="0"/>
              <a:t>(100,000)</a:t>
            </a:r>
          </a:p>
        </p:txBody>
      </p:sp>
      <p:cxnSp>
        <p:nvCxnSpPr>
          <p:cNvPr id="12297" name="Straight Arrow Connector 15"/>
          <p:cNvCxnSpPr>
            <a:cxnSpLocks noChangeShapeType="1"/>
          </p:cNvCxnSpPr>
          <p:nvPr/>
        </p:nvCxnSpPr>
        <p:spPr bwMode="auto">
          <a:xfrm flipH="1" flipV="1">
            <a:off x="5486400" y="5075238"/>
            <a:ext cx="823913" cy="547687"/>
          </a:xfrm>
          <a:prstGeom prst="straightConnector1">
            <a:avLst/>
          </a:prstGeom>
          <a:noFill/>
          <a:ln w="25400" algn="ctr">
            <a:solidFill>
              <a:schemeClr val="tx1"/>
            </a:solidFill>
            <a:round/>
            <a:headEnd/>
            <a:tailEnd type="arrow" w="med" len="med"/>
          </a:ln>
        </p:spPr>
      </p:cxnSp>
      <p:cxnSp>
        <p:nvCxnSpPr>
          <p:cNvPr id="12298" name="Straight Arrow Connector 17"/>
          <p:cNvCxnSpPr>
            <a:cxnSpLocks noChangeShapeType="1"/>
          </p:cNvCxnSpPr>
          <p:nvPr/>
        </p:nvCxnSpPr>
        <p:spPr bwMode="auto">
          <a:xfrm flipH="1" flipV="1">
            <a:off x="4664075" y="5075238"/>
            <a:ext cx="90488" cy="547687"/>
          </a:xfrm>
          <a:prstGeom prst="straightConnector1">
            <a:avLst/>
          </a:prstGeom>
          <a:noFill/>
          <a:ln w="25400" algn="ctr">
            <a:solidFill>
              <a:schemeClr val="tx1"/>
            </a:solidFill>
            <a:round/>
            <a:headEnd/>
            <a:tailEnd type="arrow" w="med" len="med"/>
          </a:ln>
        </p:spPr>
      </p:cxnSp>
      <p:cxnSp>
        <p:nvCxnSpPr>
          <p:cNvPr id="12299" name="Straight Arrow Connector 19"/>
          <p:cNvCxnSpPr>
            <a:cxnSpLocks noChangeShapeType="1"/>
          </p:cNvCxnSpPr>
          <p:nvPr/>
        </p:nvCxnSpPr>
        <p:spPr bwMode="auto">
          <a:xfrm flipV="1">
            <a:off x="3292475" y="5075238"/>
            <a:ext cx="457200" cy="547687"/>
          </a:xfrm>
          <a:prstGeom prst="straightConnector1">
            <a:avLst/>
          </a:prstGeom>
          <a:noFill/>
          <a:ln w="25400" algn="ctr">
            <a:solidFill>
              <a:schemeClr val="tx1"/>
            </a:solidFill>
            <a:round/>
            <a:headEnd/>
            <a:tailEnd type="arrow" w="med" len="med"/>
          </a:ln>
        </p:spPr>
      </p:cxnSp>
      <p:sp>
        <p:nvSpPr>
          <p:cNvPr id="12310" name="Line 5"/>
          <p:cNvSpPr>
            <a:spLocks noChangeShapeType="1"/>
          </p:cNvSpPr>
          <p:nvPr/>
        </p:nvSpPr>
        <p:spPr bwMode="auto">
          <a:xfrm rot="-5400000">
            <a:off x="4572000" y="685800"/>
            <a:ext cx="0" cy="2927350"/>
          </a:xfrm>
          <a:prstGeom prst="line">
            <a:avLst/>
          </a:prstGeom>
          <a:noFill/>
          <a:ln w="19050" cap="rnd">
            <a:solidFill>
              <a:schemeClr val="hlink"/>
            </a:solidFill>
            <a:prstDash val="sysDot"/>
            <a:round/>
            <a:headEnd/>
            <a:tailEnd/>
          </a:ln>
        </p:spPr>
        <p:txBody>
          <a:bodyPr/>
          <a:lstStyle/>
          <a:p>
            <a:endParaRPr lang="en-US"/>
          </a:p>
        </p:txBody>
      </p:sp>
      <p:sp>
        <p:nvSpPr>
          <p:cNvPr id="12311" name="Line 23"/>
          <p:cNvSpPr>
            <a:spLocks noChangeShapeType="1"/>
          </p:cNvSpPr>
          <p:nvPr/>
        </p:nvSpPr>
        <p:spPr bwMode="auto">
          <a:xfrm>
            <a:off x="8229600" y="2149475"/>
            <a:ext cx="0" cy="547688"/>
          </a:xfrm>
          <a:prstGeom prst="line">
            <a:avLst/>
          </a:prstGeom>
          <a:noFill/>
          <a:ln w="9525">
            <a:solidFill>
              <a:schemeClr val="tx1"/>
            </a:solidFill>
            <a:round/>
            <a:headEnd/>
            <a:tailEnd/>
          </a:ln>
          <a:effectLst/>
        </p:spPr>
        <p:txBody>
          <a:bodyPr/>
          <a:lstStyle/>
          <a:p>
            <a:endParaRPr lang="en-US"/>
          </a:p>
        </p:txBody>
      </p:sp>
      <p:sp>
        <p:nvSpPr>
          <p:cNvPr id="12313" name="Oval 25"/>
          <p:cNvSpPr>
            <a:spLocks noChangeArrowheads="1"/>
          </p:cNvSpPr>
          <p:nvPr/>
        </p:nvSpPr>
        <p:spPr bwMode="auto">
          <a:xfrm>
            <a:off x="8137525" y="2606675"/>
            <a:ext cx="180975" cy="18256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2315" name="Line 27"/>
          <p:cNvSpPr>
            <a:spLocks noChangeShapeType="1"/>
          </p:cNvSpPr>
          <p:nvPr/>
        </p:nvSpPr>
        <p:spPr bwMode="auto">
          <a:xfrm flipH="1">
            <a:off x="6126163" y="2149475"/>
            <a:ext cx="2103437" cy="0"/>
          </a:xfrm>
          <a:prstGeom prst="line">
            <a:avLst/>
          </a:prstGeom>
          <a:noFill/>
          <a:ln w="9525">
            <a:solidFill>
              <a:schemeClr val="tx1"/>
            </a:solidFill>
            <a:round/>
            <a:headEnd/>
            <a:tailEnd type="triangle" w="med" len="med"/>
          </a:ln>
          <a:effectLst/>
        </p:spPr>
        <p:txBody>
          <a:bodyPr/>
          <a:lstStyle/>
          <a:p>
            <a:endParaRPr lang="en-US"/>
          </a:p>
        </p:txBody>
      </p:sp>
      <p:sp>
        <p:nvSpPr>
          <p:cNvPr id="12316" name="Line 5"/>
          <p:cNvSpPr>
            <a:spLocks noChangeShapeType="1"/>
          </p:cNvSpPr>
          <p:nvPr/>
        </p:nvSpPr>
        <p:spPr bwMode="auto">
          <a:xfrm rot="-5400000">
            <a:off x="4572000" y="1600200"/>
            <a:ext cx="0" cy="2927350"/>
          </a:xfrm>
          <a:prstGeom prst="line">
            <a:avLst/>
          </a:prstGeom>
          <a:noFill/>
          <a:ln w="19050" cap="rnd">
            <a:solidFill>
              <a:schemeClr val="hlink"/>
            </a:solidFill>
            <a:prstDash val="sysDot"/>
            <a:round/>
            <a:headEnd/>
            <a:tailEnd/>
          </a:ln>
        </p:spPr>
        <p:txBody>
          <a:bodyPr/>
          <a:lstStyle/>
          <a:p>
            <a:endParaRPr lang="en-US"/>
          </a:p>
        </p:txBody>
      </p:sp>
      <p:sp>
        <p:nvSpPr>
          <p:cNvPr id="12317" name="Line 5"/>
          <p:cNvSpPr>
            <a:spLocks noChangeShapeType="1"/>
          </p:cNvSpPr>
          <p:nvPr/>
        </p:nvSpPr>
        <p:spPr bwMode="auto">
          <a:xfrm rot="-5400000">
            <a:off x="4572000" y="2697163"/>
            <a:ext cx="0" cy="2927350"/>
          </a:xfrm>
          <a:prstGeom prst="line">
            <a:avLst/>
          </a:prstGeom>
          <a:noFill/>
          <a:ln w="19050" cap="rnd">
            <a:solidFill>
              <a:schemeClr val="hlink"/>
            </a:solidFill>
            <a:prstDash val="sysDot"/>
            <a:round/>
            <a:headEnd/>
            <a:tailEnd/>
          </a:ln>
        </p:spPr>
        <p:txBody>
          <a:bodyPr/>
          <a:lstStyle/>
          <a:p>
            <a:endParaRPr lang="en-US"/>
          </a:p>
        </p:txBody>
      </p:sp>
      <p:sp>
        <p:nvSpPr>
          <p:cNvPr id="12319" name="Line 31"/>
          <p:cNvSpPr>
            <a:spLocks noChangeShapeType="1"/>
          </p:cNvSpPr>
          <p:nvPr/>
        </p:nvSpPr>
        <p:spPr bwMode="auto">
          <a:xfrm flipH="1">
            <a:off x="6126163" y="3063875"/>
            <a:ext cx="1006475" cy="0"/>
          </a:xfrm>
          <a:prstGeom prst="line">
            <a:avLst/>
          </a:prstGeom>
          <a:noFill/>
          <a:ln w="9525">
            <a:solidFill>
              <a:schemeClr val="tx1"/>
            </a:solidFill>
            <a:round/>
            <a:headEnd/>
            <a:tailEnd type="triangle" w="med" len="med"/>
          </a:ln>
          <a:effectLst/>
        </p:spPr>
        <p:txBody>
          <a:bodyPr/>
          <a:lstStyle/>
          <a:p>
            <a:endParaRPr lang="en-US"/>
          </a:p>
        </p:txBody>
      </p:sp>
      <p:sp>
        <p:nvSpPr>
          <p:cNvPr id="12318" name="Oval 30"/>
          <p:cNvSpPr>
            <a:spLocks noChangeArrowheads="1"/>
          </p:cNvSpPr>
          <p:nvPr/>
        </p:nvSpPr>
        <p:spPr bwMode="auto">
          <a:xfrm>
            <a:off x="7040563" y="2971800"/>
            <a:ext cx="180975" cy="18256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2322" name="Line 34"/>
          <p:cNvSpPr>
            <a:spLocks noChangeShapeType="1"/>
          </p:cNvSpPr>
          <p:nvPr/>
        </p:nvSpPr>
        <p:spPr bwMode="auto">
          <a:xfrm>
            <a:off x="7886700" y="4165600"/>
            <a:ext cx="0" cy="182563"/>
          </a:xfrm>
          <a:prstGeom prst="line">
            <a:avLst/>
          </a:prstGeom>
          <a:noFill/>
          <a:ln w="9525">
            <a:solidFill>
              <a:schemeClr val="tx1"/>
            </a:solidFill>
            <a:round/>
            <a:headEnd/>
            <a:tailEnd/>
          </a:ln>
          <a:effectLst/>
        </p:spPr>
        <p:txBody>
          <a:bodyPr/>
          <a:lstStyle/>
          <a:p>
            <a:endParaRPr lang="en-US"/>
          </a:p>
        </p:txBody>
      </p:sp>
      <p:sp>
        <p:nvSpPr>
          <p:cNvPr id="12323" name="Line 35"/>
          <p:cNvSpPr>
            <a:spLocks noChangeShapeType="1"/>
          </p:cNvSpPr>
          <p:nvPr/>
        </p:nvSpPr>
        <p:spPr bwMode="auto">
          <a:xfrm flipH="1" flipV="1">
            <a:off x="6126162" y="4160838"/>
            <a:ext cx="1760537" cy="4762"/>
          </a:xfrm>
          <a:prstGeom prst="line">
            <a:avLst/>
          </a:prstGeom>
          <a:noFill/>
          <a:ln w="9525">
            <a:solidFill>
              <a:schemeClr val="tx1"/>
            </a:solidFill>
            <a:round/>
            <a:headEnd/>
            <a:tailEnd type="triangle" w="med" len="med"/>
          </a:ln>
          <a:effectLst/>
        </p:spPr>
        <p:txBody>
          <a:bodyPr/>
          <a:lstStyle/>
          <a:p>
            <a:endParaRPr lang="en-US"/>
          </a:p>
        </p:txBody>
      </p:sp>
      <p:sp>
        <p:nvSpPr>
          <p:cNvPr id="12321" name="Oval 33"/>
          <p:cNvSpPr>
            <a:spLocks noChangeArrowheads="1"/>
          </p:cNvSpPr>
          <p:nvPr/>
        </p:nvSpPr>
        <p:spPr bwMode="auto">
          <a:xfrm>
            <a:off x="7794625" y="4259263"/>
            <a:ext cx="180975" cy="182562"/>
          </a:xfrm>
          <a:prstGeom prst="ellipse">
            <a:avLst/>
          </a:prstGeom>
          <a:solidFill>
            <a:schemeClr val="accent1"/>
          </a:solidFill>
          <a:ln w="9525">
            <a:solidFill>
              <a:schemeClr val="tx1"/>
            </a:solidFill>
            <a:round/>
            <a:headEnd/>
            <a:tailEnd/>
          </a:ln>
          <a:effectLst/>
        </p:spPr>
        <p:txBody>
          <a:bodyPr wrap="none" anchor="ctr"/>
          <a:lstStyle/>
          <a:p>
            <a:endParaRPr lang="en-US"/>
          </a:p>
        </p:txBody>
      </p:sp>
      <p:pic>
        <p:nvPicPr>
          <p:cNvPr id="12291" name="Picture 3" descr="C:\Users\Milos\Desktop\berkeley-talk\images\cbgw-column-18.png"/>
          <p:cNvPicPr>
            <a:picLocks noChangeAspect="1" noChangeArrowheads="1"/>
          </p:cNvPicPr>
          <p:nvPr/>
        </p:nvPicPr>
        <p:blipFill>
          <a:blip r:embed="rId4" cstate="print"/>
          <a:srcRect/>
          <a:stretch>
            <a:fillRect/>
          </a:stretch>
        </p:blipFill>
        <p:spPr bwMode="auto">
          <a:xfrm>
            <a:off x="4295775" y="5638800"/>
            <a:ext cx="914400" cy="914400"/>
          </a:xfrm>
          <a:prstGeom prst="rect">
            <a:avLst/>
          </a:prstGeom>
          <a:noFill/>
          <a:ln>
            <a:solidFill>
              <a:schemeClr val="tx1"/>
            </a:solidFill>
          </a:ln>
        </p:spPr>
      </p:pic>
      <p:pic>
        <p:nvPicPr>
          <p:cNvPr id="12292" name="Picture 4" descr="C:\Users\Milos\Desktop\berkeley-talk\images\cbgw-column-15.png"/>
          <p:cNvPicPr>
            <a:picLocks noChangeAspect="1" noChangeArrowheads="1"/>
          </p:cNvPicPr>
          <p:nvPr/>
        </p:nvPicPr>
        <p:blipFill>
          <a:blip r:embed="rId5" cstate="print"/>
          <a:srcRect/>
          <a:stretch>
            <a:fillRect/>
          </a:stretch>
        </p:blipFill>
        <p:spPr bwMode="auto">
          <a:xfrm>
            <a:off x="2822575" y="5638800"/>
            <a:ext cx="914400" cy="914400"/>
          </a:xfrm>
          <a:prstGeom prst="rect">
            <a:avLst/>
          </a:prstGeom>
          <a:noFill/>
          <a:ln>
            <a:solidFill>
              <a:schemeClr val="tx1"/>
            </a:solidFill>
          </a:ln>
        </p:spPr>
      </p:pic>
      <p:pic>
        <p:nvPicPr>
          <p:cNvPr id="12293" name="Picture 5" descr="C:\Users\Milos\Desktop\berkeley-talk\images\cbgw-column-12.png"/>
          <p:cNvPicPr>
            <a:picLocks noChangeAspect="1" noChangeArrowheads="1"/>
          </p:cNvPicPr>
          <p:nvPr/>
        </p:nvPicPr>
        <p:blipFill>
          <a:blip r:embed="rId6" cstate="print"/>
          <a:srcRect/>
          <a:stretch>
            <a:fillRect/>
          </a:stretch>
        </p:blipFill>
        <p:spPr bwMode="auto">
          <a:xfrm>
            <a:off x="5861050" y="5638800"/>
            <a:ext cx="914400" cy="914400"/>
          </a:xfrm>
          <a:prstGeom prst="rect">
            <a:avLst/>
          </a:prstGeom>
          <a:noFill/>
          <a:ln>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3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3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3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3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3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3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3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3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0" grpId="0" animBg="1"/>
      <p:bldP spid="12311" grpId="0" animBg="1"/>
      <p:bldP spid="12313" grpId="0" animBg="1"/>
      <p:bldP spid="12315" grpId="0" animBg="1"/>
      <p:bldP spid="12316" grpId="0" animBg="1"/>
      <p:bldP spid="12317" grpId="0" animBg="1"/>
      <p:bldP spid="12319" grpId="0" animBg="1"/>
      <p:bldP spid="12318" grpId="0" animBg="1"/>
      <p:bldP spid="12322" grpId="0" animBg="1"/>
      <p:bldP spid="12323" grpId="0" animBg="1"/>
      <p:bldP spid="1232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Milos\Desktop\berkeley-talk\images\clamped-100k.png"/>
          <p:cNvPicPr>
            <a:picLocks noChangeAspect="1" noChangeArrowheads="1"/>
          </p:cNvPicPr>
          <p:nvPr/>
        </p:nvPicPr>
        <p:blipFill>
          <a:blip r:embed="rId3" cstate="print"/>
          <a:srcRect/>
          <a:stretch>
            <a:fillRect/>
          </a:stretch>
        </p:blipFill>
        <p:spPr bwMode="auto">
          <a:xfrm>
            <a:off x="428625" y="2876550"/>
            <a:ext cx="2270125" cy="2270125"/>
          </a:xfrm>
          <a:prstGeom prst="rect">
            <a:avLst/>
          </a:prstGeom>
          <a:noFill/>
        </p:spPr>
      </p:pic>
      <p:sp>
        <p:nvSpPr>
          <p:cNvPr id="13319" name="Rectangle 16"/>
          <p:cNvSpPr>
            <a:spLocks noGrp="1" noChangeArrowheads="1"/>
          </p:cNvSpPr>
          <p:nvPr>
            <p:ph idx="1"/>
          </p:nvPr>
        </p:nvSpPr>
        <p:spPr>
          <a:xfrm>
            <a:off x="457200" y="1114425"/>
            <a:ext cx="8504238" cy="5743575"/>
          </a:xfrm>
          <a:noFill/>
        </p:spPr>
        <p:txBody>
          <a:bodyPr/>
          <a:lstStyle/>
          <a:p>
            <a:pPr eaLnBrk="1" hangingPunct="1"/>
            <a:r>
              <a:rPr lang="en-US" dirty="0" smtClean="0"/>
              <a:t>Compute sum of columns</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
        <p:nvSpPr>
          <p:cNvPr id="17" name="Slide Number Placeholder 16"/>
          <p:cNvSpPr>
            <a:spLocks noGrp="1"/>
          </p:cNvSpPr>
          <p:nvPr>
            <p:ph type="sldNum" sz="quarter" idx="11"/>
          </p:nvPr>
        </p:nvSpPr>
        <p:spPr/>
        <p:txBody>
          <a:bodyPr/>
          <a:lstStyle/>
          <a:p>
            <a:pPr>
              <a:defRPr/>
            </a:pPr>
            <a:fld id="{436069EF-2218-4AB1-8D37-562BB864C219}" type="slidenum">
              <a:rPr lang="en-US" smtClean="0"/>
              <a:pPr>
                <a:defRPr/>
              </a:pPr>
              <a:t>82</a:t>
            </a:fld>
            <a:endParaRPr lang="en-US" dirty="0"/>
          </a:p>
        </p:txBody>
      </p:sp>
      <p:sp>
        <p:nvSpPr>
          <p:cNvPr id="13314" name="Rectangle 2"/>
          <p:cNvSpPr>
            <a:spLocks noGrp="1" noChangeArrowheads="1"/>
          </p:cNvSpPr>
          <p:nvPr>
            <p:ph type="title"/>
          </p:nvPr>
        </p:nvSpPr>
        <p:spPr/>
        <p:txBody>
          <a:bodyPr/>
          <a:lstStyle/>
          <a:p>
            <a:pPr eaLnBrk="1" hangingPunct="1"/>
            <a:r>
              <a:rPr lang="en-US" dirty="0" smtClean="0"/>
              <a:t>Problem Statement</a:t>
            </a:r>
          </a:p>
        </p:txBody>
      </p:sp>
      <p:sp>
        <p:nvSpPr>
          <p:cNvPr id="13320" name="Rectangle 4"/>
          <p:cNvSpPr>
            <a:spLocks noChangeArrowheads="1"/>
          </p:cNvSpPr>
          <p:nvPr/>
        </p:nvSpPr>
        <p:spPr bwMode="auto">
          <a:xfrm>
            <a:off x="5119688" y="2047875"/>
            <a:ext cx="3384550" cy="3879850"/>
          </a:xfrm>
          <a:prstGeom prst="rect">
            <a:avLst/>
          </a:prstGeom>
          <a:noFill/>
          <a:ln w="25400">
            <a:solidFill>
              <a:schemeClr val="tx1"/>
            </a:solidFill>
            <a:miter lim="800000"/>
            <a:headEnd/>
            <a:tailEnd/>
          </a:ln>
        </p:spPr>
        <p:txBody>
          <a:bodyPr wrap="none" anchor="ctr"/>
          <a:lstStyle/>
          <a:p>
            <a:endParaRPr lang="en-US"/>
          </a:p>
        </p:txBody>
      </p:sp>
      <p:sp>
        <p:nvSpPr>
          <p:cNvPr id="13316" name="Text Box 13"/>
          <p:cNvSpPr txBox="1">
            <a:spLocks noChangeArrowheads="1"/>
          </p:cNvSpPr>
          <p:nvPr/>
        </p:nvSpPr>
        <p:spPr bwMode="auto">
          <a:xfrm>
            <a:off x="2741613" y="3367088"/>
            <a:ext cx="1828800" cy="1006475"/>
          </a:xfrm>
          <a:prstGeom prst="rect">
            <a:avLst/>
          </a:prstGeom>
          <a:noFill/>
          <a:ln w="9525">
            <a:noFill/>
            <a:miter lim="800000"/>
            <a:headEnd/>
            <a:tailEnd/>
          </a:ln>
        </p:spPr>
        <p:txBody>
          <a:bodyPr>
            <a:spAutoFit/>
          </a:bodyPr>
          <a:lstStyle/>
          <a:p>
            <a:pPr>
              <a:spcBef>
                <a:spcPct val="50000"/>
              </a:spcBef>
            </a:pPr>
            <a:r>
              <a:rPr lang="en-US" sz="6000" dirty="0">
                <a:latin typeface="Times New Roman" pitchFamily="18" charset="0"/>
                <a:cs typeface="Times New Roman" pitchFamily="18" charset="0"/>
              </a:rPr>
              <a:t>= </a:t>
            </a:r>
            <a:r>
              <a:rPr lang="el-GR" sz="6000" dirty="0">
                <a:latin typeface="Times New Roman" pitchFamily="18" charset="0"/>
                <a:cs typeface="Times New Roman" pitchFamily="18" charset="0"/>
              </a:rPr>
              <a:t>Σ</a:t>
            </a:r>
            <a:r>
              <a:rPr lang="en-US" sz="6000" dirty="0">
                <a:latin typeface="Times New Roman" pitchFamily="18" charset="0"/>
                <a:cs typeface="Times New Roman" pitchFamily="18" charset="0"/>
              </a:rPr>
              <a:t> (</a:t>
            </a:r>
            <a:endParaRPr lang="el-GR" sz="6000" dirty="0">
              <a:latin typeface="Times New Roman" pitchFamily="18" charset="0"/>
              <a:cs typeface="Times New Roman" pitchFamily="18" charset="0"/>
            </a:endParaRPr>
          </a:p>
        </p:txBody>
      </p:sp>
      <p:sp>
        <p:nvSpPr>
          <p:cNvPr id="13317" name="Text Box 14"/>
          <p:cNvSpPr txBox="1">
            <a:spLocks noChangeArrowheads="1"/>
          </p:cNvSpPr>
          <p:nvPr/>
        </p:nvSpPr>
        <p:spPr bwMode="auto">
          <a:xfrm>
            <a:off x="8594725" y="3367088"/>
            <a:ext cx="457200" cy="1006475"/>
          </a:xfrm>
          <a:prstGeom prst="rect">
            <a:avLst/>
          </a:prstGeom>
          <a:noFill/>
          <a:ln w="9525">
            <a:noFill/>
            <a:miter lim="800000"/>
            <a:headEnd/>
            <a:tailEnd/>
          </a:ln>
        </p:spPr>
        <p:txBody>
          <a:bodyPr>
            <a:spAutoFit/>
          </a:bodyPr>
          <a:lstStyle/>
          <a:p>
            <a:pPr>
              <a:spcBef>
                <a:spcPct val="50000"/>
              </a:spcBef>
            </a:pPr>
            <a:r>
              <a:rPr lang="en-US" sz="6000">
                <a:latin typeface="Times New Roman" pitchFamily="18" charset="0"/>
                <a:cs typeface="Times New Roman" pitchFamily="18" charset="0"/>
              </a:rPr>
              <a:t>)</a:t>
            </a:r>
            <a:endParaRPr lang="el-GR" sz="6000">
              <a:latin typeface="Times New Roman" pitchFamily="18" charset="0"/>
              <a:cs typeface="Times New Roman" pitchFamily="18" charset="0"/>
            </a:endParaRPr>
          </a:p>
        </p:txBody>
      </p:sp>
      <p:sp>
        <p:nvSpPr>
          <p:cNvPr id="13338" name="Text Box 13"/>
          <p:cNvSpPr txBox="1">
            <a:spLocks noChangeArrowheads="1"/>
          </p:cNvSpPr>
          <p:nvPr/>
        </p:nvSpPr>
        <p:spPr bwMode="auto">
          <a:xfrm rot="-5400000">
            <a:off x="2941638" y="3687763"/>
            <a:ext cx="3475037" cy="579437"/>
          </a:xfrm>
          <a:prstGeom prst="rect">
            <a:avLst/>
          </a:prstGeom>
          <a:noFill/>
          <a:ln w="9525">
            <a:noFill/>
            <a:miter lim="800000"/>
            <a:headEnd/>
            <a:tailEnd/>
          </a:ln>
        </p:spPr>
        <p:txBody>
          <a:bodyPr>
            <a:spAutoFit/>
          </a:bodyPr>
          <a:lstStyle/>
          <a:p>
            <a:pPr algn="ctr">
              <a:spcBef>
                <a:spcPct val="50000"/>
              </a:spcBef>
            </a:pPr>
            <a:r>
              <a:rPr lang="en-US" sz="3200"/>
              <a:t>Pixels</a:t>
            </a:r>
            <a:endParaRPr lang="en-US" sz="2000"/>
          </a:p>
        </p:txBody>
      </p:sp>
      <p:sp>
        <p:nvSpPr>
          <p:cNvPr id="13339" name="Text Box 14"/>
          <p:cNvSpPr txBox="1">
            <a:spLocks noChangeArrowheads="1"/>
          </p:cNvSpPr>
          <p:nvPr/>
        </p:nvSpPr>
        <p:spPr bwMode="auto">
          <a:xfrm>
            <a:off x="5029200" y="1417638"/>
            <a:ext cx="3565525" cy="579437"/>
          </a:xfrm>
          <a:prstGeom prst="rect">
            <a:avLst/>
          </a:prstGeom>
          <a:noFill/>
          <a:ln w="9525">
            <a:noFill/>
            <a:miter lim="800000"/>
            <a:headEnd/>
            <a:tailEnd/>
          </a:ln>
        </p:spPr>
        <p:txBody>
          <a:bodyPr>
            <a:spAutoFit/>
          </a:bodyPr>
          <a:lstStyle/>
          <a:p>
            <a:pPr algn="ctr">
              <a:spcBef>
                <a:spcPct val="50000"/>
              </a:spcBef>
            </a:pPr>
            <a:r>
              <a:rPr lang="en-US" sz="3200"/>
              <a:t>Lights</a:t>
            </a:r>
            <a:endParaRPr lang="en-US" sz="2000"/>
          </a:p>
        </p:txBody>
      </p:sp>
      <p:sp>
        <p:nvSpPr>
          <p:cNvPr id="13341" name="Line 29"/>
          <p:cNvSpPr>
            <a:spLocks noChangeShapeType="1"/>
          </p:cNvSpPr>
          <p:nvPr/>
        </p:nvSpPr>
        <p:spPr bwMode="auto">
          <a:xfrm>
            <a:off x="1920875" y="4556125"/>
            <a:ext cx="0" cy="884238"/>
          </a:xfrm>
          <a:prstGeom prst="line">
            <a:avLst/>
          </a:prstGeom>
          <a:noFill/>
          <a:ln w="9525">
            <a:solidFill>
              <a:schemeClr val="tx1"/>
            </a:solidFill>
            <a:round/>
            <a:headEnd/>
            <a:tailEnd/>
          </a:ln>
          <a:effectLst/>
        </p:spPr>
        <p:txBody>
          <a:bodyPr/>
          <a:lstStyle/>
          <a:p>
            <a:endParaRPr lang="en-US"/>
          </a:p>
        </p:txBody>
      </p:sp>
      <p:sp>
        <p:nvSpPr>
          <p:cNvPr id="13342" name="Line 30"/>
          <p:cNvSpPr>
            <a:spLocks noChangeShapeType="1"/>
          </p:cNvSpPr>
          <p:nvPr/>
        </p:nvSpPr>
        <p:spPr bwMode="auto">
          <a:xfrm>
            <a:off x="1920875" y="5440363"/>
            <a:ext cx="3108325" cy="0"/>
          </a:xfrm>
          <a:prstGeom prst="line">
            <a:avLst/>
          </a:prstGeom>
          <a:noFill/>
          <a:ln w="9525">
            <a:solidFill>
              <a:schemeClr val="tx1"/>
            </a:solidFill>
            <a:round/>
            <a:headEnd/>
            <a:tailEnd type="triangle" w="med" len="med"/>
          </a:ln>
          <a:effectLst/>
        </p:spPr>
        <p:txBody>
          <a:bodyPr/>
          <a:lstStyle/>
          <a:p>
            <a:endParaRPr lang="en-US"/>
          </a:p>
        </p:txBody>
      </p:sp>
      <p:sp>
        <p:nvSpPr>
          <p:cNvPr id="13343" name="Line 5"/>
          <p:cNvSpPr>
            <a:spLocks noChangeShapeType="1"/>
          </p:cNvSpPr>
          <p:nvPr/>
        </p:nvSpPr>
        <p:spPr bwMode="auto">
          <a:xfrm rot="-5400000">
            <a:off x="6812757" y="3748881"/>
            <a:ext cx="0" cy="3382963"/>
          </a:xfrm>
          <a:prstGeom prst="line">
            <a:avLst/>
          </a:prstGeom>
          <a:noFill/>
          <a:ln w="19050" cap="rnd">
            <a:solidFill>
              <a:schemeClr val="hlink"/>
            </a:solidFill>
            <a:prstDash val="sysDot"/>
            <a:round/>
            <a:headEnd/>
            <a:tailEnd/>
          </a:ln>
        </p:spPr>
        <p:txBody>
          <a:bodyPr/>
          <a:lstStyle/>
          <a:p>
            <a:endParaRPr lang="en-US"/>
          </a:p>
        </p:txBody>
      </p:sp>
      <p:sp>
        <p:nvSpPr>
          <p:cNvPr id="13340" name="Oval 28"/>
          <p:cNvSpPr>
            <a:spLocks noChangeArrowheads="1"/>
          </p:cNvSpPr>
          <p:nvPr/>
        </p:nvSpPr>
        <p:spPr bwMode="auto">
          <a:xfrm>
            <a:off x="1828800" y="4464050"/>
            <a:ext cx="180975" cy="18256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344" name="Line 5"/>
          <p:cNvSpPr>
            <a:spLocks noChangeShapeType="1"/>
          </p:cNvSpPr>
          <p:nvPr/>
        </p:nvSpPr>
        <p:spPr bwMode="auto">
          <a:xfrm>
            <a:off x="5726113" y="2074862"/>
            <a:ext cx="0" cy="3840163"/>
          </a:xfrm>
          <a:prstGeom prst="line">
            <a:avLst/>
          </a:prstGeom>
          <a:noFill/>
          <a:ln w="19050" cap="rnd">
            <a:solidFill>
              <a:schemeClr val="folHlink"/>
            </a:solidFill>
            <a:prstDash val="sysDot"/>
            <a:round/>
            <a:headEnd/>
            <a:tailEnd/>
          </a:ln>
        </p:spPr>
        <p:txBody>
          <a:bodyPr/>
          <a:lstStyle/>
          <a:p>
            <a:endParaRPr lang="en-US"/>
          </a:p>
        </p:txBody>
      </p:sp>
      <p:sp>
        <p:nvSpPr>
          <p:cNvPr id="13345" name="Line 6"/>
          <p:cNvSpPr>
            <a:spLocks noChangeShapeType="1"/>
          </p:cNvSpPr>
          <p:nvPr/>
        </p:nvSpPr>
        <p:spPr bwMode="auto">
          <a:xfrm flipH="1">
            <a:off x="6640513" y="2074862"/>
            <a:ext cx="17462" cy="3840163"/>
          </a:xfrm>
          <a:prstGeom prst="line">
            <a:avLst/>
          </a:prstGeom>
          <a:noFill/>
          <a:ln w="19050" cap="rnd">
            <a:solidFill>
              <a:schemeClr val="folHlink"/>
            </a:solidFill>
            <a:prstDash val="sysDot"/>
            <a:round/>
            <a:headEnd/>
            <a:tailEnd/>
          </a:ln>
        </p:spPr>
        <p:txBody>
          <a:bodyPr/>
          <a:lstStyle/>
          <a:p>
            <a:endParaRPr lang="en-US"/>
          </a:p>
        </p:txBody>
      </p:sp>
      <p:sp>
        <p:nvSpPr>
          <p:cNvPr id="13346" name="Line 7"/>
          <p:cNvSpPr>
            <a:spLocks noChangeShapeType="1"/>
          </p:cNvSpPr>
          <p:nvPr/>
        </p:nvSpPr>
        <p:spPr bwMode="auto">
          <a:xfrm>
            <a:off x="7739063" y="2074862"/>
            <a:ext cx="33337" cy="3840163"/>
          </a:xfrm>
          <a:prstGeom prst="line">
            <a:avLst/>
          </a:prstGeom>
          <a:noFill/>
          <a:ln w="19050" cap="rnd">
            <a:solidFill>
              <a:schemeClr val="folHlink"/>
            </a:solidFill>
            <a:prstDash val="sysDot"/>
            <a:round/>
            <a:headEnd/>
            <a:tailEn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1" grpId="0" animBg="1"/>
      <p:bldP spid="13342" grpId="0" animBg="1"/>
      <p:bldP spid="13343" grpId="0" animBg="1"/>
      <p:bldP spid="1334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1"/>
          </p:nvPr>
        </p:nvSpPr>
        <p:spPr/>
        <p:txBody>
          <a:bodyPr/>
          <a:lstStyle/>
          <a:p>
            <a:pPr>
              <a:defRPr/>
            </a:pPr>
            <a:fld id="{436069EF-2218-4AB1-8D37-562BB864C219}" type="slidenum">
              <a:rPr lang="en-US" smtClean="0"/>
              <a:pPr>
                <a:defRPr/>
              </a:pPr>
              <a:t>83</a:t>
            </a:fld>
            <a:endParaRPr lang="en-US" dirty="0"/>
          </a:p>
        </p:txBody>
      </p:sp>
      <p:sp>
        <p:nvSpPr>
          <p:cNvPr id="16386" name="Rectangle 2"/>
          <p:cNvSpPr>
            <a:spLocks noGrp="1" noChangeArrowheads="1"/>
          </p:cNvSpPr>
          <p:nvPr>
            <p:ph type="title"/>
          </p:nvPr>
        </p:nvSpPr>
        <p:spPr/>
        <p:txBody>
          <a:bodyPr/>
          <a:lstStyle/>
          <a:p>
            <a:pPr eaLnBrk="1" hangingPunct="1"/>
            <a:r>
              <a:rPr lang="en-US" dirty="0" smtClean="0"/>
              <a:t>Low-Rank Assumption</a:t>
            </a:r>
          </a:p>
        </p:txBody>
      </p:sp>
      <p:grpSp>
        <p:nvGrpSpPr>
          <p:cNvPr id="2" name="Group 18"/>
          <p:cNvGrpSpPr/>
          <p:nvPr/>
        </p:nvGrpSpPr>
        <p:grpSpPr>
          <a:xfrm>
            <a:off x="3581111" y="2513013"/>
            <a:ext cx="3200689" cy="2287587"/>
            <a:chOff x="2741613" y="1417638"/>
            <a:chExt cx="6310312" cy="4510087"/>
          </a:xfrm>
        </p:grpSpPr>
        <p:sp>
          <p:nvSpPr>
            <p:cNvPr id="11" name="Rectangle 4"/>
            <p:cNvSpPr>
              <a:spLocks noChangeArrowheads="1"/>
            </p:cNvSpPr>
            <p:nvPr/>
          </p:nvSpPr>
          <p:spPr bwMode="auto">
            <a:xfrm>
              <a:off x="5119688" y="2047875"/>
              <a:ext cx="3384550" cy="3879850"/>
            </a:xfrm>
            <a:prstGeom prst="rect">
              <a:avLst/>
            </a:prstGeom>
            <a:noFill/>
            <a:ln w="25400">
              <a:solidFill>
                <a:schemeClr val="tx1"/>
              </a:solidFill>
              <a:miter lim="800000"/>
              <a:headEnd/>
              <a:tailEnd/>
            </a:ln>
          </p:spPr>
          <p:txBody>
            <a:bodyPr wrap="none" anchor="ctr"/>
            <a:lstStyle/>
            <a:p>
              <a:endParaRPr lang="en-US"/>
            </a:p>
          </p:txBody>
        </p:sp>
        <p:sp>
          <p:nvSpPr>
            <p:cNvPr id="12" name="Text Box 13"/>
            <p:cNvSpPr txBox="1">
              <a:spLocks noChangeArrowheads="1"/>
            </p:cNvSpPr>
            <p:nvPr/>
          </p:nvSpPr>
          <p:spPr bwMode="auto">
            <a:xfrm>
              <a:off x="2741613" y="3367089"/>
              <a:ext cx="1828800" cy="1031553"/>
            </a:xfrm>
            <a:prstGeom prst="rect">
              <a:avLst/>
            </a:prstGeom>
            <a:noFill/>
            <a:ln w="9525">
              <a:noFill/>
              <a:miter lim="800000"/>
              <a:headEnd/>
              <a:tailEnd/>
            </a:ln>
          </p:spPr>
          <p:txBody>
            <a:bodyPr>
              <a:spAutoFit/>
            </a:bodyPr>
            <a:lstStyle/>
            <a:p>
              <a:pPr>
                <a:spcBef>
                  <a:spcPct val="50000"/>
                </a:spcBef>
              </a:pPr>
              <a:r>
                <a:rPr lang="en-US" sz="2800" dirty="0">
                  <a:latin typeface="Times New Roman" pitchFamily="18" charset="0"/>
                  <a:cs typeface="Times New Roman" pitchFamily="18" charset="0"/>
                </a:rPr>
                <a:t>= </a:t>
              </a:r>
              <a:r>
                <a:rPr lang="el-GR" sz="2800" dirty="0">
                  <a:latin typeface="Times New Roman" pitchFamily="18" charset="0"/>
                  <a:cs typeface="Times New Roman" pitchFamily="18" charset="0"/>
                </a:rPr>
                <a:t>Σ</a:t>
              </a:r>
              <a:r>
                <a:rPr lang="en-US" sz="2800" dirty="0">
                  <a:latin typeface="Times New Roman" pitchFamily="18" charset="0"/>
                  <a:cs typeface="Times New Roman" pitchFamily="18" charset="0"/>
                </a:rPr>
                <a:t> (</a:t>
              </a:r>
              <a:endParaRPr lang="el-GR" sz="2800" dirty="0">
                <a:latin typeface="Times New Roman" pitchFamily="18" charset="0"/>
                <a:cs typeface="Times New Roman" pitchFamily="18" charset="0"/>
              </a:endParaRPr>
            </a:p>
          </p:txBody>
        </p:sp>
        <p:sp>
          <p:nvSpPr>
            <p:cNvPr id="13" name="Text Box 14"/>
            <p:cNvSpPr txBox="1">
              <a:spLocks noChangeArrowheads="1"/>
            </p:cNvSpPr>
            <p:nvPr/>
          </p:nvSpPr>
          <p:spPr bwMode="auto">
            <a:xfrm>
              <a:off x="8594725" y="3367089"/>
              <a:ext cx="457200" cy="1031553"/>
            </a:xfrm>
            <a:prstGeom prst="rect">
              <a:avLst/>
            </a:prstGeom>
            <a:noFill/>
            <a:ln w="9525">
              <a:noFill/>
              <a:miter lim="800000"/>
              <a:headEnd/>
              <a:tailEnd/>
            </a:ln>
          </p:spPr>
          <p:txBody>
            <a:bodyPr>
              <a:spAutoFit/>
            </a:bodyPr>
            <a:lstStyle/>
            <a:p>
              <a:pPr>
                <a:spcBef>
                  <a:spcPct val="50000"/>
                </a:spcBef>
              </a:pPr>
              <a:r>
                <a:rPr lang="en-US" sz="2800" dirty="0">
                  <a:latin typeface="Times New Roman" pitchFamily="18" charset="0"/>
                  <a:cs typeface="Times New Roman" pitchFamily="18" charset="0"/>
                </a:rPr>
                <a:t>)</a:t>
              </a:r>
              <a:endParaRPr lang="el-GR" sz="2800" dirty="0">
                <a:latin typeface="Times New Roman" pitchFamily="18" charset="0"/>
                <a:cs typeface="Times New Roman" pitchFamily="18" charset="0"/>
              </a:endParaRPr>
            </a:p>
          </p:txBody>
        </p:sp>
        <p:sp>
          <p:nvSpPr>
            <p:cNvPr id="14" name="Text Box 13"/>
            <p:cNvSpPr txBox="1">
              <a:spLocks noChangeArrowheads="1"/>
            </p:cNvSpPr>
            <p:nvPr/>
          </p:nvSpPr>
          <p:spPr bwMode="auto">
            <a:xfrm rot="16200000">
              <a:off x="2941639" y="3613404"/>
              <a:ext cx="3475036" cy="728156"/>
            </a:xfrm>
            <a:prstGeom prst="rect">
              <a:avLst/>
            </a:prstGeom>
            <a:noFill/>
            <a:ln w="9525">
              <a:noFill/>
              <a:miter lim="800000"/>
              <a:headEnd/>
              <a:tailEnd/>
            </a:ln>
          </p:spPr>
          <p:txBody>
            <a:bodyPr>
              <a:spAutoFit/>
            </a:bodyPr>
            <a:lstStyle/>
            <a:p>
              <a:pPr algn="ctr">
                <a:spcBef>
                  <a:spcPct val="50000"/>
                </a:spcBef>
              </a:pPr>
              <a:r>
                <a:rPr lang="en-US" dirty="0"/>
                <a:t>Pixels</a:t>
              </a:r>
            </a:p>
          </p:txBody>
        </p:sp>
        <p:sp>
          <p:nvSpPr>
            <p:cNvPr id="15" name="Text Box 14"/>
            <p:cNvSpPr txBox="1">
              <a:spLocks noChangeArrowheads="1"/>
            </p:cNvSpPr>
            <p:nvPr/>
          </p:nvSpPr>
          <p:spPr bwMode="auto">
            <a:xfrm>
              <a:off x="5029200" y="1417638"/>
              <a:ext cx="3565525" cy="728156"/>
            </a:xfrm>
            <a:prstGeom prst="rect">
              <a:avLst/>
            </a:prstGeom>
            <a:noFill/>
            <a:ln w="9525">
              <a:noFill/>
              <a:miter lim="800000"/>
              <a:headEnd/>
              <a:tailEnd/>
            </a:ln>
          </p:spPr>
          <p:txBody>
            <a:bodyPr>
              <a:spAutoFit/>
            </a:bodyPr>
            <a:lstStyle/>
            <a:p>
              <a:pPr algn="ctr">
                <a:spcBef>
                  <a:spcPct val="50000"/>
                </a:spcBef>
              </a:pPr>
              <a:r>
                <a:rPr lang="en-US"/>
                <a:t>Lights</a:t>
              </a:r>
            </a:p>
          </p:txBody>
        </p:sp>
        <p:sp>
          <p:nvSpPr>
            <p:cNvPr id="16" name="Line 5"/>
            <p:cNvSpPr>
              <a:spLocks noChangeShapeType="1"/>
            </p:cNvSpPr>
            <p:nvPr/>
          </p:nvSpPr>
          <p:spPr bwMode="auto">
            <a:xfrm>
              <a:off x="5726113" y="2074862"/>
              <a:ext cx="0" cy="3840163"/>
            </a:xfrm>
            <a:prstGeom prst="line">
              <a:avLst/>
            </a:prstGeom>
            <a:noFill/>
            <a:ln w="19050" cap="rnd">
              <a:solidFill>
                <a:schemeClr val="folHlink"/>
              </a:solidFill>
              <a:prstDash val="sysDot"/>
              <a:round/>
              <a:headEnd/>
              <a:tailEnd/>
            </a:ln>
          </p:spPr>
          <p:txBody>
            <a:bodyPr/>
            <a:lstStyle/>
            <a:p>
              <a:endParaRPr lang="en-US"/>
            </a:p>
          </p:txBody>
        </p:sp>
        <p:sp>
          <p:nvSpPr>
            <p:cNvPr id="17" name="Line 6"/>
            <p:cNvSpPr>
              <a:spLocks noChangeShapeType="1"/>
            </p:cNvSpPr>
            <p:nvPr/>
          </p:nvSpPr>
          <p:spPr bwMode="auto">
            <a:xfrm flipH="1">
              <a:off x="6640513" y="2074862"/>
              <a:ext cx="17462" cy="3840163"/>
            </a:xfrm>
            <a:prstGeom prst="line">
              <a:avLst/>
            </a:prstGeom>
            <a:noFill/>
            <a:ln w="19050" cap="rnd">
              <a:solidFill>
                <a:schemeClr val="folHlink"/>
              </a:solidFill>
              <a:prstDash val="sysDot"/>
              <a:round/>
              <a:headEnd/>
              <a:tailEnd/>
            </a:ln>
          </p:spPr>
          <p:txBody>
            <a:bodyPr/>
            <a:lstStyle/>
            <a:p>
              <a:endParaRPr lang="en-US"/>
            </a:p>
          </p:txBody>
        </p:sp>
        <p:sp>
          <p:nvSpPr>
            <p:cNvPr id="18" name="Line 7"/>
            <p:cNvSpPr>
              <a:spLocks noChangeShapeType="1"/>
            </p:cNvSpPr>
            <p:nvPr/>
          </p:nvSpPr>
          <p:spPr bwMode="auto">
            <a:xfrm>
              <a:off x="7739063" y="2074862"/>
              <a:ext cx="33337" cy="3840163"/>
            </a:xfrm>
            <a:prstGeom prst="line">
              <a:avLst/>
            </a:prstGeom>
            <a:noFill/>
            <a:ln w="19050" cap="rnd">
              <a:solidFill>
                <a:schemeClr val="folHlink"/>
              </a:solidFill>
              <a:prstDash val="sysDot"/>
              <a:round/>
              <a:headEnd/>
              <a:tailEnd/>
            </a:ln>
          </p:spPr>
          <p:txBody>
            <a:bodyPr/>
            <a:lstStyle/>
            <a:p>
              <a:endParaRPr lang="en-US"/>
            </a:p>
          </p:txBody>
        </p:sp>
      </p:grpSp>
      <p:pic>
        <p:nvPicPr>
          <p:cNvPr id="20" name="Picture 17" descr="temple-300-900-16-9"/>
          <p:cNvPicPr>
            <a:picLocks noChangeAspect="1" noChangeArrowheads="1"/>
          </p:cNvPicPr>
          <p:nvPr/>
        </p:nvPicPr>
        <p:blipFill>
          <a:blip r:embed="rId3" cstate="print"/>
          <a:srcRect/>
          <a:stretch>
            <a:fillRect/>
          </a:stretch>
        </p:blipFill>
        <p:spPr bwMode="auto">
          <a:xfrm>
            <a:off x="2384136" y="3333750"/>
            <a:ext cx="1219200" cy="914400"/>
          </a:xfrm>
          <a:prstGeom prst="rect">
            <a:avLst/>
          </a:prstGeom>
          <a:noFill/>
          <a:ln w="9525">
            <a:noFill/>
            <a:miter lim="800000"/>
            <a:headEnd/>
            <a:tailEnd/>
          </a:ln>
        </p:spPr>
      </p:pic>
      <p:pic>
        <p:nvPicPr>
          <p:cNvPr id="21" name="Picture 9" descr="l1"/>
          <p:cNvPicPr>
            <a:picLocks noChangeAspect="1" noChangeArrowheads="1"/>
          </p:cNvPicPr>
          <p:nvPr/>
        </p:nvPicPr>
        <p:blipFill>
          <a:blip r:embed="rId4" cstate="print"/>
          <a:srcRect/>
          <a:stretch>
            <a:fillRect/>
          </a:stretch>
        </p:blipFill>
        <p:spPr bwMode="auto">
          <a:xfrm>
            <a:off x="5330536" y="3235325"/>
            <a:ext cx="609376" cy="457200"/>
          </a:xfrm>
          <a:prstGeom prst="rect">
            <a:avLst/>
          </a:prstGeom>
          <a:noFill/>
          <a:ln w="12700">
            <a:solidFill>
              <a:schemeClr val="tx1"/>
            </a:solidFill>
            <a:miter lim="800000"/>
            <a:headEnd/>
            <a:tailEnd/>
          </a:ln>
        </p:spPr>
      </p:pic>
      <p:pic>
        <p:nvPicPr>
          <p:cNvPr id="22" name="Picture 10" descr="l4"/>
          <p:cNvPicPr>
            <a:picLocks noChangeAspect="1" noChangeArrowheads="1"/>
          </p:cNvPicPr>
          <p:nvPr/>
        </p:nvPicPr>
        <p:blipFill>
          <a:blip r:embed="rId5" cstate="print"/>
          <a:srcRect/>
          <a:stretch>
            <a:fillRect/>
          </a:stretch>
        </p:blipFill>
        <p:spPr bwMode="auto">
          <a:xfrm>
            <a:off x="5790911" y="3879850"/>
            <a:ext cx="609376" cy="457200"/>
          </a:xfrm>
          <a:prstGeom prst="rect">
            <a:avLst/>
          </a:prstGeom>
          <a:noFill/>
          <a:ln w="12700">
            <a:solidFill>
              <a:schemeClr val="tx1"/>
            </a:solidFill>
            <a:miter lim="800000"/>
            <a:headEnd/>
            <a:tailEnd/>
          </a:ln>
        </p:spPr>
      </p:pic>
      <p:pic>
        <p:nvPicPr>
          <p:cNvPr id="23" name="Picture 11" descr="sky"/>
          <p:cNvPicPr>
            <a:picLocks noChangeAspect="1" noChangeArrowheads="1"/>
          </p:cNvPicPr>
          <p:nvPr/>
        </p:nvPicPr>
        <p:blipFill>
          <a:blip r:embed="rId6" cstate="print"/>
          <a:srcRect/>
          <a:stretch>
            <a:fillRect/>
          </a:stretch>
        </p:blipFill>
        <p:spPr bwMode="auto">
          <a:xfrm>
            <a:off x="4870161" y="3879850"/>
            <a:ext cx="609376" cy="457200"/>
          </a:xfrm>
          <a:prstGeom prst="rect">
            <a:avLst/>
          </a:prstGeom>
          <a:noFill/>
          <a:ln w="12700">
            <a:solidFill>
              <a:schemeClr val="tx1"/>
            </a:solidFill>
            <a:miter lim="800000"/>
            <a:headEnd/>
            <a:tailEnd/>
          </a:ln>
        </p:spPr>
      </p:pic>
      <p:sp>
        <p:nvSpPr>
          <p:cNvPr id="52" name="Rectangle 16"/>
          <p:cNvSpPr>
            <a:spLocks noGrp="1" noChangeArrowheads="1"/>
          </p:cNvSpPr>
          <p:nvPr>
            <p:ph idx="1"/>
          </p:nvPr>
        </p:nvSpPr>
        <p:spPr>
          <a:xfrm>
            <a:off x="457200" y="1114425"/>
            <a:ext cx="8504238" cy="5743575"/>
          </a:xfrm>
          <a:noFill/>
        </p:spPr>
        <p:txBody>
          <a:bodyPr/>
          <a:lstStyle/>
          <a:p>
            <a:pPr eaLnBrk="1" hangingPunct="1"/>
            <a:r>
              <a:rPr lang="en-US" dirty="0" smtClean="0"/>
              <a:t>Column space is (close to) low-dimensional</a:t>
            </a:r>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3"/>
          <p:cNvSpPr>
            <a:spLocks noGrp="1"/>
          </p:cNvSpPr>
          <p:nvPr>
            <p:ph type="sldNum" sz="quarter" idx="11"/>
          </p:nvPr>
        </p:nvSpPr>
        <p:spPr/>
        <p:txBody>
          <a:bodyPr/>
          <a:lstStyle/>
          <a:p>
            <a:pPr>
              <a:defRPr/>
            </a:pPr>
            <a:fld id="{436069EF-2218-4AB1-8D37-562BB864C219}" type="slidenum">
              <a:rPr lang="en-US" smtClean="0"/>
              <a:pPr>
                <a:defRPr/>
              </a:pPr>
              <a:t>84</a:t>
            </a:fld>
            <a:endParaRPr lang="en-US" dirty="0"/>
          </a:p>
        </p:txBody>
      </p:sp>
      <p:sp>
        <p:nvSpPr>
          <p:cNvPr id="17410" name="Rectangle 2"/>
          <p:cNvSpPr>
            <a:spLocks noGrp="1" noChangeArrowheads="1"/>
          </p:cNvSpPr>
          <p:nvPr>
            <p:ph type="title"/>
          </p:nvPr>
        </p:nvSpPr>
        <p:spPr/>
        <p:txBody>
          <a:bodyPr/>
          <a:lstStyle/>
          <a:p>
            <a:pPr eaLnBrk="1" hangingPunct="1"/>
            <a:r>
              <a:rPr lang="en-US" dirty="0" smtClean="0"/>
              <a:t>Ray-tracing </a:t>
            </a:r>
            <a:r>
              <a:rPr lang="en-US" dirty="0" err="1" smtClean="0"/>
              <a:t>vs</a:t>
            </a:r>
            <a:r>
              <a:rPr lang="en-US" dirty="0" smtClean="0"/>
              <a:t> Shadow Mapping</a:t>
            </a:r>
          </a:p>
        </p:txBody>
      </p:sp>
      <p:sp>
        <p:nvSpPr>
          <p:cNvPr id="17437" name="Rectangle 5"/>
          <p:cNvSpPr>
            <a:spLocks noChangeArrowheads="1"/>
          </p:cNvSpPr>
          <p:nvPr/>
        </p:nvSpPr>
        <p:spPr bwMode="auto">
          <a:xfrm>
            <a:off x="3017838" y="2057400"/>
            <a:ext cx="3200400" cy="3475038"/>
          </a:xfrm>
          <a:prstGeom prst="rect">
            <a:avLst/>
          </a:prstGeom>
          <a:noFill/>
          <a:ln w="25400">
            <a:solidFill>
              <a:schemeClr val="tx1"/>
            </a:solidFill>
            <a:miter lim="800000"/>
            <a:headEnd/>
            <a:tailEnd/>
          </a:ln>
        </p:spPr>
        <p:txBody>
          <a:bodyPr wrap="none" anchor="ctr"/>
          <a:lstStyle/>
          <a:p>
            <a:endParaRPr lang="en-US"/>
          </a:p>
        </p:txBody>
      </p:sp>
      <p:grpSp>
        <p:nvGrpSpPr>
          <p:cNvPr id="2" name="Group 39"/>
          <p:cNvGrpSpPr>
            <a:grpSpLocks/>
          </p:cNvGrpSpPr>
          <p:nvPr/>
        </p:nvGrpSpPr>
        <p:grpSpPr bwMode="auto">
          <a:xfrm>
            <a:off x="3108325" y="2149475"/>
            <a:ext cx="3108325" cy="3384550"/>
            <a:chOff x="3456" y="1122"/>
            <a:chExt cx="1958" cy="2132"/>
          </a:xfrm>
        </p:grpSpPr>
        <p:sp>
          <p:nvSpPr>
            <p:cNvPr id="17438" name="Line 9"/>
            <p:cNvSpPr>
              <a:spLocks noChangeShapeType="1"/>
            </p:cNvSpPr>
            <p:nvPr/>
          </p:nvSpPr>
          <p:spPr bwMode="auto">
            <a:xfrm>
              <a:off x="3974" y="1122"/>
              <a:ext cx="0" cy="2132"/>
            </a:xfrm>
            <a:prstGeom prst="line">
              <a:avLst/>
            </a:prstGeom>
            <a:noFill/>
            <a:ln w="101600" cap="rnd">
              <a:solidFill>
                <a:schemeClr val="folHlink"/>
              </a:solidFill>
              <a:prstDash val="sysDot"/>
              <a:round/>
              <a:headEnd/>
              <a:tailEnd/>
            </a:ln>
          </p:spPr>
          <p:txBody>
            <a:bodyPr/>
            <a:lstStyle/>
            <a:p>
              <a:endParaRPr lang="en-US"/>
            </a:p>
          </p:txBody>
        </p:sp>
        <p:sp>
          <p:nvSpPr>
            <p:cNvPr id="17439" name="Line 10"/>
            <p:cNvSpPr>
              <a:spLocks noChangeShapeType="1"/>
            </p:cNvSpPr>
            <p:nvPr/>
          </p:nvSpPr>
          <p:spPr bwMode="auto">
            <a:xfrm>
              <a:off x="4608" y="1122"/>
              <a:ext cx="0" cy="2132"/>
            </a:xfrm>
            <a:prstGeom prst="line">
              <a:avLst/>
            </a:prstGeom>
            <a:noFill/>
            <a:ln w="101600" cap="rnd">
              <a:solidFill>
                <a:schemeClr val="folHlink"/>
              </a:solidFill>
              <a:prstDash val="sysDot"/>
              <a:round/>
              <a:headEnd/>
              <a:tailEnd/>
            </a:ln>
          </p:spPr>
          <p:txBody>
            <a:bodyPr/>
            <a:lstStyle/>
            <a:p>
              <a:endParaRPr lang="en-US"/>
            </a:p>
          </p:txBody>
        </p:sp>
        <p:sp>
          <p:nvSpPr>
            <p:cNvPr id="17440" name="Line 11"/>
            <p:cNvSpPr>
              <a:spLocks noChangeShapeType="1"/>
            </p:cNvSpPr>
            <p:nvPr/>
          </p:nvSpPr>
          <p:spPr bwMode="auto">
            <a:xfrm>
              <a:off x="5126" y="1122"/>
              <a:ext cx="0" cy="2132"/>
            </a:xfrm>
            <a:prstGeom prst="line">
              <a:avLst/>
            </a:prstGeom>
            <a:noFill/>
            <a:ln w="101600" cap="rnd">
              <a:solidFill>
                <a:schemeClr val="folHlink"/>
              </a:solidFill>
              <a:prstDash val="sysDot"/>
              <a:round/>
              <a:headEnd/>
              <a:tailEnd/>
            </a:ln>
          </p:spPr>
          <p:txBody>
            <a:bodyPr/>
            <a:lstStyle/>
            <a:p>
              <a:endParaRPr lang="en-US"/>
            </a:p>
          </p:txBody>
        </p:sp>
        <p:sp>
          <p:nvSpPr>
            <p:cNvPr id="17441" name="Line 12"/>
            <p:cNvSpPr>
              <a:spLocks noChangeShapeType="1"/>
            </p:cNvSpPr>
            <p:nvPr/>
          </p:nvSpPr>
          <p:spPr bwMode="auto">
            <a:xfrm rot="-5400000">
              <a:off x="4435" y="662"/>
              <a:ext cx="0" cy="1958"/>
            </a:xfrm>
            <a:prstGeom prst="line">
              <a:avLst/>
            </a:prstGeom>
            <a:noFill/>
            <a:ln w="101600" cap="rnd">
              <a:solidFill>
                <a:schemeClr val="folHlink"/>
              </a:solidFill>
              <a:prstDash val="sysDot"/>
              <a:round/>
              <a:headEnd/>
              <a:tailEnd/>
            </a:ln>
          </p:spPr>
          <p:txBody>
            <a:bodyPr/>
            <a:lstStyle/>
            <a:p>
              <a:endParaRPr lang="en-US"/>
            </a:p>
          </p:txBody>
        </p:sp>
        <p:sp>
          <p:nvSpPr>
            <p:cNvPr id="17442" name="Line 13"/>
            <p:cNvSpPr>
              <a:spLocks noChangeShapeType="1"/>
            </p:cNvSpPr>
            <p:nvPr/>
          </p:nvSpPr>
          <p:spPr bwMode="auto">
            <a:xfrm rot="-5400000">
              <a:off x="4435" y="1411"/>
              <a:ext cx="0" cy="1958"/>
            </a:xfrm>
            <a:prstGeom prst="line">
              <a:avLst/>
            </a:prstGeom>
            <a:noFill/>
            <a:ln w="101600" cap="rnd">
              <a:solidFill>
                <a:schemeClr val="folHlink"/>
              </a:solidFill>
              <a:prstDash val="sysDot"/>
              <a:round/>
              <a:headEnd/>
              <a:tailEnd/>
            </a:ln>
          </p:spPr>
          <p:txBody>
            <a:bodyPr/>
            <a:lstStyle/>
            <a:p>
              <a:endParaRPr lang="en-US"/>
            </a:p>
          </p:txBody>
        </p:sp>
        <p:sp>
          <p:nvSpPr>
            <p:cNvPr id="17443" name="Line 14"/>
            <p:cNvSpPr>
              <a:spLocks noChangeShapeType="1"/>
            </p:cNvSpPr>
            <p:nvPr/>
          </p:nvSpPr>
          <p:spPr bwMode="auto">
            <a:xfrm rot="-5400000">
              <a:off x="4435" y="1929"/>
              <a:ext cx="0" cy="1958"/>
            </a:xfrm>
            <a:prstGeom prst="line">
              <a:avLst/>
            </a:prstGeom>
            <a:noFill/>
            <a:ln w="101600" cap="rnd">
              <a:solidFill>
                <a:schemeClr val="folHlink"/>
              </a:solidFill>
              <a:prstDash val="sysDot"/>
              <a:round/>
              <a:headEnd/>
              <a:tailEnd/>
            </a:ln>
          </p:spPr>
          <p:txBody>
            <a:bodyPr/>
            <a:lstStyle/>
            <a:p>
              <a:endParaRPr lang="en-US"/>
            </a:p>
          </p:txBody>
        </p:sp>
      </p:grpSp>
      <p:grpSp>
        <p:nvGrpSpPr>
          <p:cNvPr id="3" name="Group 38"/>
          <p:cNvGrpSpPr>
            <a:grpSpLocks/>
          </p:cNvGrpSpPr>
          <p:nvPr/>
        </p:nvGrpSpPr>
        <p:grpSpPr bwMode="auto">
          <a:xfrm>
            <a:off x="3475038" y="2332038"/>
            <a:ext cx="2286000" cy="2835275"/>
            <a:chOff x="749" y="1296"/>
            <a:chExt cx="1440" cy="1786"/>
          </a:xfrm>
        </p:grpSpPr>
        <p:sp>
          <p:nvSpPr>
            <p:cNvPr id="17420" name="Oval 16"/>
            <p:cNvSpPr>
              <a:spLocks noChangeArrowheads="1"/>
            </p:cNvSpPr>
            <p:nvPr/>
          </p:nvSpPr>
          <p:spPr bwMode="auto">
            <a:xfrm>
              <a:off x="749" y="1296"/>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21" name="Oval 17"/>
            <p:cNvSpPr>
              <a:spLocks noChangeArrowheads="1"/>
            </p:cNvSpPr>
            <p:nvPr/>
          </p:nvSpPr>
          <p:spPr bwMode="auto">
            <a:xfrm>
              <a:off x="806" y="3024"/>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22" name="Oval 18"/>
            <p:cNvSpPr>
              <a:spLocks noChangeArrowheads="1"/>
            </p:cNvSpPr>
            <p:nvPr/>
          </p:nvSpPr>
          <p:spPr bwMode="auto">
            <a:xfrm>
              <a:off x="1498" y="1526"/>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23" name="Oval 19"/>
            <p:cNvSpPr>
              <a:spLocks noChangeArrowheads="1"/>
            </p:cNvSpPr>
            <p:nvPr/>
          </p:nvSpPr>
          <p:spPr bwMode="auto">
            <a:xfrm>
              <a:off x="1324" y="2217"/>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24" name="Oval 20"/>
            <p:cNvSpPr>
              <a:spLocks noChangeArrowheads="1"/>
            </p:cNvSpPr>
            <p:nvPr/>
          </p:nvSpPr>
          <p:spPr bwMode="auto">
            <a:xfrm>
              <a:off x="2131" y="1411"/>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25" name="Oval 21"/>
            <p:cNvSpPr>
              <a:spLocks noChangeArrowheads="1"/>
            </p:cNvSpPr>
            <p:nvPr/>
          </p:nvSpPr>
          <p:spPr bwMode="auto">
            <a:xfrm>
              <a:off x="1152" y="2621"/>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26" name="Oval 22"/>
            <p:cNvSpPr>
              <a:spLocks noChangeArrowheads="1"/>
            </p:cNvSpPr>
            <p:nvPr/>
          </p:nvSpPr>
          <p:spPr bwMode="auto">
            <a:xfrm>
              <a:off x="1669" y="2562"/>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27" name="Oval 23"/>
            <p:cNvSpPr>
              <a:spLocks noChangeArrowheads="1"/>
            </p:cNvSpPr>
            <p:nvPr/>
          </p:nvSpPr>
          <p:spPr bwMode="auto">
            <a:xfrm>
              <a:off x="1670" y="2909"/>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28" name="Oval 24"/>
            <p:cNvSpPr>
              <a:spLocks noChangeArrowheads="1"/>
            </p:cNvSpPr>
            <p:nvPr/>
          </p:nvSpPr>
          <p:spPr bwMode="auto">
            <a:xfrm>
              <a:off x="1899" y="2792"/>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29" name="Oval 25"/>
            <p:cNvSpPr>
              <a:spLocks noChangeArrowheads="1"/>
            </p:cNvSpPr>
            <p:nvPr/>
          </p:nvSpPr>
          <p:spPr bwMode="auto">
            <a:xfrm>
              <a:off x="2131" y="2793"/>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30" name="Oval 26"/>
            <p:cNvSpPr>
              <a:spLocks noChangeArrowheads="1"/>
            </p:cNvSpPr>
            <p:nvPr/>
          </p:nvSpPr>
          <p:spPr bwMode="auto">
            <a:xfrm>
              <a:off x="979" y="1872"/>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31" name="Oval 27"/>
            <p:cNvSpPr>
              <a:spLocks noChangeArrowheads="1"/>
            </p:cNvSpPr>
            <p:nvPr/>
          </p:nvSpPr>
          <p:spPr bwMode="auto">
            <a:xfrm>
              <a:off x="2131" y="1929"/>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32" name="Oval 28"/>
            <p:cNvSpPr>
              <a:spLocks noChangeArrowheads="1"/>
            </p:cNvSpPr>
            <p:nvPr/>
          </p:nvSpPr>
          <p:spPr bwMode="auto">
            <a:xfrm>
              <a:off x="749" y="2275"/>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33" name="Oval 29"/>
            <p:cNvSpPr>
              <a:spLocks noChangeArrowheads="1"/>
            </p:cNvSpPr>
            <p:nvPr/>
          </p:nvSpPr>
          <p:spPr bwMode="auto">
            <a:xfrm>
              <a:off x="1324" y="2217"/>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34" name="Oval 30"/>
            <p:cNvSpPr>
              <a:spLocks noChangeArrowheads="1"/>
            </p:cNvSpPr>
            <p:nvPr/>
          </p:nvSpPr>
          <p:spPr bwMode="auto">
            <a:xfrm>
              <a:off x="1555" y="2045"/>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35" name="Oval 31"/>
            <p:cNvSpPr>
              <a:spLocks noChangeArrowheads="1"/>
            </p:cNvSpPr>
            <p:nvPr/>
          </p:nvSpPr>
          <p:spPr bwMode="auto">
            <a:xfrm>
              <a:off x="1843" y="2217"/>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36" name="Oval 32"/>
            <p:cNvSpPr>
              <a:spLocks noChangeArrowheads="1"/>
            </p:cNvSpPr>
            <p:nvPr/>
          </p:nvSpPr>
          <p:spPr bwMode="auto">
            <a:xfrm>
              <a:off x="1669" y="2562"/>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17415" name="Oval 38"/>
            <p:cNvSpPr>
              <a:spLocks noChangeArrowheads="1"/>
            </p:cNvSpPr>
            <p:nvPr/>
          </p:nvSpPr>
          <p:spPr bwMode="auto">
            <a:xfrm>
              <a:off x="979" y="2045"/>
              <a:ext cx="58" cy="58"/>
            </a:xfrm>
            <a:prstGeom prst="ellipse">
              <a:avLst/>
            </a:prstGeom>
            <a:solidFill>
              <a:schemeClr val="folHlink"/>
            </a:solidFill>
            <a:ln w="9525">
              <a:solidFill>
                <a:schemeClr val="folHlink"/>
              </a:solidFill>
              <a:round/>
              <a:headEnd/>
              <a:tailEnd/>
            </a:ln>
          </p:spPr>
          <p:txBody>
            <a:bodyPr wrap="none" anchor="ctr"/>
            <a:lstStyle/>
            <a:p>
              <a:endParaRPr lang="en-US"/>
            </a:p>
          </p:txBody>
        </p:sp>
      </p:grpSp>
      <p:sp>
        <p:nvSpPr>
          <p:cNvPr id="17452" name="Text Box 44"/>
          <p:cNvSpPr txBox="1">
            <a:spLocks noChangeArrowheads="1"/>
          </p:cNvSpPr>
          <p:nvPr/>
        </p:nvSpPr>
        <p:spPr bwMode="auto">
          <a:xfrm>
            <a:off x="3746500" y="1508125"/>
            <a:ext cx="1736725" cy="457200"/>
          </a:xfrm>
          <a:prstGeom prst="rect">
            <a:avLst/>
          </a:prstGeom>
          <a:noFill/>
          <a:ln w="9525">
            <a:noFill/>
            <a:miter lim="800000"/>
            <a:headEnd/>
            <a:tailEnd/>
          </a:ln>
          <a:effectLst/>
        </p:spPr>
        <p:txBody>
          <a:bodyPr>
            <a:spAutoFit/>
          </a:bodyPr>
          <a:lstStyle/>
          <a:p>
            <a:pPr algn="ctr">
              <a:spcBef>
                <a:spcPct val="50000"/>
              </a:spcBef>
            </a:pPr>
            <a:r>
              <a:rPr lang="en-US" sz="2400"/>
              <a:t>Lights</a:t>
            </a:r>
          </a:p>
        </p:txBody>
      </p:sp>
      <p:sp>
        <p:nvSpPr>
          <p:cNvPr id="17453" name="Text Box 45"/>
          <p:cNvSpPr txBox="1">
            <a:spLocks noChangeArrowheads="1"/>
          </p:cNvSpPr>
          <p:nvPr/>
        </p:nvSpPr>
        <p:spPr bwMode="auto">
          <a:xfrm rot="-5400000">
            <a:off x="1691482" y="3566319"/>
            <a:ext cx="2011362" cy="457200"/>
          </a:xfrm>
          <a:prstGeom prst="rect">
            <a:avLst/>
          </a:prstGeom>
          <a:noFill/>
          <a:ln w="9525">
            <a:noFill/>
            <a:miter lim="800000"/>
            <a:headEnd/>
            <a:tailEnd/>
          </a:ln>
          <a:effectLst/>
        </p:spPr>
        <p:txBody>
          <a:bodyPr>
            <a:spAutoFit/>
          </a:bodyPr>
          <a:lstStyle/>
          <a:p>
            <a:pPr algn="ctr">
              <a:spcBef>
                <a:spcPct val="50000"/>
              </a:spcBef>
            </a:pPr>
            <a:r>
              <a:rPr lang="en-US" sz="2400"/>
              <a:t>Pixels</a:t>
            </a:r>
          </a:p>
        </p:txBody>
      </p:sp>
      <p:sp>
        <p:nvSpPr>
          <p:cNvPr id="17454" name="Text Box 46"/>
          <p:cNvSpPr txBox="1">
            <a:spLocks noChangeArrowheads="1"/>
          </p:cNvSpPr>
          <p:nvPr/>
        </p:nvSpPr>
        <p:spPr bwMode="auto">
          <a:xfrm>
            <a:off x="2103438" y="5715000"/>
            <a:ext cx="4937125" cy="457200"/>
          </a:xfrm>
          <a:prstGeom prst="rect">
            <a:avLst/>
          </a:prstGeom>
          <a:noFill/>
          <a:ln w="9525">
            <a:noFill/>
            <a:miter lim="800000"/>
            <a:headEnd/>
            <a:tailEnd/>
          </a:ln>
          <a:effectLst/>
        </p:spPr>
        <p:txBody>
          <a:bodyPr>
            <a:spAutoFit/>
          </a:bodyPr>
          <a:lstStyle/>
          <a:p>
            <a:pPr>
              <a:spcBef>
                <a:spcPct val="50000"/>
              </a:spcBef>
            </a:pPr>
            <a:r>
              <a:rPr lang="en-US" sz="2400"/>
              <a:t>Point-to-point visibility: Ray-tracing</a:t>
            </a:r>
          </a:p>
        </p:txBody>
      </p:sp>
      <p:sp>
        <p:nvSpPr>
          <p:cNvPr id="17455" name="Text Box 47"/>
          <p:cNvSpPr txBox="1">
            <a:spLocks noChangeArrowheads="1"/>
          </p:cNvSpPr>
          <p:nvPr/>
        </p:nvSpPr>
        <p:spPr bwMode="auto">
          <a:xfrm>
            <a:off x="1279525" y="5715000"/>
            <a:ext cx="6767513" cy="457200"/>
          </a:xfrm>
          <a:prstGeom prst="rect">
            <a:avLst/>
          </a:prstGeom>
          <a:noFill/>
          <a:ln w="9525">
            <a:noFill/>
            <a:miter lim="800000"/>
            <a:headEnd/>
            <a:tailEnd/>
          </a:ln>
          <a:effectLst/>
        </p:spPr>
        <p:txBody>
          <a:bodyPr>
            <a:spAutoFit/>
          </a:bodyPr>
          <a:lstStyle/>
          <a:p>
            <a:pPr>
              <a:spcBef>
                <a:spcPct val="50000"/>
              </a:spcBef>
            </a:pPr>
            <a:r>
              <a:rPr lang="en-US" sz="2400"/>
              <a:t>Point-to-many-points visibility: Shadow-mapping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745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7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54" grpId="0"/>
      <p:bldP spid="1745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bwMode="auto">
          <a:xfrm>
            <a:off x="6858000" y="1143000"/>
            <a:ext cx="2133600" cy="2209800"/>
          </a:xfrm>
          <a:prstGeom prst="rect">
            <a:avLst/>
          </a:prstGeom>
          <a:solidFill>
            <a:schemeClr val="bg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0871" name="Line 39"/>
          <p:cNvSpPr>
            <a:spLocks noChangeShapeType="1"/>
          </p:cNvSpPr>
          <p:nvPr/>
        </p:nvSpPr>
        <p:spPr bwMode="auto">
          <a:xfrm flipH="1">
            <a:off x="750638" y="4710112"/>
            <a:ext cx="3382963" cy="182563"/>
          </a:xfrm>
          <a:prstGeom prst="line">
            <a:avLst/>
          </a:prstGeom>
          <a:noFill/>
          <a:ln w="25400" cap="rnd">
            <a:solidFill>
              <a:schemeClr val="tx1"/>
            </a:solidFill>
            <a:prstDash val="sysDot"/>
            <a:round/>
            <a:headEnd/>
            <a:tailEnd/>
          </a:ln>
          <a:effectLst/>
        </p:spPr>
        <p:txBody>
          <a:bodyPr/>
          <a:lstStyle/>
          <a:p>
            <a:endParaRPr lang="en-US"/>
          </a:p>
        </p:txBody>
      </p:sp>
      <p:sp>
        <p:nvSpPr>
          <p:cNvPr id="120872" name="Line 40"/>
          <p:cNvSpPr>
            <a:spLocks noChangeShapeType="1"/>
          </p:cNvSpPr>
          <p:nvPr/>
        </p:nvSpPr>
        <p:spPr bwMode="auto">
          <a:xfrm flipH="1" flipV="1">
            <a:off x="1482476" y="3155950"/>
            <a:ext cx="2651125" cy="1554162"/>
          </a:xfrm>
          <a:prstGeom prst="line">
            <a:avLst/>
          </a:prstGeom>
          <a:noFill/>
          <a:ln w="25400" cap="rnd">
            <a:solidFill>
              <a:schemeClr val="tx1"/>
            </a:solidFill>
            <a:prstDash val="sysDot"/>
            <a:round/>
            <a:headEnd/>
            <a:tailEnd/>
          </a:ln>
          <a:effectLst/>
        </p:spPr>
        <p:txBody>
          <a:bodyPr/>
          <a:lstStyle/>
          <a:p>
            <a:endParaRPr lang="en-US"/>
          </a:p>
        </p:txBody>
      </p:sp>
      <p:sp>
        <p:nvSpPr>
          <p:cNvPr id="120873" name="Line 41"/>
          <p:cNvSpPr>
            <a:spLocks noChangeShapeType="1"/>
          </p:cNvSpPr>
          <p:nvPr/>
        </p:nvSpPr>
        <p:spPr bwMode="auto">
          <a:xfrm flipH="1" flipV="1">
            <a:off x="3858963" y="2149475"/>
            <a:ext cx="274638" cy="2560637"/>
          </a:xfrm>
          <a:prstGeom prst="line">
            <a:avLst/>
          </a:prstGeom>
          <a:noFill/>
          <a:ln w="25400" cap="rnd">
            <a:solidFill>
              <a:schemeClr val="tx1"/>
            </a:solidFill>
            <a:prstDash val="sysDot"/>
            <a:round/>
            <a:headEnd/>
            <a:tailEnd/>
          </a:ln>
          <a:effectLst/>
        </p:spPr>
        <p:txBody>
          <a:bodyPr/>
          <a:lstStyle/>
          <a:p>
            <a:endParaRPr lang="en-US"/>
          </a:p>
        </p:txBody>
      </p:sp>
      <p:sp>
        <p:nvSpPr>
          <p:cNvPr id="120874" name="Line 42"/>
          <p:cNvSpPr>
            <a:spLocks noChangeShapeType="1"/>
          </p:cNvSpPr>
          <p:nvPr/>
        </p:nvSpPr>
        <p:spPr bwMode="auto">
          <a:xfrm flipV="1">
            <a:off x="4133601" y="2698750"/>
            <a:ext cx="2103437" cy="2011362"/>
          </a:xfrm>
          <a:prstGeom prst="line">
            <a:avLst/>
          </a:prstGeom>
          <a:noFill/>
          <a:ln w="25400" cap="rnd">
            <a:solidFill>
              <a:schemeClr val="tx1"/>
            </a:solidFill>
            <a:prstDash val="sysDot"/>
            <a:round/>
            <a:headEnd/>
            <a:tailEnd/>
          </a:ln>
          <a:effectLst/>
        </p:spPr>
        <p:txBody>
          <a:bodyPr/>
          <a:lstStyle/>
          <a:p>
            <a:endParaRPr lang="en-US"/>
          </a:p>
        </p:txBody>
      </p:sp>
      <p:sp>
        <p:nvSpPr>
          <p:cNvPr id="120875" name="Line 43"/>
          <p:cNvSpPr>
            <a:spLocks noChangeShapeType="1"/>
          </p:cNvSpPr>
          <p:nvPr/>
        </p:nvSpPr>
        <p:spPr bwMode="auto">
          <a:xfrm>
            <a:off x="4133601" y="4710112"/>
            <a:ext cx="3840162" cy="274638"/>
          </a:xfrm>
          <a:prstGeom prst="line">
            <a:avLst/>
          </a:prstGeom>
          <a:noFill/>
          <a:ln w="25400" cap="rnd">
            <a:solidFill>
              <a:schemeClr val="tx1"/>
            </a:solidFill>
            <a:prstDash val="sysDot"/>
            <a:round/>
            <a:headEnd/>
            <a:tailEnd/>
          </a:ln>
          <a:effectLst/>
        </p:spPr>
        <p:txBody>
          <a:bodyPr/>
          <a:lstStyle/>
          <a:p>
            <a:endParaRPr lang="en-US"/>
          </a:p>
        </p:txBody>
      </p:sp>
      <p:sp>
        <p:nvSpPr>
          <p:cNvPr id="29" name="Slide Number Placeholder 28"/>
          <p:cNvSpPr>
            <a:spLocks noGrp="1"/>
          </p:cNvSpPr>
          <p:nvPr>
            <p:ph type="sldNum" sz="quarter" idx="11"/>
          </p:nvPr>
        </p:nvSpPr>
        <p:spPr/>
        <p:txBody>
          <a:bodyPr/>
          <a:lstStyle/>
          <a:p>
            <a:pPr>
              <a:defRPr/>
            </a:pPr>
            <a:fld id="{436069EF-2218-4AB1-8D37-562BB864C219}" type="slidenum">
              <a:rPr lang="en-US" smtClean="0"/>
              <a:pPr>
                <a:defRPr/>
              </a:pPr>
              <a:t>85</a:t>
            </a:fld>
            <a:endParaRPr lang="en-US" dirty="0"/>
          </a:p>
        </p:txBody>
      </p:sp>
      <p:sp>
        <p:nvSpPr>
          <p:cNvPr id="120834" name="Rectangle 2"/>
          <p:cNvSpPr>
            <a:spLocks noGrp="1" noChangeArrowheads="1"/>
          </p:cNvSpPr>
          <p:nvPr>
            <p:ph type="title"/>
          </p:nvPr>
        </p:nvSpPr>
        <p:spPr/>
        <p:txBody>
          <a:bodyPr/>
          <a:lstStyle/>
          <a:p>
            <a:r>
              <a:rPr lang="en-US" dirty="0" smtClean="0"/>
              <a:t>Computing Column Visibility</a:t>
            </a:r>
          </a:p>
        </p:txBody>
      </p:sp>
      <p:sp>
        <p:nvSpPr>
          <p:cNvPr id="120843" name="AutoShape 11"/>
          <p:cNvSpPr>
            <a:spLocks noChangeArrowheads="1"/>
          </p:cNvSpPr>
          <p:nvPr/>
        </p:nvSpPr>
        <p:spPr bwMode="auto">
          <a:xfrm>
            <a:off x="3401763" y="3613150"/>
            <a:ext cx="1920875" cy="1828800"/>
          </a:xfrm>
          <a:prstGeom prst="cube">
            <a:avLst>
              <a:gd name="adj" fmla="val 25000"/>
            </a:avLst>
          </a:prstGeom>
          <a:noFill/>
          <a:ln w="25400">
            <a:solidFill>
              <a:schemeClr val="tx2"/>
            </a:solidFill>
            <a:miter lim="800000"/>
            <a:headEnd/>
            <a:tailEnd/>
          </a:ln>
          <a:effectLst/>
        </p:spPr>
        <p:txBody>
          <a:bodyPr wrap="none" anchor="ctr"/>
          <a:lstStyle/>
          <a:p>
            <a:endParaRPr lang="en-US"/>
          </a:p>
        </p:txBody>
      </p:sp>
      <p:sp>
        <p:nvSpPr>
          <p:cNvPr id="120844" name="AutoShape 12"/>
          <p:cNvSpPr>
            <a:spLocks noChangeAspect="1" noChangeArrowheads="1"/>
          </p:cNvSpPr>
          <p:nvPr/>
        </p:nvSpPr>
        <p:spPr bwMode="auto">
          <a:xfrm>
            <a:off x="3676401" y="4252912"/>
            <a:ext cx="914400" cy="914400"/>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20845" name="Text Box 13"/>
          <p:cNvSpPr txBox="1">
            <a:spLocks noChangeArrowheads="1"/>
          </p:cNvSpPr>
          <p:nvPr/>
        </p:nvSpPr>
        <p:spPr bwMode="auto">
          <a:xfrm>
            <a:off x="2398463" y="5530850"/>
            <a:ext cx="3382963" cy="946150"/>
          </a:xfrm>
          <a:prstGeom prst="rect">
            <a:avLst/>
          </a:prstGeom>
          <a:noFill/>
          <a:ln w="9525">
            <a:noFill/>
            <a:miter lim="800000"/>
            <a:headEnd/>
            <a:tailEnd/>
          </a:ln>
          <a:effectLst/>
        </p:spPr>
        <p:txBody>
          <a:bodyPr>
            <a:spAutoFit/>
          </a:bodyPr>
          <a:lstStyle/>
          <a:p>
            <a:pPr algn="ctr">
              <a:spcBef>
                <a:spcPct val="50000"/>
              </a:spcBef>
            </a:pPr>
            <a:r>
              <a:rPr lang="en-US" sz="2800" dirty="0"/>
              <a:t>Shadow map </a:t>
            </a:r>
            <a:r>
              <a:rPr lang="en-US" sz="2800" dirty="0" smtClean="0"/>
              <a:t>at </a:t>
            </a:r>
            <a:r>
              <a:rPr lang="en-US" sz="2800" dirty="0"/>
              <a:t>light position</a:t>
            </a:r>
          </a:p>
        </p:txBody>
      </p:sp>
      <p:grpSp>
        <p:nvGrpSpPr>
          <p:cNvPr id="2" name="Group 16"/>
          <p:cNvGrpSpPr>
            <a:grpSpLocks/>
          </p:cNvGrpSpPr>
          <p:nvPr/>
        </p:nvGrpSpPr>
        <p:grpSpPr bwMode="auto">
          <a:xfrm rot="7561154">
            <a:off x="476794" y="4618831"/>
            <a:ext cx="731838" cy="730250"/>
            <a:chOff x="403" y="2218"/>
            <a:chExt cx="461" cy="460"/>
          </a:xfrm>
        </p:grpSpPr>
        <p:sp>
          <p:nvSpPr>
            <p:cNvPr id="120846" name="Oval 14"/>
            <p:cNvSpPr>
              <a:spLocks noChangeArrowheads="1"/>
            </p:cNvSpPr>
            <p:nvPr/>
          </p:nvSpPr>
          <p:spPr bwMode="auto">
            <a:xfrm>
              <a:off x="403" y="2506"/>
              <a:ext cx="461" cy="172"/>
            </a:xfrm>
            <a:prstGeom prst="ellipse">
              <a:avLst/>
            </a:prstGeom>
            <a:solidFill>
              <a:schemeClr val="accent1"/>
            </a:solidFill>
            <a:ln w="25400">
              <a:solidFill>
                <a:schemeClr val="tx1"/>
              </a:solidFill>
              <a:round/>
              <a:headEnd/>
              <a:tailEnd/>
            </a:ln>
            <a:effectLst/>
          </p:spPr>
          <p:txBody>
            <a:bodyPr wrap="none" anchor="ctr"/>
            <a:lstStyle/>
            <a:p>
              <a:endParaRPr lang="en-US"/>
            </a:p>
          </p:txBody>
        </p:sp>
        <p:sp>
          <p:nvSpPr>
            <p:cNvPr id="120847" name="Line 15"/>
            <p:cNvSpPr>
              <a:spLocks noChangeShapeType="1"/>
            </p:cNvSpPr>
            <p:nvPr/>
          </p:nvSpPr>
          <p:spPr bwMode="auto">
            <a:xfrm flipV="1">
              <a:off x="634" y="2218"/>
              <a:ext cx="0" cy="345"/>
            </a:xfrm>
            <a:prstGeom prst="line">
              <a:avLst/>
            </a:prstGeom>
            <a:noFill/>
            <a:ln w="38100">
              <a:solidFill>
                <a:schemeClr val="tx1"/>
              </a:solidFill>
              <a:round/>
              <a:headEnd type="oval" w="med" len="med"/>
              <a:tailEnd type="triangle" w="med" len="med"/>
            </a:ln>
            <a:effectLst/>
          </p:spPr>
          <p:txBody>
            <a:bodyPr/>
            <a:lstStyle/>
            <a:p>
              <a:endParaRPr lang="en-US"/>
            </a:p>
          </p:txBody>
        </p:sp>
      </p:grpSp>
      <p:grpSp>
        <p:nvGrpSpPr>
          <p:cNvPr id="3" name="Group 17"/>
          <p:cNvGrpSpPr>
            <a:grpSpLocks/>
          </p:cNvGrpSpPr>
          <p:nvPr/>
        </p:nvGrpSpPr>
        <p:grpSpPr bwMode="auto">
          <a:xfrm rot="3128117">
            <a:off x="1300707" y="2697956"/>
            <a:ext cx="731838" cy="730250"/>
            <a:chOff x="403" y="2218"/>
            <a:chExt cx="461" cy="460"/>
          </a:xfrm>
        </p:grpSpPr>
        <p:sp>
          <p:nvSpPr>
            <p:cNvPr id="120850" name="Oval 18"/>
            <p:cNvSpPr>
              <a:spLocks noChangeArrowheads="1"/>
            </p:cNvSpPr>
            <p:nvPr/>
          </p:nvSpPr>
          <p:spPr bwMode="auto">
            <a:xfrm>
              <a:off x="403" y="2506"/>
              <a:ext cx="461" cy="172"/>
            </a:xfrm>
            <a:prstGeom prst="ellipse">
              <a:avLst/>
            </a:prstGeom>
            <a:solidFill>
              <a:schemeClr val="accent1"/>
            </a:solidFill>
            <a:ln w="25400">
              <a:solidFill>
                <a:schemeClr val="tx1"/>
              </a:solidFill>
              <a:round/>
              <a:headEnd/>
              <a:tailEnd/>
            </a:ln>
            <a:effectLst/>
          </p:spPr>
          <p:txBody>
            <a:bodyPr wrap="none" anchor="ctr"/>
            <a:lstStyle/>
            <a:p>
              <a:endParaRPr lang="en-US"/>
            </a:p>
          </p:txBody>
        </p:sp>
        <p:sp>
          <p:nvSpPr>
            <p:cNvPr id="120851" name="Line 19"/>
            <p:cNvSpPr>
              <a:spLocks noChangeShapeType="1"/>
            </p:cNvSpPr>
            <p:nvPr/>
          </p:nvSpPr>
          <p:spPr bwMode="auto">
            <a:xfrm flipV="1">
              <a:off x="634" y="2218"/>
              <a:ext cx="0" cy="345"/>
            </a:xfrm>
            <a:prstGeom prst="line">
              <a:avLst/>
            </a:prstGeom>
            <a:noFill/>
            <a:ln w="38100">
              <a:solidFill>
                <a:schemeClr val="tx1"/>
              </a:solidFill>
              <a:round/>
              <a:headEnd type="oval" w="med" len="med"/>
              <a:tailEnd type="triangle" w="med" len="med"/>
            </a:ln>
            <a:effectLst/>
          </p:spPr>
          <p:txBody>
            <a:bodyPr/>
            <a:lstStyle/>
            <a:p>
              <a:endParaRPr lang="en-US"/>
            </a:p>
          </p:txBody>
        </p:sp>
      </p:grpSp>
      <p:grpSp>
        <p:nvGrpSpPr>
          <p:cNvPr id="4" name="Group 20"/>
          <p:cNvGrpSpPr>
            <a:grpSpLocks/>
          </p:cNvGrpSpPr>
          <p:nvPr/>
        </p:nvGrpSpPr>
        <p:grpSpPr bwMode="auto">
          <a:xfrm rot="10634724">
            <a:off x="3493838" y="1966912"/>
            <a:ext cx="731838" cy="730250"/>
            <a:chOff x="403" y="2218"/>
            <a:chExt cx="461" cy="460"/>
          </a:xfrm>
        </p:grpSpPr>
        <p:sp>
          <p:nvSpPr>
            <p:cNvPr id="120853" name="Oval 21"/>
            <p:cNvSpPr>
              <a:spLocks noChangeArrowheads="1"/>
            </p:cNvSpPr>
            <p:nvPr/>
          </p:nvSpPr>
          <p:spPr bwMode="auto">
            <a:xfrm>
              <a:off x="403" y="2506"/>
              <a:ext cx="461" cy="172"/>
            </a:xfrm>
            <a:prstGeom prst="ellipse">
              <a:avLst/>
            </a:prstGeom>
            <a:solidFill>
              <a:schemeClr val="accent1"/>
            </a:solidFill>
            <a:ln w="25400">
              <a:solidFill>
                <a:schemeClr val="tx1"/>
              </a:solidFill>
              <a:round/>
              <a:headEnd/>
              <a:tailEnd/>
            </a:ln>
            <a:effectLst/>
          </p:spPr>
          <p:txBody>
            <a:bodyPr wrap="none" anchor="ctr"/>
            <a:lstStyle/>
            <a:p>
              <a:endParaRPr lang="en-US"/>
            </a:p>
          </p:txBody>
        </p:sp>
        <p:sp>
          <p:nvSpPr>
            <p:cNvPr id="120854" name="Line 22"/>
            <p:cNvSpPr>
              <a:spLocks noChangeShapeType="1"/>
            </p:cNvSpPr>
            <p:nvPr/>
          </p:nvSpPr>
          <p:spPr bwMode="auto">
            <a:xfrm flipV="1">
              <a:off x="634" y="2218"/>
              <a:ext cx="0" cy="345"/>
            </a:xfrm>
            <a:prstGeom prst="line">
              <a:avLst/>
            </a:prstGeom>
            <a:noFill/>
            <a:ln w="38100">
              <a:solidFill>
                <a:schemeClr val="tx1"/>
              </a:solidFill>
              <a:round/>
              <a:headEnd type="oval" w="med" len="med"/>
              <a:tailEnd type="triangle" w="med" len="med"/>
            </a:ln>
            <a:effectLst/>
          </p:spPr>
          <p:txBody>
            <a:bodyPr/>
            <a:lstStyle/>
            <a:p>
              <a:endParaRPr lang="en-US"/>
            </a:p>
          </p:txBody>
        </p:sp>
      </p:grpSp>
      <p:grpSp>
        <p:nvGrpSpPr>
          <p:cNvPr id="5" name="Group 23"/>
          <p:cNvGrpSpPr>
            <a:grpSpLocks/>
          </p:cNvGrpSpPr>
          <p:nvPr/>
        </p:nvGrpSpPr>
        <p:grpSpPr bwMode="auto">
          <a:xfrm rot="13048084">
            <a:off x="5779838" y="2516187"/>
            <a:ext cx="731838" cy="730250"/>
            <a:chOff x="403" y="2218"/>
            <a:chExt cx="461" cy="460"/>
          </a:xfrm>
        </p:grpSpPr>
        <p:sp>
          <p:nvSpPr>
            <p:cNvPr id="120856" name="Oval 24"/>
            <p:cNvSpPr>
              <a:spLocks noChangeArrowheads="1"/>
            </p:cNvSpPr>
            <p:nvPr/>
          </p:nvSpPr>
          <p:spPr bwMode="auto">
            <a:xfrm>
              <a:off x="403" y="2506"/>
              <a:ext cx="461" cy="172"/>
            </a:xfrm>
            <a:prstGeom prst="ellipse">
              <a:avLst/>
            </a:prstGeom>
            <a:solidFill>
              <a:schemeClr val="accent1"/>
            </a:solidFill>
            <a:ln w="25400">
              <a:solidFill>
                <a:schemeClr val="tx1"/>
              </a:solidFill>
              <a:round/>
              <a:headEnd/>
              <a:tailEnd/>
            </a:ln>
            <a:effectLst/>
          </p:spPr>
          <p:txBody>
            <a:bodyPr wrap="none" anchor="ctr"/>
            <a:lstStyle/>
            <a:p>
              <a:endParaRPr lang="en-US"/>
            </a:p>
          </p:txBody>
        </p:sp>
        <p:sp>
          <p:nvSpPr>
            <p:cNvPr id="120857" name="Line 25"/>
            <p:cNvSpPr>
              <a:spLocks noChangeShapeType="1"/>
            </p:cNvSpPr>
            <p:nvPr/>
          </p:nvSpPr>
          <p:spPr bwMode="auto">
            <a:xfrm flipV="1">
              <a:off x="634" y="2218"/>
              <a:ext cx="0" cy="345"/>
            </a:xfrm>
            <a:prstGeom prst="line">
              <a:avLst/>
            </a:prstGeom>
            <a:noFill/>
            <a:ln w="38100">
              <a:solidFill>
                <a:schemeClr val="tx1"/>
              </a:solidFill>
              <a:round/>
              <a:headEnd type="oval" w="med" len="med"/>
              <a:tailEnd type="triangle" w="med" len="med"/>
            </a:ln>
            <a:effectLst/>
          </p:spPr>
          <p:txBody>
            <a:bodyPr/>
            <a:lstStyle/>
            <a:p>
              <a:endParaRPr lang="en-US"/>
            </a:p>
          </p:txBody>
        </p:sp>
      </p:grpSp>
      <p:grpSp>
        <p:nvGrpSpPr>
          <p:cNvPr id="6" name="Group 26"/>
          <p:cNvGrpSpPr>
            <a:grpSpLocks/>
          </p:cNvGrpSpPr>
          <p:nvPr/>
        </p:nvGrpSpPr>
        <p:grpSpPr bwMode="auto">
          <a:xfrm rot="18480352">
            <a:off x="7426869" y="4526756"/>
            <a:ext cx="731838" cy="730250"/>
            <a:chOff x="403" y="2218"/>
            <a:chExt cx="461" cy="460"/>
          </a:xfrm>
        </p:grpSpPr>
        <p:sp>
          <p:nvSpPr>
            <p:cNvPr id="120859" name="Oval 27"/>
            <p:cNvSpPr>
              <a:spLocks noChangeArrowheads="1"/>
            </p:cNvSpPr>
            <p:nvPr/>
          </p:nvSpPr>
          <p:spPr bwMode="auto">
            <a:xfrm>
              <a:off x="403" y="2506"/>
              <a:ext cx="461" cy="172"/>
            </a:xfrm>
            <a:prstGeom prst="ellipse">
              <a:avLst/>
            </a:prstGeom>
            <a:solidFill>
              <a:schemeClr val="accent1"/>
            </a:solidFill>
            <a:ln w="25400">
              <a:solidFill>
                <a:schemeClr val="tx1"/>
              </a:solidFill>
              <a:round/>
              <a:headEnd/>
              <a:tailEnd/>
            </a:ln>
            <a:effectLst/>
          </p:spPr>
          <p:txBody>
            <a:bodyPr wrap="none" anchor="ctr"/>
            <a:lstStyle/>
            <a:p>
              <a:endParaRPr lang="en-US"/>
            </a:p>
          </p:txBody>
        </p:sp>
        <p:sp>
          <p:nvSpPr>
            <p:cNvPr id="120860" name="Line 28"/>
            <p:cNvSpPr>
              <a:spLocks noChangeShapeType="1"/>
            </p:cNvSpPr>
            <p:nvPr/>
          </p:nvSpPr>
          <p:spPr bwMode="auto">
            <a:xfrm flipV="1">
              <a:off x="634" y="2218"/>
              <a:ext cx="0" cy="345"/>
            </a:xfrm>
            <a:prstGeom prst="line">
              <a:avLst/>
            </a:prstGeom>
            <a:noFill/>
            <a:ln w="38100">
              <a:solidFill>
                <a:schemeClr val="tx1"/>
              </a:solidFill>
              <a:round/>
              <a:headEnd type="oval" w="med" len="med"/>
              <a:tailEnd type="triangle" w="med" len="med"/>
            </a:ln>
            <a:effectLst/>
          </p:spPr>
          <p:txBody>
            <a:bodyPr/>
            <a:lstStyle/>
            <a:p>
              <a:endParaRPr lang="en-US"/>
            </a:p>
          </p:txBody>
        </p:sp>
      </p:grpSp>
      <p:sp>
        <p:nvSpPr>
          <p:cNvPr id="120876" name="Text Box 44"/>
          <p:cNvSpPr txBox="1">
            <a:spLocks noChangeArrowheads="1"/>
          </p:cNvSpPr>
          <p:nvPr/>
        </p:nvSpPr>
        <p:spPr bwMode="auto">
          <a:xfrm>
            <a:off x="20388" y="5803900"/>
            <a:ext cx="1281113" cy="641350"/>
          </a:xfrm>
          <a:prstGeom prst="rect">
            <a:avLst/>
          </a:prstGeom>
          <a:noFill/>
          <a:ln w="9525">
            <a:noFill/>
            <a:miter lim="800000"/>
            <a:headEnd/>
            <a:tailEnd/>
          </a:ln>
          <a:effectLst/>
        </p:spPr>
        <p:txBody>
          <a:bodyPr>
            <a:spAutoFit/>
          </a:bodyPr>
          <a:lstStyle/>
          <a:p>
            <a:pPr algn="ctr">
              <a:spcBef>
                <a:spcPct val="50000"/>
              </a:spcBef>
            </a:pPr>
            <a:r>
              <a:rPr lang="en-US"/>
              <a:t>Surface samples</a:t>
            </a:r>
          </a:p>
        </p:txBody>
      </p:sp>
      <p:sp>
        <p:nvSpPr>
          <p:cNvPr id="120877" name="Line 45"/>
          <p:cNvSpPr>
            <a:spLocks noChangeShapeType="1"/>
          </p:cNvSpPr>
          <p:nvPr/>
        </p:nvSpPr>
        <p:spPr bwMode="auto">
          <a:xfrm flipV="1">
            <a:off x="750638" y="5440362"/>
            <a:ext cx="0" cy="457200"/>
          </a:xfrm>
          <a:prstGeom prst="line">
            <a:avLst/>
          </a:prstGeom>
          <a:noFill/>
          <a:ln w="9525">
            <a:solidFill>
              <a:schemeClr val="tx1"/>
            </a:solidFill>
            <a:round/>
            <a:headEnd/>
            <a:tailEnd type="triangle" w="med" len="med"/>
          </a:ln>
          <a:effectLst/>
        </p:spPr>
        <p:txBody>
          <a:bodyPr/>
          <a:lstStyle/>
          <a:p>
            <a:endParaRPr lang="en-US"/>
          </a:p>
        </p:txBody>
      </p:sp>
      <p:sp>
        <p:nvSpPr>
          <p:cNvPr id="120878" name="Rectangle 3"/>
          <p:cNvSpPr>
            <a:spLocks noChangeArrowheads="1"/>
          </p:cNvSpPr>
          <p:nvPr/>
        </p:nvSpPr>
        <p:spPr bwMode="auto">
          <a:xfrm>
            <a:off x="457200" y="1114425"/>
            <a:ext cx="8504238" cy="668338"/>
          </a:xfrm>
          <a:prstGeom prst="rect">
            <a:avLst/>
          </a:prstGeom>
          <a:noFill/>
          <a:ln w="9525">
            <a:noFill/>
            <a:miter lim="800000"/>
            <a:headEnd/>
            <a:tailEnd/>
          </a:ln>
        </p:spPr>
        <p:txBody>
          <a:bodyPr lIns="91429" tIns="45715" rIns="91429" bIns="45715"/>
          <a:lstStyle/>
          <a:p>
            <a:pPr marL="342900" indent="-342900" eaLnBrk="1" hangingPunct="1">
              <a:spcBef>
                <a:spcPct val="20000"/>
              </a:spcBef>
              <a:buClr>
                <a:srgbClr val="FF9900"/>
              </a:buClr>
              <a:buFont typeface="Times" charset="0"/>
              <a:buChar char="•"/>
            </a:pPr>
            <a:r>
              <a:rPr lang="en-US" sz="3200" dirty="0" smtClean="0"/>
              <a:t>Regular </a:t>
            </a:r>
            <a:r>
              <a:rPr lang="en-US" sz="3200" dirty="0"/>
              <a:t>Shadow Mapping</a:t>
            </a:r>
          </a:p>
        </p:txBody>
      </p:sp>
      <p:grpSp>
        <p:nvGrpSpPr>
          <p:cNvPr id="30" name="Group 30"/>
          <p:cNvGrpSpPr>
            <a:grpSpLocks/>
          </p:cNvGrpSpPr>
          <p:nvPr/>
        </p:nvGrpSpPr>
        <p:grpSpPr bwMode="auto">
          <a:xfrm>
            <a:off x="7315200" y="1524001"/>
            <a:ext cx="1295400" cy="1295400"/>
            <a:chOff x="2934" y="1008"/>
            <a:chExt cx="1125" cy="1556"/>
          </a:xfrm>
        </p:grpSpPr>
        <p:sp>
          <p:nvSpPr>
            <p:cNvPr id="31" name="Rectangle 12"/>
            <p:cNvSpPr>
              <a:spLocks noChangeArrowheads="1"/>
            </p:cNvSpPr>
            <p:nvPr/>
          </p:nvSpPr>
          <p:spPr bwMode="auto">
            <a:xfrm>
              <a:off x="2934" y="1008"/>
              <a:ext cx="1125" cy="1556"/>
            </a:xfrm>
            <a:prstGeom prst="rect">
              <a:avLst/>
            </a:prstGeom>
            <a:noFill/>
            <a:ln w="25400">
              <a:solidFill>
                <a:schemeClr val="tx1"/>
              </a:solidFill>
              <a:miter lim="800000"/>
              <a:headEnd/>
              <a:tailEnd/>
            </a:ln>
          </p:spPr>
          <p:txBody>
            <a:bodyPr wrap="none" anchor="ctr"/>
            <a:lstStyle/>
            <a:p>
              <a:endParaRPr lang="en-US"/>
            </a:p>
          </p:txBody>
        </p:sp>
        <p:sp>
          <p:nvSpPr>
            <p:cNvPr id="33" name="Rectangle 14"/>
            <p:cNvSpPr>
              <a:spLocks noChangeArrowheads="1"/>
            </p:cNvSpPr>
            <p:nvPr/>
          </p:nvSpPr>
          <p:spPr bwMode="auto">
            <a:xfrm>
              <a:off x="3397" y="1008"/>
              <a:ext cx="36" cy="1556"/>
            </a:xfrm>
            <a:prstGeom prst="rect">
              <a:avLst/>
            </a:prstGeom>
            <a:solidFill>
              <a:srgbClr val="00FF00"/>
            </a:solidFill>
            <a:ln w="9525">
              <a:solidFill>
                <a:srgbClr val="C0C0C0"/>
              </a:solidFill>
              <a:miter lim="800000"/>
              <a:headEnd/>
              <a:tailEnd/>
            </a:ln>
          </p:spPr>
          <p:txBody>
            <a:bodyPr wrap="none" anchor="ctr"/>
            <a:lstStyle/>
            <a:p>
              <a:endParaRPr lang="en-US"/>
            </a:p>
          </p:txBody>
        </p:sp>
      </p:grpSp>
      <p:sp>
        <p:nvSpPr>
          <p:cNvPr id="37" name="TextBox 36"/>
          <p:cNvSpPr txBox="1"/>
          <p:nvPr/>
        </p:nvSpPr>
        <p:spPr>
          <a:xfrm>
            <a:off x="7543800" y="1154668"/>
            <a:ext cx="776175" cy="369332"/>
          </a:xfrm>
          <a:prstGeom prst="rect">
            <a:avLst/>
          </a:prstGeom>
          <a:noFill/>
        </p:spPr>
        <p:txBody>
          <a:bodyPr wrap="none" rtlCol="0">
            <a:spAutoFit/>
          </a:bodyPr>
          <a:lstStyle/>
          <a:p>
            <a:r>
              <a:rPr lang="en-US" dirty="0" smtClean="0"/>
              <a:t>Lights</a:t>
            </a:r>
            <a:endParaRPr lang="en-US" dirty="0"/>
          </a:p>
        </p:txBody>
      </p:sp>
      <p:sp>
        <p:nvSpPr>
          <p:cNvPr id="38" name="TextBox 37"/>
          <p:cNvSpPr txBox="1"/>
          <p:nvPr/>
        </p:nvSpPr>
        <p:spPr>
          <a:xfrm rot="16200000">
            <a:off x="6750817" y="1961884"/>
            <a:ext cx="736099" cy="369332"/>
          </a:xfrm>
          <a:prstGeom prst="rect">
            <a:avLst/>
          </a:prstGeom>
          <a:noFill/>
        </p:spPr>
        <p:txBody>
          <a:bodyPr wrap="none" rtlCol="0">
            <a:spAutoFit/>
          </a:bodyPr>
          <a:lstStyle/>
          <a:p>
            <a:r>
              <a:rPr lang="en-US" dirty="0" smtClean="0"/>
              <a:t>Pixels</a:t>
            </a:r>
            <a:endParaRPr lang="en-US" dirty="0"/>
          </a:p>
        </p:txBody>
      </p:sp>
      <p:cxnSp>
        <p:nvCxnSpPr>
          <p:cNvPr id="40" name="Straight Arrow Connector 39"/>
          <p:cNvCxnSpPr/>
          <p:nvPr/>
        </p:nvCxnSpPr>
        <p:spPr bwMode="auto">
          <a:xfrm flipH="1" flipV="1">
            <a:off x="7924800" y="2286000"/>
            <a:ext cx="30480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1" name="TextBox 40"/>
          <p:cNvSpPr txBox="1"/>
          <p:nvPr/>
        </p:nvSpPr>
        <p:spPr>
          <a:xfrm>
            <a:off x="7467600" y="2907268"/>
            <a:ext cx="1550424" cy="369332"/>
          </a:xfrm>
          <a:prstGeom prst="rect">
            <a:avLst/>
          </a:prstGeom>
          <a:noFill/>
        </p:spPr>
        <p:txBody>
          <a:bodyPr wrap="none" rtlCol="0">
            <a:spAutoFit/>
          </a:bodyPr>
          <a:lstStyle/>
          <a:p>
            <a:r>
              <a:rPr lang="en-US" dirty="0" smtClean="0"/>
              <a:t>1 shadow map</a:t>
            </a:r>
            <a:endParaRPr lang="en-US" dirty="0"/>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89" name="Line 33"/>
          <p:cNvSpPr>
            <a:spLocks noChangeShapeType="1"/>
          </p:cNvSpPr>
          <p:nvPr/>
        </p:nvSpPr>
        <p:spPr bwMode="auto">
          <a:xfrm flipH="1">
            <a:off x="685800" y="4708525"/>
            <a:ext cx="2925763" cy="184150"/>
          </a:xfrm>
          <a:prstGeom prst="line">
            <a:avLst/>
          </a:prstGeom>
          <a:noFill/>
          <a:ln w="25400" cap="rnd">
            <a:solidFill>
              <a:schemeClr val="tx1"/>
            </a:solidFill>
            <a:prstDash val="sysDot"/>
            <a:round/>
            <a:headEnd/>
            <a:tailEnd/>
          </a:ln>
          <a:effectLst/>
        </p:spPr>
        <p:txBody>
          <a:bodyPr/>
          <a:lstStyle/>
          <a:p>
            <a:endParaRPr lang="en-US"/>
          </a:p>
        </p:txBody>
      </p:sp>
      <p:sp>
        <p:nvSpPr>
          <p:cNvPr id="121890" name="Line 34"/>
          <p:cNvSpPr>
            <a:spLocks noChangeShapeType="1"/>
          </p:cNvSpPr>
          <p:nvPr/>
        </p:nvSpPr>
        <p:spPr bwMode="auto">
          <a:xfrm flipH="1" flipV="1">
            <a:off x="1325563" y="2879725"/>
            <a:ext cx="2286000" cy="1828800"/>
          </a:xfrm>
          <a:prstGeom prst="line">
            <a:avLst/>
          </a:prstGeom>
          <a:noFill/>
          <a:ln w="25400" cap="rnd">
            <a:solidFill>
              <a:schemeClr val="tx1"/>
            </a:solidFill>
            <a:prstDash val="sysDot"/>
            <a:round/>
            <a:headEnd/>
            <a:tailEnd/>
          </a:ln>
          <a:effectLst/>
        </p:spPr>
        <p:txBody>
          <a:bodyPr/>
          <a:lstStyle/>
          <a:p>
            <a:endParaRPr lang="en-US"/>
          </a:p>
        </p:txBody>
      </p:sp>
      <p:sp>
        <p:nvSpPr>
          <p:cNvPr id="121891" name="Line 35"/>
          <p:cNvSpPr>
            <a:spLocks noChangeShapeType="1"/>
          </p:cNvSpPr>
          <p:nvPr/>
        </p:nvSpPr>
        <p:spPr bwMode="auto">
          <a:xfrm flipV="1">
            <a:off x="3611563" y="2422525"/>
            <a:ext cx="274637" cy="2286000"/>
          </a:xfrm>
          <a:prstGeom prst="line">
            <a:avLst/>
          </a:prstGeom>
          <a:noFill/>
          <a:ln w="25400" cap="rnd">
            <a:solidFill>
              <a:schemeClr val="tx1"/>
            </a:solidFill>
            <a:prstDash val="sysDot"/>
            <a:round/>
            <a:headEnd/>
            <a:tailEnd/>
          </a:ln>
          <a:effectLst/>
        </p:spPr>
        <p:txBody>
          <a:bodyPr/>
          <a:lstStyle/>
          <a:p>
            <a:endParaRPr lang="en-US"/>
          </a:p>
        </p:txBody>
      </p:sp>
      <p:sp>
        <p:nvSpPr>
          <p:cNvPr id="121892" name="Line 36"/>
          <p:cNvSpPr>
            <a:spLocks noChangeShapeType="1"/>
          </p:cNvSpPr>
          <p:nvPr/>
        </p:nvSpPr>
        <p:spPr bwMode="auto">
          <a:xfrm flipV="1">
            <a:off x="3611563" y="3505199"/>
            <a:ext cx="2636837" cy="1203325"/>
          </a:xfrm>
          <a:prstGeom prst="line">
            <a:avLst/>
          </a:prstGeom>
          <a:noFill/>
          <a:ln w="25400" cap="rnd">
            <a:solidFill>
              <a:schemeClr val="tx1"/>
            </a:solidFill>
            <a:prstDash val="sysDot"/>
            <a:round/>
            <a:headEnd/>
            <a:tailEnd/>
          </a:ln>
          <a:effectLst/>
        </p:spPr>
        <p:txBody>
          <a:bodyPr/>
          <a:lstStyle/>
          <a:p>
            <a:endParaRPr lang="en-US"/>
          </a:p>
        </p:txBody>
      </p:sp>
      <p:sp>
        <p:nvSpPr>
          <p:cNvPr id="121893" name="Line 37"/>
          <p:cNvSpPr>
            <a:spLocks noChangeShapeType="1"/>
          </p:cNvSpPr>
          <p:nvPr/>
        </p:nvSpPr>
        <p:spPr bwMode="auto">
          <a:xfrm>
            <a:off x="3611563" y="4708525"/>
            <a:ext cx="3382962" cy="641350"/>
          </a:xfrm>
          <a:prstGeom prst="line">
            <a:avLst/>
          </a:prstGeom>
          <a:noFill/>
          <a:ln w="25400" cap="rnd">
            <a:solidFill>
              <a:schemeClr val="tx1"/>
            </a:solidFill>
            <a:prstDash val="sysDot"/>
            <a:round/>
            <a:headEnd/>
            <a:tailEnd/>
          </a:ln>
          <a:effectLst/>
        </p:spPr>
        <p:txBody>
          <a:bodyPr/>
          <a:lstStyle/>
          <a:p>
            <a:endParaRPr lang="en-US"/>
          </a:p>
        </p:txBody>
      </p:sp>
      <p:sp>
        <p:nvSpPr>
          <p:cNvPr id="19" name="Slide Number Placeholder 18"/>
          <p:cNvSpPr>
            <a:spLocks noGrp="1"/>
          </p:cNvSpPr>
          <p:nvPr>
            <p:ph type="sldNum" sz="quarter" idx="11"/>
          </p:nvPr>
        </p:nvSpPr>
        <p:spPr/>
        <p:txBody>
          <a:bodyPr/>
          <a:lstStyle/>
          <a:p>
            <a:pPr>
              <a:defRPr/>
            </a:pPr>
            <a:fld id="{436069EF-2218-4AB1-8D37-562BB864C219}" type="slidenum">
              <a:rPr lang="en-US" smtClean="0"/>
              <a:pPr>
                <a:defRPr/>
              </a:pPr>
              <a:t>86</a:t>
            </a:fld>
            <a:endParaRPr lang="en-US" dirty="0"/>
          </a:p>
        </p:txBody>
      </p:sp>
      <p:sp>
        <p:nvSpPr>
          <p:cNvPr id="121858" name="Rectangle 2"/>
          <p:cNvSpPr>
            <a:spLocks noGrp="1" noChangeArrowheads="1"/>
          </p:cNvSpPr>
          <p:nvPr>
            <p:ph type="title"/>
          </p:nvPr>
        </p:nvSpPr>
        <p:spPr/>
        <p:txBody>
          <a:bodyPr/>
          <a:lstStyle/>
          <a:p>
            <a:r>
              <a:rPr lang="en-US" dirty="0" smtClean="0"/>
              <a:t>Row-Column Duality</a:t>
            </a:r>
          </a:p>
        </p:txBody>
      </p:sp>
      <p:sp>
        <p:nvSpPr>
          <p:cNvPr id="121859" name="AutoShape 3"/>
          <p:cNvSpPr>
            <a:spLocks noChangeArrowheads="1"/>
          </p:cNvSpPr>
          <p:nvPr/>
        </p:nvSpPr>
        <p:spPr bwMode="auto">
          <a:xfrm>
            <a:off x="2879725" y="3429000"/>
            <a:ext cx="1920875" cy="1828800"/>
          </a:xfrm>
          <a:prstGeom prst="cube">
            <a:avLst>
              <a:gd name="adj" fmla="val 25000"/>
            </a:avLst>
          </a:prstGeom>
          <a:noFill/>
          <a:ln w="25400">
            <a:solidFill>
              <a:schemeClr val="tx2"/>
            </a:solidFill>
            <a:miter lim="800000"/>
            <a:headEnd/>
            <a:tailEnd/>
          </a:ln>
          <a:effectLst/>
        </p:spPr>
        <p:txBody>
          <a:bodyPr wrap="none" anchor="ctr"/>
          <a:lstStyle/>
          <a:p>
            <a:endParaRPr lang="en-US"/>
          </a:p>
        </p:txBody>
      </p:sp>
      <p:sp>
        <p:nvSpPr>
          <p:cNvPr id="121861" name="Text Box 5"/>
          <p:cNvSpPr txBox="1">
            <a:spLocks noChangeArrowheads="1"/>
          </p:cNvSpPr>
          <p:nvPr/>
        </p:nvSpPr>
        <p:spPr bwMode="auto">
          <a:xfrm>
            <a:off x="2057400" y="5440363"/>
            <a:ext cx="3292475" cy="946150"/>
          </a:xfrm>
          <a:prstGeom prst="rect">
            <a:avLst/>
          </a:prstGeom>
          <a:noFill/>
          <a:ln w="9525">
            <a:noFill/>
            <a:miter lim="800000"/>
            <a:headEnd/>
            <a:tailEnd/>
          </a:ln>
          <a:effectLst/>
        </p:spPr>
        <p:txBody>
          <a:bodyPr>
            <a:spAutoFit/>
          </a:bodyPr>
          <a:lstStyle/>
          <a:p>
            <a:pPr algn="ctr">
              <a:spcBef>
                <a:spcPct val="50000"/>
              </a:spcBef>
            </a:pPr>
            <a:r>
              <a:rPr lang="en-US" sz="2800"/>
              <a:t>Shadow map        at sample position</a:t>
            </a:r>
          </a:p>
        </p:txBody>
      </p:sp>
      <p:grpSp>
        <p:nvGrpSpPr>
          <p:cNvPr id="2" name="Group 21"/>
          <p:cNvGrpSpPr>
            <a:grpSpLocks/>
          </p:cNvGrpSpPr>
          <p:nvPr/>
        </p:nvGrpSpPr>
        <p:grpSpPr bwMode="auto">
          <a:xfrm>
            <a:off x="3246438" y="4160838"/>
            <a:ext cx="731837" cy="730250"/>
            <a:chOff x="403" y="2218"/>
            <a:chExt cx="461" cy="460"/>
          </a:xfrm>
        </p:grpSpPr>
        <p:sp>
          <p:nvSpPr>
            <p:cNvPr id="121878" name="Oval 22"/>
            <p:cNvSpPr>
              <a:spLocks noChangeArrowheads="1"/>
            </p:cNvSpPr>
            <p:nvPr/>
          </p:nvSpPr>
          <p:spPr bwMode="auto">
            <a:xfrm>
              <a:off x="403" y="2506"/>
              <a:ext cx="461" cy="172"/>
            </a:xfrm>
            <a:prstGeom prst="ellipse">
              <a:avLst/>
            </a:prstGeom>
            <a:solidFill>
              <a:schemeClr val="accent1"/>
            </a:solidFill>
            <a:ln w="25400">
              <a:solidFill>
                <a:schemeClr val="tx1"/>
              </a:solidFill>
              <a:round/>
              <a:headEnd/>
              <a:tailEnd/>
            </a:ln>
            <a:effectLst/>
          </p:spPr>
          <p:txBody>
            <a:bodyPr wrap="none" anchor="ctr"/>
            <a:lstStyle/>
            <a:p>
              <a:endParaRPr lang="en-US"/>
            </a:p>
          </p:txBody>
        </p:sp>
        <p:sp>
          <p:nvSpPr>
            <p:cNvPr id="121879" name="Line 23"/>
            <p:cNvSpPr>
              <a:spLocks noChangeShapeType="1"/>
            </p:cNvSpPr>
            <p:nvPr/>
          </p:nvSpPr>
          <p:spPr bwMode="auto">
            <a:xfrm flipV="1">
              <a:off x="634" y="2218"/>
              <a:ext cx="0" cy="345"/>
            </a:xfrm>
            <a:prstGeom prst="line">
              <a:avLst/>
            </a:prstGeom>
            <a:noFill/>
            <a:ln w="38100">
              <a:solidFill>
                <a:schemeClr val="tx1"/>
              </a:solidFill>
              <a:round/>
              <a:headEnd type="oval" w="med" len="med"/>
              <a:tailEnd type="triangle" w="med" len="med"/>
            </a:ln>
            <a:effectLst/>
          </p:spPr>
          <p:txBody>
            <a:bodyPr/>
            <a:lstStyle/>
            <a:p>
              <a:endParaRPr lang="en-US"/>
            </a:p>
          </p:txBody>
        </p:sp>
      </p:grpSp>
      <p:sp>
        <p:nvSpPr>
          <p:cNvPr id="121883" name="AutoShape 27"/>
          <p:cNvSpPr>
            <a:spLocks noChangeAspect="1" noChangeArrowheads="1"/>
          </p:cNvSpPr>
          <p:nvPr/>
        </p:nvSpPr>
        <p:spPr bwMode="auto">
          <a:xfrm>
            <a:off x="228600" y="4435475"/>
            <a:ext cx="914400" cy="914400"/>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21884" name="AutoShape 28"/>
          <p:cNvSpPr>
            <a:spLocks noChangeAspect="1" noChangeArrowheads="1"/>
          </p:cNvSpPr>
          <p:nvPr/>
        </p:nvSpPr>
        <p:spPr bwMode="auto">
          <a:xfrm>
            <a:off x="868363" y="2422525"/>
            <a:ext cx="914400" cy="914400"/>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21885" name="AutoShape 29"/>
          <p:cNvSpPr>
            <a:spLocks noChangeAspect="1" noChangeArrowheads="1"/>
          </p:cNvSpPr>
          <p:nvPr/>
        </p:nvSpPr>
        <p:spPr bwMode="auto">
          <a:xfrm>
            <a:off x="3429000" y="1965325"/>
            <a:ext cx="914400" cy="914400"/>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21886" name="AutoShape 30"/>
          <p:cNvSpPr>
            <a:spLocks noChangeAspect="1" noChangeArrowheads="1"/>
          </p:cNvSpPr>
          <p:nvPr/>
        </p:nvSpPr>
        <p:spPr bwMode="auto">
          <a:xfrm>
            <a:off x="5867400" y="2971800"/>
            <a:ext cx="914400" cy="914400"/>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21887" name="AutoShape 31"/>
          <p:cNvSpPr>
            <a:spLocks noChangeAspect="1" noChangeArrowheads="1"/>
          </p:cNvSpPr>
          <p:nvPr/>
        </p:nvSpPr>
        <p:spPr bwMode="auto">
          <a:xfrm>
            <a:off x="6537325" y="4892675"/>
            <a:ext cx="914400" cy="914400"/>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21894" name="Rectangle 3"/>
          <p:cNvSpPr>
            <a:spLocks noChangeArrowheads="1"/>
          </p:cNvSpPr>
          <p:nvPr/>
        </p:nvSpPr>
        <p:spPr bwMode="auto">
          <a:xfrm>
            <a:off x="457200" y="1114425"/>
            <a:ext cx="8504238" cy="668338"/>
          </a:xfrm>
          <a:prstGeom prst="rect">
            <a:avLst/>
          </a:prstGeom>
          <a:noFill/>
          <a:ln w="9525">
            <a:noFill/>
            <a:miter lim="800000"/>
            <a:headEnd/>
            <a:tailEnd/>
          </a:ln>
        </p:spPr>
        <p:txBody>
          <a:bodyPr lIns="91429" tIns="45715" rIns="91429" bIns="45715"/>
          <a:lstStyle/>
          <a:p>
            <a:pPr marL="342900" indent="-342900" eaLnBrk="1" hangingPunct="1">
              <a:spcBef>
                <a:spcPct val="20000"/>
              </a:spcBef>
              <a:buClr>
                <a:srgbClr val="FF9900"/>
              </a:buClr>
              <a:buFont typeface="Times" charset="0"/>
              <a:buChar char="•"/>
            </a:pPr>
            <a:r>
              <a:rPr lang="en-US" sz="3200"/>
              <a:t>Rows: Also Shadow Mapping!</a:t>
            </a:r>
          </a:p>
        </p:txBody>
      </p:sp>
      <p:sp>
        <p:nvSpPr>
          <p:cNvPr id="36" name="Rectangle 35"/>
          <p:cNvSpPr/>
          <p:nvPr/>
        </p:nvSpPr>
        <p:spPr bwMode="auto">
          <a:xfrm>
            <a:off x="6858000" y="1143000"/>
            <a:ext cx="2133600" cy="2209800"/>
          </a:xfrm>
          <a:prstGeom prst="rect">
            <a:avLst/>
          </a:prstGeom>
          <a:solidFill>
            <a:schemeClr val="bg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37" name="Group 30"/>
          <p:cNvGrpSpPr>
            <a:grpSpLocks/>
          </p:cNvGrpSpPr>
          <p:nvPr/>
        </p:nvGrpSpPr>
        <p:grpSpPr bwMode="auto">
          <a:xfrm>
            <a:off x="7315200" y="1524001"/>
            <a:ext cx="1295400" cy="1295400"/>
            <a:chOff x="2934" y="1008"/>
            <a:chExt cx="1125" cy="1556"/>
          </a:xfrm>
        </p:grpSpPr>
        <p:sp>
          <p:nvSpPr>
            <p:cNvPr id="38" name="Rectangle 12"/>
            <p:cNvSpPr>
              <a:spLocks noChangeArrowheads="1"/>
            </p:cNvSpPr>
            <p:nvPr/>
          </p:nvSpPr>
          <p:spPr bwMode="auto">
            <a:xfrm>
              <a:off x="2934" y="1008"/>
              <a:ext cx="1125" cy="1556"/>
            </a:xfrm>
            <a:prstGeom prst="rect">
              <a:avLst/>
            </a:prstGeom>
            <a:noFill/>
            <a:ln w="25400">
              <a:solidFill>
                <a:schemeClr val="tx1"/>
              </a:solidFill>
              <a:miter lim="800000"/>
              <a:headEnd/>
              <a:tailEnd/>
            </a:ln>
          </p:spPr>
          <p:txBody>
            <a:bodyPr wrap="none" anchor="ctr"/>
            <a:lstStyle/>
            <a:p>
              <a:endParaRPr lang="en-US"/>
            </a:p>
          </p:txBody>
        </p:sp>
        <p:sp>
          <p:nvSpPr>
            <p:cNvPr id="39" name="Rectangle 14"/>
            <p:cNvSpPr>
              <a:spLocks noChangeArrowheads="1"/>
            </p:cNvSpPr>
            <p:nvPr/>
          </p:nvSpPr>
          <p:spPr bwMode="auto">
            <a:xfrm>
              <a:off x="2934" y="1868"/>
              <a:ext cx="1125" cy="55"/>
            </a:xfrm>
            <a:prstGeom prst="rect">
              <a:avLst/>
            </a:prstGeom>
            <a:solidFill>
              <a:srgbClr val="00FF00"/>
            </a:solidFill>
            <a:ln w="9525">
              <a:solidFill>
                <a:srgbClr val="C0C0C0"/>
              </a:solidFill>
              <a:miter lim="800000"/>
              <a:headEnd/>
              <a:tailEnd/>
            </a:ln>
          </p:spPr>
          <p:txBody>
            <a:bodyPr wrap="none" anchor="ctr"/>
            <a:lstStyle/>
            <a:p>
              <a:endParaRPr lang="en-US"/>
            </a:p>
          </p:txBody>
        </p:sp>
      </p:grpSp>
      <p:sp>
        <p:nvSpPr>
          <p:cNvPr id="40" name="TextBox 39"/>
          <p:cNvSpPr txBox="1"/>
          <p:nvPr/>
        </p:nvSpPr>
        <p:spPr>
          <a:xfrm>
            <a:off x="7543800" y="1154668"/>
            <a:ext cx="776175" cy="369332"/>
          </a:xfrm>
          <a:prstGeom prst="rect">
            <a:avLst/>
          </a:prstGeom>
          <a:noFill/>
        </p:spPr>
        <p:txBody>
          <a:bodyPr wrap="none" rtlCol="0">
            <a:spAutoFit/>
          </a:bodyPr>
          <a:lstStyle/>
          <a:p>
            <a:r>
              <a:rPr lang="en-US" dirty="0" smtClean="0"/>
              <a:t>Lights</a:t>
            </a:r>
            <a:endParaRPr lang="en-US" dirty="0"/>
          </a:p>
        </p:txBody>
      </p:sp>
      <p:sp>
        <p:nvSpPr>
          <p:cNvPr id="41" name="TextBox 40"/>
          <p:cNvSpPr txBox="1"/>
          <p:nvPr/>
        </p:nvSpPr>
        <p:spPr>
          <a:xfrm rot="16200000">
            <a:off x="6750817" y="1961884"/>
            <a:ext cx="736099" cy="369332"/>
          </a:xfrm>
          <a:prstGeom prst="rect">
            <a:avLst/>
          </a:prstGeom>
          <a:noFill/>
        </p:spPr>
        <p:txBody>
          <a:bodyPr wrap="none" rtlCol="0">
            <a:spAutoFit/>
          </a:bodyPr>
          <a:lstStyle/>
          <a:p>
            <a:r>
              <a:rPr lang="en-US" dirty="0" smtClean="0"/>
              <a:t>Pixels</a:t>
            </a:r>
            <a:endParaRPr lang="en-US" dirty="0"/>
          </a:p>
        </p:txBody>
      </p:sp>
      <p:cxnSp>
        <p:nvCxnSpPr>
          <p:cNvPr id="42" name="Straight Arrow Connector 41"/>
          <p:cNvCxnSpPr/>
          <p:nvPr/>
        </p:nvCxnSpPr>
        <p:spPr bwMode="auto">
          <a:xfrm flipH="1" flipV="1">
            <a:off x="7924800" y="2286000"/>
            <a:ext cx="30480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3" name="TextBox 42"/>
          <p:cNvSpPr txBox="1"/>
          <p:nvPr/>
        </p:nvSpPr>
        <p:spPr>
          <a:xfrm>
            <a:off x="7467600" y="2907268"/>
            <a:ext cx="1550424" cy="369332"/>
          </a:xfrm>
          <a:prstGeom prst="rect">
            <a:avLst/>
          </a:prstGeom>
          <a:noFill/>
        </p:spPr>
        <p:txBody>
          <a:bodyPr wrap="none" rtlCol="0">
            <a:spAutoFit/>
          </a:bodyPr>
          <a:lstStyle/>
          <a:p>
            <a:r>
              <a:rPr lang="en-US" dirty="0" smtClean="0"/>
              <a:t>1 shadow map</a:t>
            </a:r>
            <a:endParaRPr lang="en-US" dirty="0"/>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14350" y="85725"/>
            <a:ext cx="8142288" cy="857250"/>
          </a:xfrm>
        </p:spPr>
        <p:txBody>
          <a:bodyPr/>
          <a:lstStyle/>
          <a:p>
            <a:pPr eaLnBrk="1" hangingPunct="1"/>
            <a:r>
              <a:rPr lang="en-US" dirty="0" smtClean="0"/>
              <a:t>Image as a Weighted Column Sum</a:t>
            </a:r>
          </a:p>
        </p:txBody>
      </p:sp>
      <p:grpSp>
        <p:nvGrpSpPr>
          <p:cNvPr id="2" name="Group 30"/>
          <p:cNvGrpSpPr>
            <a:grpSpLocks/>
          </p:cNvGrpSpPr>
          <p:nvPr/>
        </p:nvGrpSpPr>
        <p:grpSpPr bwMode="auto">
          <a:xfrm>
            <a:off x="1338263" y="1860550"/>
            <a:ext cx="2319337" cy="2847975"/>
            <a:chOff x="2934" y="1008"/>
            <a:chExt cx="1125" cy="1556"/>
          </a:xfrm>
        </p:grpSpPr>
        <p:sp>
          <p:nvSpPr>
            <p:cNvPr id="18441" name="Rectangle 12"/>
            <p:cNvSpPr>
              <a:spLocks noChangeArrowheads="1"/>
            </p:cNvSpPr>
            <p:nvPr/>
          </p:nvSpPr>
          <p:spPr bwMode="auto">
            <a:xfrm>
              <a:off x="2934" y="1008"/>
              <a:ext cx="1125" cy="1556"/>
            </a:xfrm>
            <a:prstGeom prst="rect">
              <a:avLst/>
            </a:prstGeom>
            <a:noFill/>
            <a:ln w="25400">
              <a:solidFill>
                <a:schemeClr val="tx1"/>
              </a:solidFill>
              <a:miter lim="800000"/>
              <a:headEnd/>
              <a:tailEnd/>
            </a:ln>
          </p:spPr>
          <p:txBody>
            <a:bodyPr wrap="none" anchor="ctr"/>
            <a:lstStyle/>
            <a:p>
              <a:endParaRPr lang="en-US"/>
            </a:p>
          </p:txBody>
        </p:sp>
        <p:sp>
          <p:nvSpPr>
            <p:cNvPr id="18442" name="Rectangle 13"/>
            <p:cNvSpPr>
              <a:spLocks noChangeArrowheads="1"/>
            </p:cNvSpPr>
            <p:nvPr/>
          </p:nvSpPr>
          <p:spPr bwMode="auto">
            <a:xfrm>
              <a:off x="3053" y="1008"/>
              <a:ext cx="37" cy="1556"/>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18443" name="Rectangle 14"/>
            <p:cNvSpPr>
              <a:spLocks noChangeArrowheads="1"/>
            </p:cNvSpPr>
            <p:nvPr/>
          </p:nvSpPr>
          <p:spPr bwMode="auto">
            <a:xfrm>
              <a:off x="3348" y="1008"/>
              <a:ext cx="36" cy="1556"/>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18444" name="Rectangle 15"/>
            <p:cNvSpPr>
              <a:spLocks noChangeArrowheads="1"/>
            </p:cNvSpPr>
            <p:nvPr/>
          </p:nvSpPr>
          <p:spPr bwMode="auto">
            <a:xfrm>
              <a:off x="3456" y="1008"/>
              <a:ext cx="36" cy="1556"/>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18445" name="Rectangle 16"/>
            <p:cNvSpPr>
              <a:spLocks noChangeArrowheads="1"/>
            </p:cNvSpPr>
            <p:nvPr/>
          </p:nvSpPr>
          <p:spPr bwMode="auto">
            <a:xfrm>
              <a:off x="3744" y="1008"/>
              <a:ext cx="36" cy="1556"/>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18446" name="Rectangle 17"/>
            <p:cNvSpPr>
              <a:spLocks noChangeArrowheads="1"/>
            </p:cNvSpPr>
            <p:nvPr/>
          </p:nvSpPr>
          <p:spPr bwMode="auto">
            <a:xfrm>
              <a:off x="3917" y="1008"/>
              <a:ext cx="36" cy="1556"/>
            </a:xfrm>
            <a:prstGeom prst="rect">
              <a:avLst/>
            </a:prstGeom>
            <a:solidFill>
              <a:srgbClr val="00FF00"/>
            </a:solidFill>
            <a:ln w="9525">
              <a:solidFill>
                <a:srgbClr val="C0C0C0"/>
              </a:solidFill>
              <a:miter lim="800000"/>
              <a:headEnd/>
              <a:tailEnd/>
            </a:ln>
          </p:spPr>
          <p:txBody>
            <a:bodyPr wrap="none" anchor="ctr"/>
            <a:lstStyle/>
            <a:p>
              <a:endParaRPr lang="en-US"/>
            </a:p>
          </p:txBody>
        </p:sp>
      </p:grpSp>
      <p:sp>
        <p:nvSpPr>
          <p:cNvPr id="18437" name="Line 21"/>
          <p:cNvSpPr>
            <a:spLocks noChangeShapeType="1"/>
          </p:cNvSpPr>
          <p:nvPr/>
        </p:nvSpPr>
        <p:spPr bwMode="auto">
          <a:xfrm>
            <a:off x="4205288" y="3206750"/>
            <a:ext cx="457200" cy="0"/>
          </a:xfrm>
          <a:prstGeom prst="line">
            <a:avLst/>
          </a:prstGeom>
          <a:noFill/>
          <a:ln w="9525">
            <a:solidFill>
              <a:schemeClr val="tx1"/>
            </a:solidFill>
            <a:round/>
            <a:headEnd/>
            <a:tailEnd type="triangle" w="med" len="med"/>
          </a:ln>
        </p:spPr>
        <p:txBody>
          <a:bodyPr/>
          <a:lstStyle/>
          <a:p>
            <a:endParaRPr lang="en-US"/>
          </a:p>
        </p:txBody>
      </p:sp>
      <p:pic>
        <p:nvPicPr>
          <p:cNvPr id="18438" name="Picture 22" descr="temple-300-900-16-9"/>
          <p:cNvPicPr>
            <a:picLocks noChangeAspect="1" noChangeArrowheads="1"/>
          </p:cNvPicPr>
          <p:nvPr/>
        </p:nvPicPr>
        <p:blipFill>
          <a:blip r:embed="rId3" cstate="print"/>
          <a:srcRect/>
          <a:stretch>
            <a:fillRect/>
          </a:stretch>
        </p:blipFill>
        <p:spPr bwMode="auto">
          <a:xfrm>
            <a:off x="5211763" y="2209800"/>
            <a:ext cx="2662237" cy="1995488"/>
          </a:xfrm>
          <a:prstGeom prst="rect">
            <a:avLst/>
          </a:prstGeom>
          <a:noFill/>
          <a:ln w="9525">
            <a:noFill/>
            <a:miter lim="800000"/>
            <a:headEnd/>
            <a:tailEnd/>
          </a:ln>
        </p:spPr>
      </p:pic>
      <p:sp>
        <p:nvSpPr>
          <p:cNvPr id="18439" name="Text Box 26"/>
          <p:cNvSpPr txBox="1">
            <a:spLocks noChangeArrowheads="1"/>
          </p:cNvSpPr>
          <p:nvPr/>
        </p:nvSpPr>
        <p:spPr bwMode="auto">
          <a:xfrm>
            <a:off x="1073150" y="4902200"/>
            <a:ext cx="2854325" cy="1200329"/>
          </a:xfrm>
          <a:prstGeom prst="rect">
            <a:avLst/>
          </a:prstGeom>
          <a:noFill/>
          <a:ln w="9525">
            <a:noFill/>
            <a:miter lim="800000"/>
            <a:headEnd/>
            <a:tailEnd/>
          </a:ln>
        </p:spPr>
        <p:txBody>
          <a:bodyPr wrap="square">
            <a:spAutoFit/>
          </a:bodyPr>
          <a:lstStyle/>
          <a:p>
            <a:pPr algn="ctr">
              <a:spcBef>
                <a:spcPct val="50000"/>
              </a:spcBef>
            </a:pPr>
            <a:r>
              <a:rPr lang="en-US" sz="2400" dirty="0" smtClean="0">
                <a:latin typeface="+mn-lt"/>
              </a:rPr>
              <a:t>Compute small </a:t>
            </a:r>
            <a:r>
              <a:rPr lang="en-US" sz="2400" dirty="0">
                <a:latin typeface="+mn-lt"/>
              </a:rPr>
              <a:t>subset of </a:t>
            </a:r>
            <a:r>
              <a:rPr lang="en-US" sz="2400" dirty="0" smtClean="0">
                <a:latin typeface="+mn-lt"/>
              </a:rPr>
              <a:t>columns</a:t>
            </a:r>
            <a:br>
              <a:rPr lang="en-US" sz="2400" dirty="0" smtClean="0">
                <a:latin typeface="+mn-lt"/>
              </a:rPr>
            </a:br>
            <a:r>
              <a:rPr lang="en-US" sz="2400" dirty="0" smtClean="0">
                <a:latin typeface="+mn-lt"/>
              </a:rPr>
              <a:t>(i.e. pick some lights)</a:t>
            </a:r>
            <a:endParaRPr lang="en-US" sz="2400" dirty="0">
              <a:latin typeface="+mn-lt"/>
            </a:endParaRPr>
          </a:p>
        </p:txBody>
      </p:sp>
      <p:sp>
        <p:nvSpPr>
          <p:cNvPr id="18440" name="Text Box 27"/>
          <p:cNvSpPr txBox="1">
            <a:spLocks noChangeArrowheads="1"/>
          </p:cNvSpPr>
          <p:nvPr/>
        </p:nvSpPr>
        <p:spPr bwMode="auto">
          <a:xfrm>
            <a:off x="5400675" y="4902200"/>
            <a:ext cx="2286000" cy="830997"/>
          </a:xfrm>
          <a:prstGeom prst="rect">
            <a:avLst/>
          </a:prstGeom>
          <a:noFill/>
          <a:ln w="9525">
            <a:noFill/>
            <a:miter lim="800000"/>
            <a:headEnd/>
            <a:tailEnd/>
          </a:ln>
        </p:spPr>
        <p:txBody>
          <a:bodyPr>
            <a:spAutoFit/>
          </a:bodyPr>
          <a:lstStyle/>
          <a:p>
            <a:pPr algn="ctr">
              <a:spcBef>
                <a:spcPct val="50000"/>
              </a:spcBef>
            </a:pPr>
            <a:r>
              <a:rPr lang="en-US" sz="2400" dirty="0">
                <a:latin typeface="+mn-lt"/>
              </a:rPr>
              <a:t>compute weighted sum</a:t>
            </a:r>
          </a:p>
        </p:txBody>
      </p:sp>
      <p:sp>
        <p:nvSpPr>
          <p:cNvPr id="18448" name="Rectangle 3"/>
          <p:cNvSpPr>
            <a:spLocks noChangeArrowheads="1"/>
          </p:cNvSpPr>
          <p:nvPr/>
        </p:nvSpPr>
        <p:spPr bwMode="auto">
          <a:xfrm>
            <a:off x="457200" y="1114425"/>
            <a:ext cx="8504238" cy="668338"/>
          </a:xfrm>
          <a:prstGeom prst="rect">
            <a:avLst/>
          </a:prstGeom>
          <a:noFill/>
          <a:ln w="9525">
            <a:noFill/>
            <a:miter lim="800000"/>
            <a:headEnd/>
            <a:tailEnd/>
          </a:ln>
        </p:spPr>
        <p:txBody>
          <a:bodyPr lIns="91429" tIns="45715" rIns="91429" bIns="45715"/>
          <a:lstStyle/>
          <a:p>
            <a:pPr marL="342900" indent="-342900" eaLnBrk="1" hangingPunct="1">
              <a:spcBef>
                <a:spcPct val="20000"/>
              </a:spcBef>
              <a:buClr>
                <a:srgbClr val="FF9900"/>
              </a:buClr>
              <a:buFont typeface="Times" charset="0"/>
              <a:buChar char="•"/>
            </a:pPr>
            <a:r>
              <a:rPr lang="en-US" sz="3100" dirty="0">
                <a:latin typeface="+mn-lt"/>
              </a:rPr>
              <a:t>The following is possible:</a:t>
            </a:r>
          </a:p>
        </p:txBody>
      </p:sp>
      <p:sp>
        <p:nvSpPr>
          <p:cNvPr id="18449" name="Rectangle 3"/>
          <p:cNvSpPr>
            <a:spLocks noChangeArrowheads="1"/>
          </p:cNvSpPr>
          <p:nvPr/>
        </p:nvSpPr>
        <p:spPr bwMode="auto">
          <a:xfrm>
            <a:off x="381000" y="6143625"/>
            <a:ext cx="8763000" cy="668338"/>
          </a:xfrm>
          <a:prstGeom prst="rect">
            <a:avLst/>
          </a:prstGeom>
          <a:noFill/>
          <a:ln w="9525">
            <a:noFill/>
            <a:miter lim="800000"/>
            <a:headEnd/>
            <a:tailEnd/>
          </a:ln>
        </p:spPr>
        <p:txBody>
          <a:bodyPr lIns="91429" tIns="45715" rIns="91429" bIns="45715"/>
          <a:lstStyle/>
          <a:p>
            <a:pPr marL="342900" indent="-342900" eaLnBrk="1" hangingPunct="1">
              <a:spcBef>
                <a:spcPct val="20000"/>
              </a:spcBef>
              <a:buClr>
                <a:srgbClr val="FF9900"/>
              </a:buClr>
            </a:pPr>
            <a:r>
              <a:rPr lang="en-US" sz="3100" dirty="0">
                <a:latin typeface="+mn-lt"/>
              </a:rPr>
              <a:t>Use rows to choose a good set of </a:t>
            </a:r>
            <a:r>
              <a:rPr lang="en-US" sz="3100" dirty="0" smtClean="0">
                <a:latin typeface="+mn-lt"/>
              </a:rPr>
              <a:t>columns (=lights)</a:t>
            </a:r>
            <a:endParaRPr lang="en-US" sz="3100" dirty="0">
              <a:latin typeface="+mn-lt"/>
            </a:endParaRPr>
          </a:p>
        </p:txBody>
      </p:sp>
      <p:sp>
        <p:nvSpPr>
          <p:cNvPr id="16" name="Slide Number Placeholder 15"/>
          <p:cNvSpPr>
            <a:spLocks noGrp="1"/>
          </p:cNvSpPr>
          <p:nvPr>
            <p:ph type="sldNum" sz="quarter" idx="11"/>
          </p:nvPr>
        </p:nvSpPr>
        <p:spPr/>
        <p:txBody>
          <a:bodyPr/>
          <a:lstStyle/>
          <a:p>
            <a:pPr>
              <a:defRPr/>
            </a:pPr>
            <a:fld id="{436069EF-2218-4AB1-8D37-562BB864C219}" type="slidenum">
              <a:rPr lang="en-US" smtClean="0"/>
              <a:pPr>
                <a:defRPr/>
              </a:pPr>
              <a:t>87</a:t>
            </a:fld>
            <a:endParaRPr lang="en-US" dirty="0"/>
          </a:p>
        </p:txBody>
      </p:sp>
      <p:sp>
        <p:nvSpPr>
          <p:cNvPr id="17" name="TextBox 16"/>
          <p:cNvSpPr txBox="1"/>
          <p:nvPr/>
        </p:nvSpPr>
        <p:spPr>
          <a:xfrm>
            <a:off x="1219200" y="1524000"/>
            <a:ext cx="776175" cy="369332"/>
          </a:xfrm>
          <a:prstGeom prst="rect">
            <a:avLst/>
          </a:prstGeom>
          <a:noFill/>
        </p:spPr>
        <p:txBody>
          <a:bodyPr wrap="none" rtlCol="0">
            <a:spAutoFit/>
          </a:bodyPr>
          <a:lstStyle/>
          <a:p>
            <a:r>
              <a:rPr lang="en-US" dirty="0" smtClean="0"/>
              <a:t>Lights</a:t>
            </a:r>
            <a:endParaRPr lang="en-US" dirty="0"/>
          </a:p>
        </p:txBody>
      </p:sp>
      <p:sp>
        <p:nvSpPr>
          <p:cNvPr id="18" name="TextBox 17"/>
          <p:cNvSpPr txBox="1"/>
          <p:nvPr/>
        </p:nvSpPr>
        <p:spPr>
          <a:xfrm rot="16200000">
            <a:off x="818884" y="2012184"/>
            <a:ext cx="736099" cy="369332"/>
          </a:xfrm>
          <a:prstGeom prst="rect">
            <a:avLst/>
          </a:prstGeom>
          <a:noFill/>
        </p:spPr>
        <p:txBody>
          <a:bodyPr wrap="none" rtlCol="0">
            <a:spAutoFit/>
          </a:bodyPr>
          <a:lstStyle/>
          <a:p>
            <a:r>
              <a:rPr lang="en-US" dirty="0" smtClean="0"/>
              <a:t>Pixels</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49"/>
                                        </p:tgtEl>
                                        <p:attrNameLst>
                                          <p:attrName>style.visibility</p:attrName>
                                        </p:attrNameLst>
                                      </p:cBhvr>
                                      <p:to>
                                        <p:strVal val="visible"/>
                                      </p:to>
                                    </p:set>
                                    <p:animEffect transition="in" filter="fade">
                                      <p:cBhvr>
                                        <p:cTn id="7" dur="500"/>
                                        <p:tgtEl>
                                          <p:spTgt spid="18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28"/>
          <p:cNvSpPr>
            <a:spLocks noGrp="1"/>
          </p:cNvSpPr>
          <p:nvPr>
            <p:ph type="sldNum" sz="quarter" idx="11"/>
          </p:nvPr>
        </p:nvSpPr>
        <p:spPr/>
        <p:txBody>
          <a:bodyPr/>
          <a:lstStyle/>
          <a:p>
            <a:pPr>
              <a:defRPr/>
            </a:pPr>
            <a:fld id="{436069EF-2218-4AB1-8D37-562BB864C219}" type="slidenum">
              <a:rPr lang="en-US" smtClean="0"/>
              <a:pPr>
                <a:defRPr/>
              </a:pPr>
              <a:t>88</a:t>
            </a:fld>
            <a:endParaRPr lang="en-US" dirty="0"/>
          </a:p>
        </p:txBody>
      </p:sp>
      <p:sp>
        <p:nvSpPr>
          <p:cNvPr id="19458" name="Rectangle 2"/>
          <p:cNvSpPr>
            <a:spLocks noGrp="1" noChangeArrowheads="1"/>
          </p:cNvSpPr>
          <p:nvPr>
            <p:ph type="title"/>
          </p:nvPr>
        </p:nvSpPr>
        <p:spPr/>
        <p:txBody>
          <a:bodyPr/>
          <a:lstStyle/>
          <a:p>
            <a:pPr eaLnBrk="1" hangingPunct="1"/>
            <a:r>
              <a:rPr lang="en-US" dirty="0" smtClean="0"/>
              <a:t>The Row-Column Sampling Idea</a:t>
            </a:r>
          </a:p>
        </p:txBody>
      </p:sp>
      <p:grpSp>
        <p:nvGrpSpPr>
          <p:cNvPr id="2" name="Group 23"/>
          <p:cNvGrpSpPr>
            <a:grpSpLocks/>
          </p:cNvGrpSpPr>
          <p:nvPr/>
        </p:nvGrpSpPr>
        <p:grpSpPr bwMode="auto">
          <a:xfrm>
            <a:off x="365125" y="1784350"/>
            <a:ext cx="1819275" cy="2468563"/>
            <a:chOff x="173" y="1354"/>
            <a:chExt cx="1146" cy="1555"/>
          </a:xfrm>
        </p:grpSpPr>
        <p:sp>
          <p:nvSpPr>
            <p:cNvPr id="19478" name="Rectangle 5"/>
            <p:cNvSpPr>
              <a:spLocks noChangeArrowheads="1"/>
            </p:cNvSpPr>
            <p:nvPr/>
          </p:nvSpPr>
          <p:spPr bwMode="auto">
            <a:xfrm>
              <a:off x="173" y="1532"/>
              <a:ext cx="1145" cy="44"/>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19479" name="Rectangle 6"/>
            <p:cNvSpPr>
              <a:spLocks noChangeArrowheads="1"/>
            </p:cNvSpPr>
            <p:nvPr/>
          </p:nvSpPr>
          <p:spPr bwMode="auto">
            <a:xfrm>
              <a:off x="173" y="1799"/>
              <a:ext cx="1145" cy="44"/>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19480" name="Rectangle 7"/>
            <p:cNvSpPr>
              <a:spLocks noChangeArrowheads="1"/>
            </p:cNvSpPr>
            <p:nvPr/>
          </p:nvSpPr>
          <p:spPr bwMode="auto">
            <a:xfrm>
              <a:off x="173" y="2287"/>
              <a:ext cx="1145" cy="45"/>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19481" name="Rectangle 8"/>
            <p:cNvSpPr>
              <a:spLocks noChangeArrowheads="1"/>
            </p:cNvSpPr>
            <p:nvPr/>
          </p:nvSpPr>
          <p:spPr bwMode="auto">
            <a:xfrm>
              <a:off x="173" y="2598"/>
              <a:ext cx="1145" cy="45"/>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19482" name="Rectangle 9"/>
            <p:cNvSpPr>
              <a:spLocks noChangeArrowheads="1"/>
            </p:cNvSpPr>
            <p:nvPr/>
          </p:nvSpPr>
          <p:spPr bwMode="auto">
            <a:xfrm>
              <a:off x="173" y="2687"/>
              <a:ext cx="1145" cy="45"/>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19483" name="Rectangle 10"/>
            <p:cNvSpPr>
              <a:spLocks noChangeArrowheads="1"/>
            </p:cNvSpPr>
            <p:nvPr/>
          </p:nvSpPr>
          <p:spPr bwMode="auto">
            <a:xfrm>
              <a:off x="173" y="1354"/>
              <a:ext cx="1146" cy="1555"/>
            </a:xfrm>
            <a:prstGeom prst="rect">
              <a:avLst/>
            </a:prstGeom>
            <a:noFill/>
            <a:ln w="25400">
              <a:solidFill>
                <a:schemeClr val="tx1"/>
              </a:solidFill>
              <a:miter lim="800000"/>
              <a:headEnd/>
              <a:tailEnd/>
            </a:ln>
          </p:spPr>
          <p:txBody>
            <a:bodyPr wrap="none" anchor="ctr"/>
            <a:lstStyle/>
            <a:p>
              <a:endParaRPr lang="en-US"/>
            </a:p>
          </p:txBody>
        </p:sp>
      </p:grpSp>
      <p:sp>
        <p:nvSpPr>
          <p:cNvPr id="19461" name="Line 11"/>
          <p:cNvSpPr>
            <a:spLocks noChangeShapeType="1"/>
          </p:cNvSpPr>
          <p:nvPr/>
        </p:nvSpPr>
        <p:spPr bwMode="auto">
          <a:xfrm>
            <a:off x="2314575" y="3019425"/>
            <a:ext cx="457200" cy="0"/>
          </a:xfrm>
          <a:prstGeom prst="line">
            <a:avLst/>
          </a:prstGeom>
          <a:noFill/>
          <a:ln w="9525">
            <a:solidFill>
              <a:schemeClr val="tx1"/>
            </a:solidFill>
            <a:round/>
            <a:headEnd/>
            <a:tailEnd type="triangle" w="med" len="med"/>
          </a:ln>
        </p:spPr>
        <p:txBody>
          <a:bodyPr/>
          <a:lstStyle/>
          <a:p>
            <a:endParaRPr lang="en-US"/>
          </a:p>
        </p:txBody>
      </p:sp>
      <p:grpSp>
        <p:nvGrpSpPr>
          <p:cNvPr id="3" name="Group 30"/>
          <p:cNvGrpSpPr>
            <a:grpSpLocks/>
          </p:cNvGrpSpPr>
          <p:nvPr/>
        </p:nvGrpSpPr>
        <p:grpSpPr bwMode="auto">
          <a:xfrm>
            <a:off x="4625975" y="1784350"/>
            <a:ext cx="1785938" cy="2470150"/>
            <a:chOff x="2934" y="1008"/>
            <a:chExt cx="1125" cy="1556"/>
          </a:xfrm>
        </p:grpSpPr>
        <p:sp>
          <p:nvSpPr>
            <p:cNvPr id="19472" name="Rectangle 12"/>
            <p:cNvSpPr>
              <a:spLocks noChangeArrowheads="1"/>
            </p:cNvSpPr>
            <p:nvPr/>
          </p:nvSpPr>
          <p:spPr bwMode="auto">
            <a:xfrm>
              <a:off x="2934" y="1008"/>
              <a:ext cx="1125" cy="1556"/>
            </a:xfrm>
            <a:prstGeom prst="rect">
              <a:avLst/>
            </a:prstGeom>
            <a:noFill/>
            <a:ln w="25400">
              <a:solidFill>
                <a:schemeClr val="tx1"/>
              </a:solidFill>
              <a:miter lim="800000"/>
              <a:headEnd/>
              <a:tailEnd/>
            </a:ln>
          </p:spPr>
          <p:txBody>
            <a:bodyPr wrap="none" anchor="ctr"/>
            <a:lstStyle/>
            <a:p>
              <a:endParaRPr lang="en-US"/>
            </a:p>
          </p:txBody>
        </p:sp>
        <p:sp>
          <p:nvSpPr>
            <p:cNvPr id="19473" name="Rectangle 13"/>
            <p:cNvSpPr>
              <a:spLocks noChangeArrowheads="1"/>
            </p:cNvSpPr>
            <p:nvPr/>
          </p:nvSpPr>
          <p:spPr bwMode="auto">
            <a:xfrm>
              <a:off x="3053" y="1008"/>
              <a:ext cx="37" cy="1556"/>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19474" name="Rectangle 14"/>
            <p:cNvSpPr>
              <a:spLocks noChangeArrowheads="1"/>
            </p:cNvSpPr>
            <p:nvPr/>
          </p:nvSpPr>
          <p:spPr bwMode="auto">
            <a:xfrm>
              <a:off x="3348" y="1008"/>
              <a:ext cx="36" cy="1556"/>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19475" name="Rectangle 15"/>
            <p:cNvSpPr>
              <a:spLocks noChangeArrowheads="1"/>
            </p:cNvSpPr>
            <p:nvPr/>
          </p:nvSpPr>
          <p:spPr bwMode="auto">
            <a:xfrm>
              <a:off x="3456" y="1008"/>
              <a:ext cx="36" cy="1556"/>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19476" name="Rectangle 16"/>
            <p:cNvSpPr>
              <a:spLocks noChangeArrowheads="1"/>
            </p:cNvSpPr>
            <p:nvPr/>
          </p:nvSpPr>
          <p:spPr bwMode="auto">
            <a:xfrm>
              <a:off x="3744" y="1008"/>
              <a:ext cx="36" cy="1556"/>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19477" name="Rectangle 17"/>
            <p:cNvSpPr>
              <a:spLocks noChangeArrowheads="1"/>
            </p:cNvSpPr>
            <p:nvPr/>
          </p:nvSpPr>
          <p:spPr bwMode="auto">
            <a:xfrm>
              <a:off x="3917" y="1008"/>
              <a:ext cx="36" cy="1556"/>
            </a:xfrm>
            <a:prstGeom prst="rect">
              <a:avLst/>
            </a:prstGeom>
            <a:solidFill>
              <a:srgbClr val="00FF00"/>
            </a:solidFill>
            <a:ln w="9525">
              <a:solidFill>
                <a:srgbClr val="C0C0C0"/>
              </a:solidFill>
              <a:miter lim="800000"/>
              <a:headEnd/>
              <a:tailEnd/>
            </a:ln>
          </p:spPr>
          <p:txBody>
            <a:bodyPr wrap="none" anchor="ctr"/>
            <a:lstStyle/>
            <a:p>
              <a:endParaRPr lang="en-US"/>
            </a:p>
          </p:txBody>
        </p:sp>
      </p:grpSp>
      <p:sp>
        <p:nvSpPr>
          <p:cNvPr id="19463" name="Rectangle 19"/>
          <p:cNvSpPr>
            <a:spLocks noChangeArrowheads="1"/>
          </p:cNvSpPr>
          <p:nvPr/>
        </p:nvSpPr>
        <p:spPr bwMode="auto">
          <a:xfrm>
            <a:off x="2901950" y="2516188"/>
            <a:ext cx="1006475" cy="1004887"/>
          </a:xfrm>
          <a:prstGeom prst="rect">
            <a:avLst/>
          </a:prstGeom>
          <a:noFill/>
          <a:ln w="25400">
            <a:solidFill>
              <a:schemeClr val="tx1"/>
            </a:solidFill>
            <a:miter lim="800000"/>
            <a:headEnd/>
            <a:tailEnd/>
          </a:ln>
        </p:spPr>
        <p:txBody>
          <a:bodyPr wrap="none" anchor="ctr"/>
          <a:lstStyle/>
          <a:p>
            <a:endParaRPr lang="en-US"/>
          </a:p>
        </p:txBody>
      </p:sp>
      <p:sp>
        <p:nvSpPr>
          <p:cNvPr id="19464" name="Line 20"/>
          <p:cNvSpPr>
            <a:spLocks noChangeShapeType="1"/>
          </p:cNvSpPr>
          <p:nvPr/>
        </p:nvSpPr>
        <p:spPr bwMode="auto">
          <a:xfrm>
            <a:off x="4038600" y="3019425"/>
            <a:ext cx="457200" cy="0"/>
          </a:xfrm>
          <a:prstGeom prst="line">
            <a:avLst/>
          </a:prstGeom>
          <a:noFill/>
          <a:ln w="9525">
            <a:solidFill>
              <a:schemeClr val="tx1"/>
            </a:solidFill>
            <a:round/>
            <a:headEnd/>
            <a:tailEnd type="triangle" w="med" len="med"/>
          </a:ln>
        </p:spPr>
        <p:txBody>
          <a:bodyPr/>
          <a:lstStyle/>
          <a:p>
            <a:endParaRPr lang="en-US"/>
          </a:p>
        </p:txBody>
      </p:sp>
      <p:sp>
        <p:nvSpPr>
          <p:cNvPr id="19465" name="Line 21"/>
          <p:cNvSpPr>
            <a:spLocks noChangeShapeType="1"/>
          </p:cNvSpPr>
          <p:nvPr/>
        </p:nvSpPr>
        <p:spPr bwMode="auto">
          <a:xfrm>
            <a:off x="6542088" y="3019425"/>
            <a:ext cx="457200" cy="0"/>
          </a:xfrm>
          <a:prstGeom prst="line">
            <a:avLst/>
          </a:prstGeom>
          <a:noFill/>
          <a:ln w="9525">
            <a:solidFill>
              <a:schemeClr val="tx1"/>
            </a:solidFill>
            <a:round/>
            <a:headEnd/>
            <a:tailEnd type="triangle" w="med" len="med"/>
          </a:ln>
        </p:spPr>
        <p:txBody>
          <a:bodyPr/>
          <a:lstStyle/>
          <a:p>
            <a:endParaRPr lang="en-US"/>
          </a:p>
        </p:txBody>
      </p:sp>
      <p:pic>
        <p:nvPicPr>
          <p:cNvPr id="19466" name="Picture 22" descr="temple-300-900-16-9"/>
          <p:cNvPicPr>
            <a:picLocks noChangeAspect="1" noChangeArrowheads="1"/>
          </p:cNvPicPr>
          <p:nvPr/>
        </p:nvPicPr>
        <p:blipFill>
          <a:blip r:embed="rId3" cstate="print"/>
          <a:srcRect/>
          <a:stretch>
            <a:fillRect/>
          </a:stretch>
        </p:blipFill>
        <p:spPr bwMode="auto">
          <a:xfrm>
            <a:off x="7131050" y="2368550"/>
            <a:ext cx="1738313" cy="1303338"/>
          </a:xfrm>
          <a:prstGeom prst="rect">
            <a:avLst/>
          </a:prstGeom>
          <a:noFill/>
          <a:ln w="9525">
            <a:noFill/>
            <a:miter lim="800000"/>
            <a:headEnd/>
            <a:tailEnd/>
          </a:ln>
        </p:spPr>
      </p:pic>
      <p:sp>
        <p:nvSpPr>
          <p:cNvPr id="19467" name="Text Box 25"/>
          <p:cNvSpPr txBox="1">
            <a:spLocks noChangeArrowheads="1"/>
          </p:cNvSpPr>
          <p:nvPr/>
        </p:nvSpPr>
        <p:spPr bwMode="auto">
          <a:xfrm>
            <a:off x="0" y="4846638"/>
            <a:ext cx="2590799" cy="1954381"/>
          </a:xfrm>
          <a:prstGeom prst="rect">
            <a:avLst/>
          </a:prstGeom>
          <a:noFill/>
          <a:ln w="9525">
            <a:noFill/>
            <a:miter lim="800000"/>
            <a:headEnd/>
            <a:tailEnd/>
          </a:ln>
        </p:spPr>
        <p:txBody>
          <a:bodyPr wrap="square">
            <a:spAutoFit/>
          </a:bodyPr>
          <a:lstStyle/>
          <a:p>
            <a:pPr algn="ctr">
              <a:spcBef>
                <a:spcPct val="50000"/>
              </a:spcBef>
            </a:pPr>
            <a:r>
              <a:rPr lang="en-US" sz="2200" b="1" dirty="0"/>
              <a:t>compute </a:t>
            </a:r>
            <a:r>
              <a:rPr lang="en-US" sz="2200" b="1" dirty="0" smtClean="0"/>
              <a:t>rows</a:t>
            </a:r>
          </a:p>
          <a:p>
            <a:pPr algn="ctr">
              <a:spcBef>
                <a:spcPct val="50000"/>
              </a:spcBef>
            </a:pPr>
            <a:r>
              <a:rPr lang="en-US" sz="2200" dirty="0" smtClean="0"/>
              <a:t>(i.e. pick pixels, compute </a:t>
            </a:r>
            <a:r>
              <a:rPr lang="en-US" sz="2200" dirty="0" err="1" smtClean="0"/>
              <a:t>contrib</a:t>
            </a:r>
            <a:r>
              <a:rPr lang="en-US" sz="2200" dirty="0" smtClean="0"/>
              <a:t> from ALL lights for each)</a:t>
            </a:r>
            <a:endParaRPr lang="en-US" sz="2200" dirty="0"/>
          </a:p>
        </p:txBody>
      </p:sp>
      <p:sp>
        <p:nvSpPr>
          <p:cNvPr id="19468" name="Text Box 26"/>
          <p:cNvSpPr txBox="1">
            <a:spLocks noChangeArrowheads="1"/>
          </p:cNvSpPr>
          <p:nvPr/>
        </p:nvSpPr>
        <p:spPr bwMode="auto">
          <a:xfrm>
            <a:off x="4419600" y="4846638"/>
            <a:ext cx="2468563" cy="1785104"/>
          </a:xfrm>
          <a:prstGeom prst="rect">
            <a:avLst/>
          </a:prstGeom>
          <a:noFill/>
          <a:ln w="9525">
            <a:noFill/>
            <a:miter lim="800000"/>
            <a:headEnd/>
            <a:tailEnd/>
          </a:ln>
        </p:spPr>
        <p:txBody>
          <a:bodyPr>
            <a:spAutoFit/>
          </a:bodyPr>
          <a:lstStyle/>
          <a:p>
            <a:pPr algn="ctr">
              <a:spcBef>
                <a:spcPct val="50000"/>
              </a:spcBef>
            </a:pPr>
            <a:r>
              <a:rPr lang="en-US" sz="2200" b="1" dirty="0"/>
              <a:t>compute </a:t>
            </a:r>
            <a:r>
              <a:rPr lang="en-US" sz="2200" b="1" dirty="0" smtClean="0"/>
              <a:t>columns</a:t>
            </a:r>
            <a:r>
              <a:rPr lang="en-US" sz="2200" dirty="0"/>
              <a:t/>
            </a:r>
            <a:br>
              <a:rPr lang="en-US" sz="2200" dirty="0"/>
            </a:br>
            <a:r>
              <a:rPr lang="en-US" sz="2200" dirty="0" smtClean="0"/>
              <a:t>(i.e. for the selected lights, compute contribution to all pixels)</a:t>
            </a:r>
          </a:p>
        </p:txBody>
      </p:sp>
      <p:sp>
        <p:nvSpPr>
          <p:cNvPr id="19469" name="Text Box 27"/>
          <p:cNvSpPr txBox="1">
            <a:spLocks noChangeArrowheads="1"/>
          </p:cNvSpPr>
          <p:nvPr/>
        </p:nvSpPr>
        <p:spPr bwMode="auto">
          <a:xfrm>
            <a:off x="7132638" y="4846638"/>
            <a:ext cx="1646237" cy="762000"/>
          </a:xfrm>
          <a:prstGeom prst="rect">
            <a:avLst/>
          </a:prstGeom>
          <a:noFill/>
          <a:ln w="9525">
            <a:noFill/>
            <a:miter lim="800000"/>
            <a:headEnd/>
            <a:tailEnd/>
          </a:ln>
        </p:spPr>
        <p:txBody>
          <a:bodyPr>
            <a:spAutoFit/>
          </a:bodyPr>
          <a:lstStyle/>
          <a:p>
            <a:pPr algn="ctr">
              <a:spcBef>
                <a:spcPct val="50000"/>
              </a:spcBef>
            </a:pPr>
            <a:r>
              <a:rPr lang="en-US" sz="2200"/>
              <a:t>weighted sum</a:t>
            </a:r>
          </a:p>
        </p:txBody>
      </p:sp>
      <p:sp>
        <p:nvSpPr>
          <p:cNvPr id="19470" name="Text Box 28"/>
          <p:cNvSpPr txBox="1">
            <a:spLocks noChangeArrowheads="1"/>
          </p:cNvSpPr>
          <p:nvPr/>
        </p:nvSpPr>
        <p:spPr bwMode="auto">
          <a:xfrm>
            <a:off x="3097213" y="2508250"/>
            <a:ext cx="731837" cy="1006475"/>
          </a:xfrm>
          <a:prstGeom prst="rect">
            <a:avLst/>
          </a:prstGeom>
          <a:noFill/>
          <a:ln w="9525">
            <a:noFill/>
            <a:miter lim="800000"/>
            <a:headEnd/>
            <a:tailEnd/>
          </a:ln>
        </p:spPr>
        <p:txBody>
          <a:bodyPr>
            <a:spAutoFit/>
          </a:bodyPr>
          <a:lstStyle/>
          <a:p>
            <a:pPr algn="ctr">
              <a:spcBef>
                <a:spcPct val="50000"/>
              </a:spcBef>
            </a:pPr>
            <a:r>
              <a:rPr lang="en-US" sz="6000"/>
              <a:t>?</a:t>
            </a:r>
          </a:p>
        </p:txBody>
      </p:sp>
      <p:sp>
        <p:nvSpPr>
          <p:cNvPr id="19471" name="Text Box 29"/>
          <p:cNvSpPr txBox="1">
            <a:spLocks noChangeArrowheads="1"/>
          </p:cNvSpPr>
          <p:nvPr/>
        </p:nvSpPr>
        <p:spPr bwMode="auto">
          <a:xfrm>
            <a:off x="2103438" y="4846638"/>
            <a:ext cx="2468562" cy="1107996"/>
          </a:xfrm>
          <a:prstGeom prst="rect">
            <a:avLst/>
          </a:prstGeom>
          <a:noFill/>
          <a:ln w="9525">
            <a:noFill/>
            <a:miter lim="800000"/>
            <a:headEnd/>
            <a:tailEnd/>
          </a:ln>
        </p:spPr>
        <p:txBody>
          <a:bodyPr>
            <a:spAutoFit/>
          </a:bodyPr>
          <a:lstStyle/>
          <a:p>
            <a:pPr algn="ctr">
              <a:spcBef>
                <a:spcPct val="50000"/>
              </a:spcBef>
            </a:pPr>
            <a:r>
              <a:rPr lang="en-US" sz="2200" dirty="0"/>
              <a:t>choose </a:t>
            </a:r>
            <a:r>
              <a:rPr lang="en-US" sz="2200" dirty="0" smtClean="0"/>
              <a:t>columns (=lights) </a:t>
            </a:r>
            <a:r>
              <a:rPr lang="en-US" sz="2200" dirty="0"/>
              <a:t>and weights</a:t>
            </a:r>
          </a:p>
        </p:txBody>
      </p:sp>
      <p:sp>
        <p:nvSpPr>
          <p:cNvPr id="19485" name="Text Box 29"/>
          <p:cNvSpPr txBox="1">
            <a:spLocks noChangeArrowheads="1"/>
          </p:cNvSpPr>
          <p:nvPr/>
        </p:nvSpPr>
        <p:spPr bwMode="auto">
          <a:xfrm>
            <a:off x="2193925" y="4710113"/>
            <a:ext cx="2468563" cy="1187450"/>
          </a:xfrm>
          <a:prstGeom prst="rect">
            <a:avLst/>
          </a:prstGeom>
          <a:noFill/>
          <a:ln w="9525">
            <a:noFill/>
            <a:miter lim="800000"/>
            <a:headEnd/>
            <a:tailEnd/>
          </a:ln>
        </p:spPr>
        <p:txBody>
          <a:bodyPr>
            <a:spAutoFit/>
          </a:bodyPr>
          <a:lstStyle/>
          <a:p>
            <a:pPr algn="ctr">
              <a:spcBef>
                <a:spcPct val="50000"/>
              </a:spcBef>
            </a:pPr>
            <a:r>
              <a:rPr lang="en-US" sz="2400">
                <a:solidFill>
                  <a:srgbClr val="FFFD49"/>
                </a:solidFill>
              </a:rPr>
              <a:t>how to choose columns and weights?</a:t>
            </a:r>
          </a:p>
        </p:txBody>
      </p:sp>
      <p:sp>
        <p:nvSpPr>
          <p:cNvPr id="19486" name="Line 24"/>
          <p:cNvSpPr>
            <a:spLocks noChangeShapeType="1"/>
          </p:cNvSpPr>
          <p:nvPr/>
        </p:nvSpPr>
        <p:spPr bwMode="auto">
          <a:xfrm flipV="1">
            <a:off x="3382963" y="3703638"/>
            <a:ext cx="0" cy="731837"/>
          </a:xfrm>
          <a:prstGeom prst="line">
            <a:avLst/>
          </a:prstGeom>
          <a:noFill/>
          <a:ln w="50800">
            <a:solidFill>
              <a:schemeClr val="folHlink"/>
            </a:solidFill>
            <a:round/>
            <a:headEnd/>
            <a:tailEnd type="triangle" w="med" len="med"/>
          </a:ln>
        </p:spPr>
        <p:txBody>
          <a:bodyPr/>
          <a:lstStyle/>
          <a:p>
            <a:endParaRPr lang="en-US"/>
          </a:p>
        </p:txBody>
      </p:sp>
      <p:sp>
        <p:nvSpPr>
          <p:cNvPr id="30" name="TextBox 29"/>
          <p:cNvSpPr txBox="1"/>
          <p:nvPr/>
        </p:nvSpPr>
        <p:spPr>
          <a:xfrm rot="16200000">
            <a:off x="-183383" y="1859784"/>
            <a:ext cx="736099" cy="369332"/>
          </a:xfrm>
          <a:prstGeom prst="rect">
            <a:avLst/>
          </a:prstGeom>
          <a:noFill/>
        </p:spPr>
        <p:txBody>
          <a:bodyPr wrap="none" rtlCol="0">
            <a:spAutoFit/>
          </a:bodyPr>
          <a:lstStyle/>
          <a:p>
            <a:r>
              <a:rPr lang="en-US" dirty="0" smtClean="0"/>
              <a:t>Pixels</a:t>
            </a:r>
            <a:endParaRPr lang="en-US" dirty="0"/>
          </a:p>
        </p:txBody>
      </p:sp>
      <p:sp>
        <p:nvSpPr>
          <p:cNvPr id="31" name="TextBox 30"/>
          <p:cNvSpPr txBox="1"/>
          <p:nvPr/>
        </p:nvSpPr>
        <p:spPr>
          <a:xfrm>
            <a:off x="304800" y="1427936"/>
            <a:ext cx="776175" cy="369332"/>
          </a:xfrm>
          <a:prstGeom prst="rect">
            <a:avLst/>
          </a:prstGeom>
          <a:noFill/>
        </p:spPr>
        <p:txBody>
          <a:bodyPr wrap="none" rtlCol="0">
            <a:spAutoFit/>
          </a:bodyPr>
          <a:lstStyle/>
          <a:p>
            <a:r>
              <a:rPr lang="en-US" dirty="0" smtClean="0"/>
              <a:t>Lights</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6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4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48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94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19463" grpId="0" animBg="1"/>
      <p:bldP spid="19464" grpId="0" animBg="1"/>
      <p:bldP spid="19465" grpId="0" animBg="1"/>
      <p:bldP spid="19468" grpId="0"/>
      <p:bldP spid="19469" grpId="0"/>
      <p:bldP spid="19470" grpId="0"/>
      <p:bldP spid="19471" grpId="0"/>
      <p:bldP spid="19471" grpId="1"/>
      <p:bldP spid="19485" grpId="0"/>
      <p:bldP spid="1948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32"/>
          <p:cNvSpPr>
            <a:spLocks noGrp="1"/>
          </p:cNvSpPr>
          <p:nvPr>
            <p:ph type="sldNum" sz="quarter" idx="11"/>
          </p:nvPr>
        </p:nvSpPr>
        <p:spPr/>
        <p:txBody>
          <a:bodyPr/>
          <a:lstStyle/>
          <a:p>
            <a:pPr>
              <a:defRPr/>
            </a:pPr>
            <a:fld id="{436069EF-2218-4AB1-8D37-562BB864C219}" type="slidenum">
              <a:rPr lang="en-US" smtClean="0"/>
              <a:pPr>
                <a:defRPr/>
              </a:pPr>
              <a:t>89</a:t>
            </a:fld>
            <a:endParaRPr lang="en-US" dirty="0"/>
          </a:p>
        </p:txBody>
      </p:sp>
      <p:sp>
        <p:nvSpPr>
          <p:cNvPr id="23554" name="Rectangle 2"/>
          <p:cNvSpPr>
            <a:spLocks noGrp="1" noChangeArrowheads="1"/>
          </p:cNvSpPr>
          <p:nvPr>
            <p:ph type="title"/>
          </p:nvPr>
        </p:nvSpPr>
        <p:spPr/>
        <p:txBody>
          <a:bodyPr/>
          <a:lstStyle/>
          <a:p>
            <a:pPr eaLnBrk="1" hangingPunct="1"/>
            <a:r>
              <a:rPr lang="en-US" dirty="0" smtClean="0"/>
              <a:t>Clustering Approach</a:t>
            </a:r>
          </a:p>
        </p:txBody>
      </p:sp>
      <p:sp>
        <p:nvSpPr>
          <p:cNvPr id="72958" name="Text Box 254"/>
          <p:cNvSpPr txBox="1">
            <a:spLocks noChangeArrowheads="1"/>
          </p:cNvSpPr>
          <p:nvPr/>
        </p:nvSpPr>
        <p:spPr bwMode="auto">
          <a:xfrm>
            <a:off x="3019425" y="4908550"/>
            <a:ext cx="3016250" cy="457200"/>
          </a:xfrm>
          <a:prstGeom prst="rect">
            <a:avLst/>
          </a:prstGeom>
          <a:noFill/>
          <a:ln w="9525">
            <a:noFill/>
            <a:miter lim="800000"/>
            <a:headEnd/>
            <a:tailEnd/>
          </a:ln>
        </p:spPr>
        <p:txBody>
          <a:bodyPr>
            <a:spAutoFit/>
          </a:bodyPr>
          <a:lstStyle/>
          <a:p>
            <a:pPr algn="ctr">
              <a:spcBef>
                <a:spcPct val="50000"/>
              </a:spcBef>
            </a:pPr>
            <a:r>
              <a:rPr lang="en-US" sz="2400" dirty="0" smtClean="0">
                <a:latin typeface="+mn-lt"/>
              </a:rPr>
              <a:t>Clustering</a:t>
            </a:r>
            <a:endParaRPr lang="en-US" sz="2400" dirty="0">
              <a:latin typeface="+mn-lt"/>
            </a:endParaRPr>
          </a:p>
        </p:txBody>
      </p:sp>
      <p:sp>
        <p:nvSpPr>
          <p:cNvPr id="72959" name="Text Box 255"/>
          <p:cNvSpPr txBox="1">
            <a:spLocks noChangeArrowheads="1"/>
          </p:cNvSpPr>
          <p:nvPr/>
        </p:nvSpPr>
        <p:spPr bwMode="auto">
          <a:xfrm>
            <a:off x="6675438" y="4543425"/>
            <a:ext cx="2193925" cy="1200329"/>
          </a:xfrm>
          <a:prstGeom prst="rect">
            <a:avLst/>
          </a:prstGeom>
          <a:noFill/>
          <a:ln w="9525">
            <a:noFill/>
            <a:miter lim="800000"/>
            <a:headEnd/>
            <a:tailEnd/>
          </a:ln>
        </p:spPr>
        <p:txBody>
          <a:bodyPr>
            <a:spAutoFit/>
          </a:bodyPr>
          <a:lstStyle/>
          <a:p>
            <a:pPr algn="ctr">
              <a:spcBef>
                <a:spcPct val="50000"/>
              </a:spcBef>
            </a:pPr>
            <a:r>
              <a:rPr lang="en-US" sz="2400">
                <a:latin typeface="+mn-lt"/>
              </a:rPr>
              <a:t>Choose representative columns</a:t>
            </a:r>
          </a:p>
        </p:txBody>
      </p:sp>
      <p:grpSp>
        <p:nvGrpSpPr>
          <p:cNvPr id="2" name="Group 43"/>
          <p:cNvGrpSpPr>
            <a:grpSpLocks/>
          </p:cNvGrpSpPr>
          <p:nvPr/>
        </p:nvGrpSpPr>
        <p:grpSpPr bwMode="auto">
          <a:xfrm>
            <a:off x="6769100" y="1880202"/>
            <a:ext cx="1917700" cy="2447250"/>
            <a:chOff x="3975" y="1477"/>
            <a:chExt cx="1208" cy="568"/>
          </a:xfrm>
        </p:grpSpPr>
        <p:sp>
          <p:nvSpPr>
            <p:cNvPr id="23560" name="Rectangle 236"/>
            <p:cNvSpPr>
              <a:spLocks noChangeArrowheads="1"/>
            </p:cNvSpPr>
            <p:nvPr/>
          </p:nvSpPr>
          <p:spPr bwMode="auto">
            <a:xfrm>
              <a:off x="4170" y="1477"/>
              <a:ext cx="39" cy="568"/>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3561" name="Rectangle 237"/>
            <p:cNvSpPr>
              <a:spLocks noChangeArrowheads="1"/>
            </p:cNvSpPr>
            <p:nvPr/>
          </p:nvSpPr>
          <p:spPr bwMode="auto">
            <a:xfrm>
              <a:off x="4404" y="1477"/>
              <a:ext cx="39" cy="568"/>
            </a:xfrm>
            <a:prstGeom prst="rect">
              <a:avLst/>
            </a:prstGeom>
            <a:solidFill>
              <a:srgbClr val="FF0000"/>
            </a:solidFill>
            <a:ln w="9525">
              <a:solidFill>
                <a:srgbClr val="C0C0C0"/>
              </a:solidFill>
              <a:miter lim="800000"/>
              <a:headEnd/>
              <a:tailEnd/>
            </a:ln>
          </p:spPr>
          <p:txBody>
            <a:bodyPr wrap="none" anchor="ctr"/>
            <a:lstStyle/>
            <a:p>
              <a:endParaRPr lang="en-US"/>
            </a:p>
          </p:txBody>
        </p:sp>
        <p:sp>
          <p:nvSpPr>
            <p:cNvPr id="23562" name="Rectangle 238"/>
            <p:cNvSpPr>
              <a:spLocks noChangeArrowheads="1"/>
            </p:cNvSpPr>
            <p:nvPr/>
          </p:nvSpPr>
          <p:spPr bwMode="auto">
            <a:xfrm>
              <a:off x="4716" y="1477"/>
              <a:ext cx="38" cy="568"/>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23563" name="Rectangle 239"/>
            <p:cNvSpPr>
              <a:spLocks noChangeArrowheads="1"/>
            </p:cNvSpPr>
            <p:nvPr/>
          </p:nvSpPr>
          <p:spPr bwMode="auto">
            <a:xfrm>
              <a:off x="4871" y="1477"/>
              <a:ext cx="39" cy="568"/>
            </a:xfrm>
            <a:prstGeom prst="rect">
              <a:avLst/>
            </a:prstGeom>
            <a:solidFill>
              <a:srgbClr val="FF9900"/>
            </a:solidFill>
            <a:ln w="9525">
              <a:solidFill>
                <a:srgbClr val="C0C0C0"/>
              </a:solidFill>
              <a:miter lim="800000"/>
              <a:headEnd/>
              <a:tailEnd/>
            </a:ln>
          </p:spPr>
          <p:txBody>
            <a:bodyPr wrap="none" anchor="ctr"/>
            <a:lstStyle/>
            <a:p>
              <a:endParaRPr lang="en-US"/>
            </a:p>
          </p:txBody>
        </p:sp>
        <p:sp>
          <p:nvSpPr>
            <p:cNvPr id="23564" name="Rectangle 240"/>
            <p:cNvSpPr>
              <a:spLocks noChangeArrowheads="1"/>
            </p:cNvSpPr>
            <p:nvPr/>
          </p:nvSpPr>
          <p:spPr bwMode="auto">
            <a:xfrm>
              <a:off x="5066" y="1477"/>
              <a:ext cx="39" cy="568"/>
            </a:xfrm>
            <a:prstGeom prst="rect">
              <a:avLst/>
            </a:prstGeom>
            <a:solidFill>
              <a:srgbClr val="FFFF00"/>
            </a:solidFill>
            <a:ln w="9525">
              <a:solidFill>
                <a:srgbClr val="C0C0C0"/>
              </a:solidFill>
              <a:miter lim="800000"/>
              <a:headEnd/>
              <a:tailEnd/>
            </a:ln>
          </p:spPr>
          <p:txBody>
            <a:bodyPr wrap="none" anchor="ctr"/>
            <a:lstStyle/>
            <a:p>
              <a:endParaRPr lang="en-US"/>
            </a:p>
          </p:txBody>
        </p:sp>
        <p:sp>
          <p:nvSpPr>
            <p:cNvPr id="23571" name="Rectangle 235"/>
            <p:cNvSpPr>
              <a:spLocks noChangeArrowheads="1"/>
            </p:cNvSpPr>
            <p:nvPr/>
          </p:nvSpPr>
          <p:spPr bwMode="auto">
            <a:xfrm>
              <a:off x="3975" y="1477"/>
              <a:ext cx="1208" cy="568"/>
            </a:xfrm>
            <a:prstGeom prst="rect">
              <a:avLst/>
            </a:prstGeom>
            <a:noFill/>
            <a:ln w="25400">
              <a:solidFill>
                <a:schemeClr val="tx1"/>
              </a:solidFill>
              <a:miter lim="800000"/>
              <a:headEnd/>
              <a:tailEnd/>
            </a:ln>
          </p:spPr>
          <p:txBody>
            <a:bodyPr wrap="none" anchor="ctr"/>
            <a:lstStyle/>
            <a:p>
              <a:endParaRPr lang="en-US"/>
            </a:p>
          </p:txBody>
        </p:sp>
      </p:grpSp>
      <p:grpSp>
        <p:nvGrpSpPr>
          <p:cNvPr id="3" name="Group 49"/>
          <p:cNvGrpSpPr>
            <a:grpSpLocks/>
          </p:cNvGrpSpPr>
          <p:nvPr/>
        </p:nvGrpSpPr>
        <p:grpSpPr bwMode="auto">
          <a:xfrm>
            <a:off x="3556000" y="1886860"/>
            <a:ext cx="2001838" cy="2464483"/>
            <a:chOff x="2240" y="1588"/>
            <a:chExt cx="1261" cy="572"/>
          </a:xfrm>
        </p:grpSpPr>
        <p:sp>
          <p:nvSpPr>
            <p:cNvPr id="23555" name="Rectangle 86"/>
            <p:cNvSpPr>
              <a:spLocks noChangeArrowheads="1"/>
            </p:cNvSpPr>
            <p:nvPr/>
          </p:nvSpPr>
          <p:spPr bwMode="auto">
            <a:xfrm>
              <a:off x="2608" y="1588"/>
              <a:ext cx="241" cy="572"/>
            </a:xfrm>
            <a:prstGeom prst="rect">
              <a:avLst/>
            </a:prstGeom>
            <a:solidFill>
              <a:srgbClr val="FF0000"/>
            </a:solidFill>
            <a:ln w="9525">
              <a:solidFill>
                <a:srgbClr val="C0C0C0"/>
              </a:solidFill>
              <a:miter lim="800000"/>
              <a:headEnd/>
              <a:tailEnd/>
            </a:ln>
          </p:spPr>
          <p:txBody>
            <a:bodyPr wrap="none" anchor="ctr"/>
            <a:lstStyle/>
            <a:p>
              <a:endParaRPr lang="en-US"/>
            </a:p>
          </p:txBody>
        </p:sp>
        <p:sp>
          <p:nvSpPr>
            <p:cNvPr id="23556" name="Rectangle 87"/>
            <p:cNvSpPr>
              <a:spLocks noChangeArrowheads="1"/>
            </p:cNvSpPr>
            <p:nvPr/>
          </p:nvSpPr>
          <p:spPr bwMode="auto">
            <a:xfrm>
              <a:off x="2853" y="1588"/>
              <a:ext cx="293" cy="572"/>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23557" name="Rectangle 88"/>
            <p:cNvSpPr>
              <a:spLocks noChangeArrowheads="1"/>
            </p:cNvSpPr>
            <p:nvPr/>
          </p:nvSpPr>
          <p:spPr bwMode="auto">
            <a:xfrm>
              <a:off x="3150" y="1588"/>
              <a:ext cx="194" cy="572"/>
            </a:xfrm>
            <a:prstGeom prst="rect">
              <a:avLst/>
            </a:prstGeom>
            <a:solidFill>
              <a:srgbClr val="FF9900"/>
            </a:solidFill>
            <a:ln w="9525">
              <a:solidFill>
                <a:srgbClr val="C0C0C0"/>
              </a:solidFill>
              <a:miter lim="800000"/>
              <a:headEnd/>
              <a:tailEnd/>
            </a:ln>
          </p:spPr>
          <p:txBody>
            <a:bodyPr wrap="none" anchor="ctr"/>
            <a:lstStyle/>
            <a:p>
              <a:endParaRPr lang="en-US"/>
            </a:p>
          </p:txBody>
        </p:sp>
        <p:sp>
          <p:nvSpPr>
            <p:cNvPr id="23558" name="Rectangle 89"/>
            <p:cNvSpPr>
              <a:spLocks noChangeArrowheads="1"/>
            </p:cNvSpPr>
            <p:nvPr/>
          </p:nvSpPr>
          <p:spPr bwMode="auto">
            <a:xfrm>
              <a:off x="3328" y="1588"/>
              <a:ext cx="173" cy="572"/>
            </a:xfrm>
            <a:prstGeom prst="rect">
              <a:avLst/>
            </a:prstGeom>
            <a:solidFill>
              <a:srgbClr val="FFFF00"/>
            </a:solidFill>
            <a:ln w="9525">
              <a:solidFill>
                <a:srgbClr val="C0C0C0"/>
              </a:solidFill>
              <a:miter lim="800000"/>
              <a:headEnd/>
              <a:tailEnd/>
            </a:ln>
          </p:spPr>
          <p:txBody>
            <a:bodyPr wrap="none" anchor="ctr"/>
            <a:lstStyle/>
            <a:p>
              <a:endParaRPr lang="en-US"/>
            </a:p>
          </p:txBody>
        </p:sp>
        <p:sp>
          <p:nvSpPr>
            <p:cNvPr id="23570" name="Rectangle 85"/>
            <p:cNvSpPr>
              <a:spLocks noChangeArrowheads="1"/>
            </p:cNvSpPr>
            <p:nvPr/>
          </p:nvSpPr>
          <p:spPr bwMode="auto">
            <a:xfrm>
              <a:off x="2240" y="1588"/>
              <a:ext cx="368" cy="572"/>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3574" name="Rectangle 260"/>
            <p:cNvSpPr>
              <a:spLocks noChangeArrowheads="1"/>
            </p:cNvSpPr>
            <p:nvPr/>
          </p:nvSpPr>
          <p:spPr bwMode="auto">
            <a:xfrm>
              <a:off x="2246" y="1588"/>
              <a:ext cx="1255" cy="568"/>
            </a:xfrm>
            <a:prstGeom prst="rect">
              <a:avLst/>
            </a:prstGeom>
            <a:noFill/>
            <a:ln w="25400">
              <a:solidFill>
                <a:schemeClr val="tx1"/>
              </a:solidFill>
              <a:miter lim="800000"/>
              <a:headEnd/>
              <a:tailEnd/>
            </a:ln>
          </p:spPr>
          <p:txBody>
            <a:bodyPr wrap="none" anchor="ctr"/>
            <a:lstStyle/>
            <a:p>
              <a:endParaRPr lang="en-US"/>
            </a:p>
          </p:txBody>
        </p:sp>
      </p:grpSp>
      <p:grpSp>
        <p:nvGrpSpPr>
          <p:cNvPr id="4" name="Group 48"/>
          <p:cNvGrpSpPr>
            <a:grpSpLocks/>
          </p:cNvGrpSpPr>
          <p:nvPr/>
        </p:nvGrpSpPr>
        <p:grpSpPr bwMode="auto">
          <a:xfrm>
            <a:off x="457200" y="1863725"/>
            <a:ext cx="1855788" cy="2486025"/>
            <a:chOff x="288" y="1583"/>
            <a:chExt cx="1169" cy="577"/>
          </a:xfrm>
        </p:grpSpPr>
        <p:sp>
          <p:nvSpPr>
            <p:cNvPr id="23575" name="Rectangle 223"/>
            <p:cNvSpPr>
              <a:spLocks noChangeArrowheads="1"/>
            </p:cNvSpPr>
            <p:nvPr/>
          </p:nvSpPr>
          <p:spPr bwMode="auto">
            <a:xfrm>
              <a:off x="288" y="1583"/>
              <a:ext cx="132" cy="576"/>
            </a:xfrm>
            <a:prstGeom prst="rect">
              <a:avLst/>
            </a:prstGeom>
            <a:solidFill>
              <a:schemeClr val="accent1"/>
            </a:solidFill>
            <a:ln w="12700">
              <a:solidFill>
                <a:srgbClr val="C0C0C0"/>
              </a:solidFill>
              <a:miter lim="800000"/>
              <a:headEnd/>
              <a:tailEnd/>
            </a:ln>
          </p:spPr>
          <p:txBody>
            <a:bodyPr wrap="none" anchor="ctr"/>
            <a:lstStyle/>
            <a:p>
              <a:endParaRPr lang="en-US"/>
            </a:p>
          </p:txBody>
        </p:sp>
        <p:sp>
          <p:nvSpPr>
            <p:cNvPr id="23584" name="Rectangle 223"/>
            <p:cNvSpPr>
              <a:spLocks noChangeArrowheads="1"/>
            </p:cNvSpPr>
            <p:nvPr/>
          </p:nvSpPr>
          <p:spPr bwMode="auto">
            <a:xfrm>
              <a:off x="420" y="1583"/>
              <a:ext cx="132" cy="576"/>
            </a:xfrm>
            <a:prstGeom prst="rect">
              <a:avLst/>
            </a:prstGeom>
            <a:solidFill>
              <a:schemeClr val="accent1"/>
            </a:solidFill>
            <a:ln w="12700">
              <a:solidFill>
                <a:srgbClr val="C0C0C0"/>
              </a:solidFill>
              <a:miter lim="800000"/>
              <a:headEnd/>
              <a:tailEnd/>
            </a:ln>
          </p:spPr>
          <p:txBody>
            <a:bodyPr wrap="none" anchor="ctr"/>
            <a:lstStyle/>
            <a:p>
              <a:endParaRPr lang="en-US"/>
            </a:p>
          </p:txBody>
        </p:sp>
        <p:sp>
          <p:nvSpPr>
            <p:cNvPr id="23585" name="Rectangle 223"/>
            <p:cNvSpPr>
              <a:spLocks noChangeArrowheads="1"/>
            </p:cNvSpPr>
            <p:nvPr/>
          </p:nvSpPr>
          <p:spPr bwMode="auto">
            <a:xfrm>
              <a:off x="552" y="1583"/>
              <a:ext cx="132" cy="576"/>
            </a:xfrm>
            <a:prstGeom prst="rect">
              <a:avLst/>
            </a:prstGeom>
            <a:solidFill>
              <a:schemeClr val="accent1"/>
            </a:solidFill>
            <a:ln w="12700">
              <a:solidFill>
                <a:srgbClr val="C0C0C0"/>
              </a:solidFill>
              <a:miter lim="800000"/>
              <a:headEnd/>
              <a:tailEnd/>
            </a:ln>
          </p:spPr>
          <p:txBody>
            <a:bodyPr wrap="none" anchor="ctr"/>
            <a:lstStyle/>
            <a:p>
              <a:endParaRPr lang="en-US"/>
            </a:p>
          </p:txBody>
        </p:sp>
        <p:sp>
          <p:nvSpPr>
            <p:cNvPr id="23586" name="Rectangle 223"/>
            <p:cNvSpPr>
              <a:spLocks noChangeArrowheads="1"/>
            </p:cNvSpPr>
            <p:nvPr/>
          </p:nvSpPr>
          <p:spPr bwMode="auto">
            <a:xfrm>
              <a:off x="684" y="1583"/>
              <a:ext cx="131" cy="576"/>
            </a:xfrm>
            <a:prstGeom prst="rect">
              <a:avLst/>
            </a:prstGeom>
            <a:solidFill>
              <a:schemeClr val="accent1"/>
            </a:solidFill>
            <a:ln w="12700">
              <a:solidFill>
                <a:srgbClr val="C0C0C0"/>
              </a:solidFill>
              <a:miter lim="800000"/>
              <a:headEnd/>
              <a:tailEnd/>
            </a:ln>
          </p:spPr>
          <p:txBody>
            <a:bodyPr wrap="none" anchor="ctr"/>
            <a:lstStyle/>
            <a:p>
              <a:endParaRPr lang="en-US"/>
            </a:p>
          </p:txBody>
        </p:sp>
        <p:sp>
          <p:nvSpPr>
            <p:cNvPr id="23587" name="Rectangle 223"/>
            <p:cNvSpPr>
              <a:spLocks noChangeArrowheads="1"/>
            </p:cNvSpPr>
            <p:nvPr/>
          </p:nvSpPr>
          <p:spPr bwMode="auto">
            <a:xfrm>
              <a:off x="815" y="1583"/>
              <a:ext cx="132" cy="576"/>
            </a:xfrm>
            <a:prstGeom prst="rect">
              <a:avLst/>
            </a:prstGeom>
            <a:solidFill>
              <a:schemeClr val="accent1"/>
            </a:solidFill>
            <a:ln w="12700">
              <a:solidFill>
                <a:srgbClr val="C0C0C0"/>
              </a:solidFill>
              <a:miter lim="800000"/>
              <a:headEnd/>
              <a:tailEnd/>
            </a:ln>
          </p:spPr>
          <p:txBody>
            <a:bodyPr wrap="none" anchor="ctr"/>
            <a:lstStyle/>
            <a:p>
              <a:endParaRPr lang="en-US"/>
            </a:p>
          </p:txBody>
        </p:sp>
        <p:sp>
          <p:nvSpPr>
            <p:cNvPr id="23588" name="Rectangle 223"/>
            <p:cNvSpPr>
              <a:spLocks noChangeArrowheads="1"/>
            </p:cNvSpPr>
            <p:nvPr/>
          </p:nvSpPr>
          <p:spPr bwMode="auto">
            <a:xfrm>
              <a:off x="947" y="1583"/>
              <a:ext cx="132" cy="576"/>
            </a:xfrm>
            <a:prstGeom prst="rect">
              <a:avLst/>
            </a:prstGeom>
            <a:solidFill>
              <a:schemeClr val="accent1"/>
            </a:solidFill>
            <a:ln w="12700">
              <a:solidFill>
                <a:srgbClr val="C0C0C0"/>
              </a:solidFill>
              <a:miter lim="800000"/>
              <a:headEnd/>
              <a:tailEnd/>
            </a:ln>
          </p:spPr>
          <p:txBody>
            <a:bodyPr wrap="none" anchor="ctr"/>
            <a:lstStyle/>
            <a:p>
              <a:endParaRPr lang="en-US"/>
            </a:p>
          </p:txBody>
        </p:sp>
        <p:sp>
          <p:nvSpPr>
            <p:cNvPr id="23589" name="Rectangle 223"/>
            <p:cNvSpPr>
              <a:spLocks noChangeArrowheads="1"/>
            </p:cNvSpPr>
            <p:nvPr/>
          </p:nvSpPr>
          <p:spPr bwMode="auto">
            <a:xfrm>
              <a:off x="1325" y="1584"/>
              <a:ext cx="132" cy="576"/>
            </a:xfrm>
            <a:prstGeom prst="rect">
              <a:avLst/>
            </a:prstGeom>
            <a:solidFill>
              <a:schemeClr val="accent1"/>
            </a:solidFill>
            <a:ln w="12700">
              <a:solidFill>
                <a:srgbClr val="C0C0C0"/>
              </a:solidFill>
              <a:miter lim="800000"/>
              <a:headEnd/>
              <a:tailEnd/>
            </a:ln>
          </p:spPr>
          <p:txBody>
            <a:bodyPr wrap="none" anchor="ctr"/>
            <a:lstStyle/>
            <a:p>
              <a:endParaRPr lang="en-US"/>
            </a:p>
          </p:txBody>
        </p:sp>
        <p:sp>
          <p:nvSpPr>
            <p:cNvPr id="23590" name="Rectangle 223"/>
            <p:cNvSpPr>
              <a:spLocks noChangeArrowheads="1"/>
            </p:cNvSpPr>
            <p:nvPr/>
          </p:nvSpPr>
          <p:spPr bwMode="auto">
            <a:xfrm>
              <a:off x="1080" y="1583"/>
              <a:ext cx="132" cy="576"/>
            </a:xfrm>
            <a:prstGeom prst="rect">
              <a:avLst/>
            </a:prstGeom>
            <a:solidFill>
              <a:schemeClr val="accent1"/>
            </a:solidFill>
            <a:ln w="12700">
              <a:solidFill>
                <a:srgbClr val="C0C0C0"/>
              </a:solidFill>
              <a:miter lim="800000"/>
              <a:headEnd/>
              <a:tailEnd/>
            </a:ln>
          </p:spPr>
          <p:txBody>
            <a:bodyPr wrap="none" anchor="ctr"/>
            <a:lstStyle/>
            <a:p>
              <a:endParaRPr lang="en-US"/>
            </a:p>
          </p:txBody>
        </p:sp>
        <p:sp>
          <p:nvSpPr>
            <p:cNvPr id="23591" name="Rectangle 223"/>
            <p:cNvSpPr>
              <a:spLocks noChangeArrowheads="1"/>
            </p:cNvSpPr>
            <p:nvPr/>
          </p:nvSpPr>
          <p:spPr bwMode="auto">
            <a:xfrm>
              <a:off x="1212" y="1583"/>
              <a:ext cx="132" cy="576"/>
            </a:xfrm>
            <a:prstGeom prst="rect">
              <a:avLst/>
            </a:prstGeom>
            <a:solidFill>
              <a:schemeClr val="accent1"/>
            </a:solidFill>
            <a:ln w="12700">
              <a:solidFill>
                <a:srgbClr val="C0C0C0"/>
              </a:solidFill>
              <a:miter lim="800000"/>
              <a:headEnd/>
              <a:tailEnd/>
            </a:ln>
          </p:spPr>
          <p:txBody>
            <a:bodyPr wrap="none" anchor="ctr"/>
            <a:lstStyle/>
            <a:p>
              <a:endParaRPr lang="en-US"/>
            </a:p>
          </p:txBody>
        </p:sp>
        <p:sp>
          <p:nvSpPr>
            <p:cNvPr id="23569" name="Rectangle 220"/>
            <p:cNvSpPr>
              <a:spLocks noChangeArrowheads="1"/>
            </p:cNvSpPr>
            <p:nvPr/>
          </p:nvSpPr>
          <p:spPr bwMode="auto">
            <a:xfrm>
              <a:off x="288" y="1583"/>
              <a:ext cx="1152" cy="572"/>
            </a:xfrm>
            <a:prstGeom prst="rect">
              <a:avLst/>
            </a:prstGeom>
            <a:noFill/>
            <a:ln w="25400">
              <a:solidFill>
                <a:schemeClr val="tx1"/>
              </a:solidFill>
              <a:miter lim="800000"/>
              <a:headEnd/>
              <a:tailEnd/>
            </a:ln>
          </p:spPr>
          <p:txBody>
            <a:bodyPr wrap="none" anchor="ctr"/>
            <a:lstStyle/>
            <a:p>
              <a:endParaRPr lang="en-US"/>
            </a:p>
          </p:txBody>
        </p:sp>
      </p:grpSp>
      <p:sp>
        <p:nvSpPr>
          <p:cNvPr id="23604" name="Line 52"/>
          <p:cNvSpPr>
            <a:spLocks noChangeShapeType="1"/>
          </p:cNvSpPr>
          <p:nvPr/>
        </p:nvSpPr>
        <p:spPr bwMode="auto">
          <a:xfrm>
            <a:off x="2468563" y="2971800"/>
            <a:ext cx="823912" cy="0"/>
          </a:xfrm>
          <a:prstGeom prst="line">
            <a:avLst/>
          </a:prstGeom>
          <a:noFill/>
          <a:ln w="9525">
            <a:solidFill>
              <a:schemeClr val="tx1"/>
            </a:solidFill>
            <a:round/>
            <a:headEnd/>
            <a:tailEnd type="triangle" w="med" len="med"/>
          </a:ln>
          <a:effectLst/>
        </p:spPr>
        <p:txBody>
          <a:bodyPr/>
          <a:lstStyle/>
          <a:p>
            <a:endParaRPr lang="en-US"/>
          </a:p>
        </p:txBody>
      </p:sp>
      <p:sp>
        <p:nvSpPr>
          <p:cNvPr id="23605" name="Line 53"/>
          <p:cNvSpPr>
            <a:spLocks noChangeShapeType="1"/>
          </p:cNvSpPr>
          <p:nvPr/>
        </p:nvSpPr>
        <p:spPr bwMode="auto">
          <a:xfrm>
            <a:off x="5761038" y="2971800"/>
            <a:ext cx="822325" cy="0"/>
          </a:xfrm>
          <a:prstGeom prst="line">
            <a:avLst/>
          </a:prstGeom>
          <a:noFill/>
          <a:ln w="9525">
            <a:solidFill>
              <a:schemeClr val="tx1"/>
            </a:solidFill>
            <a:round/>
            <a:headEnd/>
            <a:tailEnd type="triangle" w="med" len="med"/>
          </a:ln>
          <a:effectLst/>
        </p:spPr>
        <p:txBody>
          <a:bodyPr/>
          <a:lstStyle/>
          <a:p>
            <a:endParaRPr lang="en-US"/>
          </a:p>
        </p:txBody>
      </p:sp>
      <p:sp>
        <p:nvSpPr>
          <p:cNvPr id="72957" name="Text Box 253"/>
          <p:cNvSpPr txBox="1">
            <a:spLocks noChangeArrowheads="1"/>
          </p:cNvSpPr>
          <p:nvPr/>
        </p:nvSpPr>
        <p:spPr bwMode="auto">
          <a:xfrm>
            <a:off x="549275" y="4906318"/>
            <a:ext cx="1674813" cy="461665"/>
          </a:xfrm>
          <a:prstGeom prst="rect">
            <a:avLst/>
          </a:prstGeom>
          <a:noFill/>
          <a:ln w="9525">
            <a:noFill/>
            <a:miter lim="800000"/>
            <a:headEnd/>
            <a:tailEnd/>
          </a:ln>
        </p:spPr>
        <p:txBody>
          <a:bodyPr>
            <a:spAutoFit/>
          </a:bodyPr>
          <a:lstStyle/>
          <a:p>
            <a:pPr algn="ctr">
              <a:spcBef>
                <a:spcPct val="50000"/>
              </a:spcBef>
            </a:pPr>
            <a:r>
              <a:rPr lang="en-US" sz="2400" dirty="0" smtClean="0">
                <a:latin typeface="+mn-lt"/>
              </a:rPr>
              <a:t>Columns</a:t>
            </a:r>
            <a:endParaRPr lang="en-US" sz="2400" dirty="0">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defRPr/>
            </a:pPr>
            <a:r>
              <a:rPr lang="en-US" smtClean="0"/>
              <a:t>Scalable</a:t>
            </a:r>
          </a:p>
        </p:txBody>
      </p:sp>
      <p:sp>
        <p:nvSpPr>
          <p:cNvPr id="1028" name="Rectangle 3"/>
          <p:cNvSpPr>
            <a:spLocks noGrp="1" noChangeArrowheads="1"/>
          </p:cNvSpPr>
          <p:nvPr>
            <p:ph type="body" idx="1"/>
          </p:nvPr>
        </p:nvSpPr>
        <p:spPr>
          <a:xfrm>
            <a:off x="347663" y="1219200"/>
            <a:ext cx="8415337" cy="2038350"/>
          </a:xfrm>
        </p:spPr>
        <p:txBody>
          <a:bodyPr/>
          <a:lstStyle/>
          <a:p>
            <a:pPr eaLnBrk="1" hangingPunct="1"/>
            <a:r>
              <a:rPr lang="en-US" dirty="0" smtClean="0"/>
              <a:t>Scalable solution for many point lights</a:t>
            </a:r>
          </a:p>
          <a:p>
            <a:pPr lvl="1" eaLnBrk="1" hangingPunct="1"/>
            <a:r>
              <a:rPr lang="en-US" dirty="0" smtClean="0"/>
              <a:t>Thousands to millions</a:t>
            </a:r>
          </a:p>
          <a:p>
            <a:pPr lvl="1" eaLnBrk="1" hangingPunct="1"/>
            <a:r>
              <a:rPr lang="en-US" dirty="0" smtClean="0"/>
              <a:t>Sub-linear cost</a:t>
            </a:r>
          </a:p>
        </p:txBody>
      </p:sp>
      <p:graphicFrame>
        <p:nvGraphicFramePr>
          <p:cNvPr id="1026" name="Object 7"/>
          <p:cNvGraphicFramePr>
            <a:graphicFrameLocks noChangeAspect="1"/>
          </p:cNvGraphicFramePr>
          <p:nvPr/>
        </p:nvGraphicFramePr>
        <p:xfrm>
          <a:off x="506413" y="2971800"/>
          <a:ext cx="5437187" cy="3627437"/>
        </p:xfrm>
        <a:graphic>
          <a:graphicData uri="http://schemas.openxmlformats.org/presentationml/2006/ole">
            <p:oleObj spid="_x0000_s1026" name="Chart" r:id="rId4" imgW="6096075" imgH="4067089" progId="MSGraph.Chart.8">
              <p:embed followColorScheme="full"/>
            </p:oleObj>
          </a:graphicData>
        </a:graphic>
      </p:graphicFrame>
      <p:sp>
        <p:nvSpPr>
          <p:cNvPr id="1029" name="Text Box 8"/>
          <p:cNvSpPr txBox="1">
            <a:spLocks noChangeArrowheads="1"/>
          </p:cNvSpPr>
          <p:nvPr/>
        </p:nvSpPr>
        <p:spPr bwMode="auto">
          <a:xfrm>
            <a:off x="6661150" y="5497512"/>
            <a:ext cx="1720850" cy="366713"/>
          </a:xfrm>
          <a:prstGeom prst="rect">
            <a:avLst/>
          </a:prstGeom>
          <a:noFill/>
          <a:ln w="9525">
            <a:noFill/>
            <a:miter lim="800000"/>
            <a:headEnd/>
            <a:tailEnd/>
          </a:ln>
        </p:spPr>
        <p:txBody>
          <a:bodyPr wrap="none">
            <a:spAutoFit/>
          </a:bodyPr>
          <a:lstStyle/>
          <a:p>
            <a:r>
              <a:rPr lang="en-US"/>
              <a:t>Tableau Scene</a:t>
            </a:r>
          </a:p>
        </p:txBody>
      </p:sp>
      <p:pic>
        <p:nvPicPr>
          <p:cNvPr id="1030" name="Picture 10" descr="C:\JavaProjects\lightcuts05\figures\LCtableauColor_e.jpg"/>
          <p:cNvPicPr>
            <a:picLocks noChangeAspect="1" noChangeArrowheads="1"/>
          </p:cNvPicPr>
          <p:nvPr/>
        </p:nvPicPr>
        <p:blipFill>
          <a:blip r:embed="rId5" cstate="print"/>
          <a:srcRect/>
          <a:stretch>
            <a:fillRect/>
          </a:stretch>
        </p:blipFill>
        <p:spPr bwMode="auto">
          <a:xfrm>
            <a:off x="6065838" y="3440112"/>
            <a:ext cx="2697162" cy="20240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38"/>
          <p:cNvSpPr>
            <a:spLocks noGrp="1"/>
          </p:cNvSpPr>
          <p:nvPr>
            <p:ph type="sldNum" sz="quarter" idx="11"/>
          </p:nvPr>
        </p:nvSpPr>
        <p:spPr/>
        <p:txBody>
          <a:bodyPr/>
          <a:lstStyle/>
          <a:p>
            <a:pPr>
              <a:defRPr/>
            </a:pPr>
            <a:fld id="{436069EF-2218-4AB1-8D37-562BB864C219}" type="slidenum">
              <a:rPr lang="en-US" smtClean="0"/>
              <a:pPr>
                <a:defRPr/>
              </a:pPr>
              <a:t>90</a:t>
            </a:fld>
            <a:endParaRPr lang="en-US" dirty="0"/>
          </a:p>
        </p:txBody>
      </p:sp>
      <p:sp>
        <p:nvSpPr>
          <p:cNvPr id="22530" name="Rectangle 2"/>
          <p:cNvSpPr>
            <a:spLocks noGrp="1" noChangeArrowheads="1"/>
          </p:cNvSpPr>
          <p:nvPr>
            <p:ph type="title"/>
          </p:nvPr>
        </p:nvSpPr>
        <p:spPr>
          <a:xfrm>
            <a:off x="182563" y="136525"/>
            <a:ext cx="8458200" cy="822325"/>
          </a:xfrm>
        </p:spPr>
        <p:txBody>
          <a:bodyPr/>
          <a:lstStyle/>
          <a:p>
            <a:pPr eaLnBrk="1" hangingPunct="1"/>
            <a:r>
              <a:rPr lang="en-US" dirty="0" smtClean="0"/>
              <a:t>Reduced Matrix</a:t>
            </a:r>
          </a:p>
        </p:txBody>
      </p:sp>
      <p:grpSp>
        <p:nvGrpSpPr>
          <p:cNvPr id="2" name="Group 263"/>
          <p:cNvGrpSpPr>
            <a:grpSpLocks/>
          </p:cNvGrpSpPr>
          <p:nvPr/>
        </p:nvGrpSpPr>
        <p:grpSpPr bwMode="auto">
          <a:xfrm>
            <a:off x="1189038" y="1782763"/>
            <a:ext cx="2195512" cy="2835275"/>
            <a:chOff x="230" y="1411"/>
            <a:chExt cx="1383" cy="1786"/>
          </a:xfrm>
        </p:grpSpPr>
        <p:sp>
          <p:nvSpPr>
            <p:cNvPr id="22542" name="Rectangle 201"/>
            <p:cNvSpPr>
              <a:spLocks noChangeArrowheads="1"/>
            </p:cNvSpPr>
            <p:nvPr/>
          </p:nvSpPr>
          <p:spPr bwMode="auto">
            <a:xfrm>
              <a:off x="230" y="1615"/>
              <a:ext cx="1382" cy="51"/>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2543" name="Rectangle 202"/>
            <p:cNvSpPr>
              <a:spLocks noChangeArrowheads="1"/>
            </p:cNvSpPr>
            <p:nvPr/>
          </p:nvSpPr>
          <p:spPr bwMode="auto">
            <a:xfrm>
              <a:off x="230" y="1922"/>
              <a:ext cx="1382" cy="51"/>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2544" name="Rectangle 203"/>
            <p:cNvSpPr>
              <a:spLocks noChangeArrowheads="1"/>
            </p:cNvSpPr>
            <p:nvPr/>
          </p:nvSpPr>
          <p:spPr bwMode="auto">
            <a:xfrm>
              <a:off x="230" y="2483"/>
              <a:ext cx="1382" cy="51"/>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2545" name="Rectangle 204"/>
            <p:cNvSpPr>
              <a:spLocks noChangeArrowheads="1"/>
            </p:cNvSpPr>
            <p:nvPr/>
          </p:nvSpPr>
          <p:spPr bwMode="auto">
            <a:xfrm>
              <a:off x="230" y="2840"/>
              <a:ext cx="1382" cy="51"/>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2546" name="Rectangle 205"/>
            <p:cNvSpPr>
              <a:spLocks noChangeArrowheads="1"/>
            </p:cNvSpPr>
            <p:nvPr/>
          </p:nvSpPr>
          <p:spPr bwMode="auto">
            <a:xfrm>
              <a:off x="230" y="2942"/>
              <a:ext cx="1382" cy="52"/>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2547" name="Rectangle 206"/>
            <p:cNvSpPr>
              <a:spLocks noChangeArrowheads="1"/>
            </p:cNvSpPr>
            <p:nvPr/>
          </p:nvSpPr>
          <p:spPr bwMode="auto">
            <a:xfrm>
              <a:off x="230" y="1411"/>
              <a:ext cx="1383" cy="1786"/>
            </a:xfrm>
            <a:prstGeom prst="rect">
              <a:avLst/>
            </a:prstGeom>
            <a:noFill/>
            <a:ln w="25400">
              <a:solidFill>
                <a:schemeClr val="tx1"/>
              </a:solidFill>
              <a:miter lim="800000"/>
              <a:headEnd/>
              <a:tailEnd/>
            </a:ln>
          </p:spPr>
          <p:txBody>
            <a:bodyPr wrap="none" anchor="ctr"/>
            <a:lstStyle/>
            <a:p>
              <a:endParaRPr lang="en-US"/>
            </a:p>
          </p:txBody>
        </p:sp>
      </p:grpSp>
      <p:grpSp>
        <p:nvGrpSpPr>
          <p:cNvPr id="3" name="Group 43"/>
          <p:cNvGrpSpPr>
            <a:grpSpLocks/>
          </p:cNvGrpSpPr>
          <p:nvPr/>
        </p:nvGrpSpPr>
        <p:grpSpPr bwMode="auto">
          <a:xfrm>
            <a:off x="5486400" y="2709863"/>
            <a:ext cx="2195513" cy="901700"/>
            <a:chOff x="3456" y="1707"/>
            <a:chExt cx="1383" cy="568"/>
          </a:xfrm>
        </p:grpSpPr>
        <p:sp>
          <p:nvSpPr>
            <p:cNvPr id="22536" name="Rectangle 223"/>
            <p:cNvSpPr>
              <a:spLocks noChangeArrowheads="1"/>
            </p:cNvSpPr>
            <p:nvPr/>
          </p:nvSpPr>
          <p:spPr bwMode="auto">
            <a:xfrm>
              <a:off x="3456" y="1707"/>
              <a:ext cx="1382" cy="116"/>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2537" name="Rectangle 268"/>
            <p:cNvSpPr>
              <a:spLocks noChangeArrowheads="1"/>
            </p:cNvSpPr>
            <p:nvPr/>
          </p:nvSpPr>
          <p:spPr bwMode="auto">
            <a:xfrm>
              <a:off x="3456" y="1815"/>
              <a:ext cx="1382" cy="123"/>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2538" name="Rectangle 269"/>
            <p:cNvSpPr>
              <a:spLocks noChangeArrowheads="1"/>
            </p:cNvSpPr>
            <p:nvPr/>
          </p:nvSpPr>
          <p:spPr bwMode="auto">
            <a:xfrm>
              <a:off x="3456" y="1930"/>
              <a:ext cx="1382" cy="113"/>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2539" name="Rectangle 270"/>
            <p:cNvSpPr>
              <a:spLocks noChangeArrowheads="1"/>
            </p:cNvSpPr>
            <p:nvPr/>
          </p:nvSpPr>
          <p:spPr bwMode="auto">
            <a:xfrm>
              <a:off x="3456" y="2045"/>
              <a:ext cx="1382" cy="114"/>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2540" name="Rectangle 271"/>
            <p:cNvSpPr>
              <a:spLocks noChangeArrowheads="1"/>
            </p:cNvSpPr>
            <p:nvPr/>
          </p:nvSpPr>
          <p:spPr bwMode="auto">
            <a:xfrm>
              <a:off x="3456" y="2160"/>
              <a:ext cx="1382" cy="115"/>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2541" name="Rectangle 222"/>
            <p:cNvSpPr>
              <a:spLocks noChangeArrowheads="1"/>
            </p:cNvSpPr>
            <p:nvPr/>
          </p:nvSpPr>
          <p:spPr bwMode="auto">
            <a:xfrm>
              <a:off x="3456" y="1707"/>
              <a:ext cx="1383" cy="568"/>
            </a:xfrm>
            <a:prstGeom prst="rect">
              <a:avLst/>
            </a:prstGeom>
            <a:noFill/>
            <a:ln w="25400">
              <a:solidFill>
                <a:schemeClr val="tx1"/>
              </a:solidFill>
              <a:miter lim="800000"/>
              <a:headEnd/>
              <a:tailEnd/>
            </a:ln>
          </p:spPr>
          <p:txBody>
            <a:bodyPr wrap="none" anchor="ctr"/>
            <a:lstStyle/>
            <a:p>
              <a:endParaRPr lang="en-US"/>
            </a:p>
          </p:txBody>
        </p:sp>
      </p:grpSp>
      <p:grpSp>
        <p:nvGrpSpPr>
          <p:cNvPr id="4" name="Group 21"/>
          <p:cNvGrpSpPr>
            <a:grpSpLocks/>
          </p:cNvGrpSpPr>
          <p:nvPr/>
        </p:nvGrpSpPr>
        <p:grpSpPr bwMode="auto">
          <a:xfrm>
            <a:off x="5486400" y="2697163"/>
            <a:ext cx="2193925" cy="914400"/>
            <a:chOff x="518" y="1471"/>
            <a:chExt cx="1189" cy="576"/>
          </a:xfrm>
        </p:grpSpPr>
        <p:sp>
          <p:nvSpPr>
            <p:cNvPr id="22550" name="Rectangle 220"/>
            <p:cNvSpPr>
              <a:spLocks noChangeArrowheads="1"/>
            </p:cNvSpPr>
            <p:nvPr/>
          </p:nvSpPr>
          <p:spPr bwMode="auto">
            <a:xfrm>
              <a:off x="518" y="1471"/>
              <a:ext cx="1189" cy="572"/>
            </a:xfrm>
            <a:prstGeom prst="rect">
              <a:avLst/>
            </a:prstGeom>
            <a:noFill/>
            <a:ln w="25400">
              <a:solidFill>
                <a:schemeClr val="tx1"/>
              </a:solidFill>
              <a:miter lim="800000"/>
              <a:headEnd/>
              <a:tailEnd/>
            </a:ln>
          </p:spPr>
          <p:txBody>
            <a:bodyPr wrap="none" anchor="ctr"/>
            <a:lstStyle/>
            <a:p>
              <a:endParaRPr lang="en-US"/>
            </a:p>
          </p:txBody>
        </p:sp>
        <p:grpSp>
          <p:nvGrpSpPr>
            <p:cNvPr id="5" name="Group 23"/>
            <p:cNvGrpSpPr>
              <a:grpSpLocks/>
            </p:cNvGrpSpPr>
            <p:nvPr/>
          </p:nvGrpSpPr>
          <p:grpSpPr bwMode="auto">
            <a:xfrm>
              <a:off x="518" y="1471"/>
              <a:ext cx="1188" cy="576"/>
              <a:chOff x="749" y="1411"/>
              <a:chExt cx="1036" cy="580"/>
            </a:xfrm>
          </p:grpSpPr>
          <p:sp>
            <p:nvSpPr>
              <p:cNvPr id="22552" name="Rectangle 223"/>
              <p:cNvSpPr>
                <a:spLocks noChangeArrowheads="1"/>
              </p:cNvSpPr>
              <p:nvPr/>
            </p:nvSpPr>
            <p:spPr bwMode="auto">
              <a:xfrm>
                <a:off x="749"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22553" name="Rectangle 223"/>
              <p:cNvSpPr>
                <a:spLocks noChangeArrowheads="1"/>
              </p:cNvSpPr>
              <p:nvPr/>
            </p:nvSpPr>
            <p:spPr bwMode="auto">
              <a:xfrm>
                <a:off x="864"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22554" name="Rectangle 223"/>
              <p:cNvSpPr>
                <a:spLocks noChangeArrowheads="1"/>
              </p:cNvSpPr>
              <p:nvPr/>
            </p:nvSpPr>
            <p:spPr bwMode="auto">
              <a:xfrm>
                <a:off x="979"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22555" name="Rectangle 223"/>
              <p:cNvSpPr>
                <a:spLocks noChangeArrowheads="1"/>
              </p:cNvSpPr>
              <p:nvPr/>
            </p:nvSpPr>
            <p:spPr bwMode="auto">
              <a:xfrm>
                <a:off x="1094"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22556" name="Rectangle 223"/>
              <p:cNvSpPr>
                <a:spLocks noChangeArrowheads="1"/>
              </p:cNvSpPr>
              <p:nvPr/>
            </p:nvSpPr>
            <p:spPr bwMode="auto">
              <a:xfrm>
                <a:off x="1209"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22557" name="Rectangle 223"/>
              <p:cNvSpPr>
                <a:spLocks noChangeArrowheads="1"/>
              </p:cNvSpPr>
              <p:nvPr/>
            </p:nvSpPr>
            <p:spPr bwMode="auto">
              <a:xfrm>
                <a:off x="1324"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22558" name="Rectangle 223"/>
              <p:cNvSpPr>
                <a:spLocks noChangeArrowheads="1"/>
              </p:cNvSpPr>
              <p:nvPr/>
            </p:nvSpPr>
            <p:spPr bwMode="auto">
              <a:xfrm>
                <a:off x="1670"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22559" name="Rectangle 223"/>
              <p:cNvSpPr>
                <a:spLocks noChangeArrowheads="1"/>
              </p:cNvSpPr>
              <p:nvPr/>
            </p:nvSpPr>
            <p:spPr bwMode="auto">
              <a:xfrm>
                <a:off x="1440"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22560" name="Rectangle 223"/>
              <p:cNvSpPr>
                <a:spLocks noChangeArrowheads="1"/>
              </p:cNvSpPr>
              <p:nvPr/>
            </p:nvSpPr>
            <p:spPr bwMode="auto">
              <a:xfrm>
                <a:off x="1555"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grpSp>
      </p:grpSp>
      <p:sp>
        <p:nvSpPr>
          <p:cNvPr id="72957" name="Text Box 253"/>
          <p:cNvSpPr txBox="1">
            <a:spLocks noChangeArrowheads="1"/>
          </p:cNvSpPr>
          <p:nvPr/>
        </p:nvSpPr>
        <p:spPr bwMode="auto">
          <a:xfrm>
            <a:off x="5761038" y="1692275"/>
            <a:ext cx="1674812" cy="830997"/>
          </a:xfrm>
          <a:prstGeom prst="rect">
            <a:avLst/>
          </a:prstGeom>
          <a:noFill/>
          <a:ln w="9525">
            <a:noFill/>
            <a:miter lim="800000"/>
            <a:headEnd/>
            <a:tailEnd/>
          </a:ln>
        </p:spPr>
        <p:txBody>
          <a:bodyPr>
            <a:spAutoFit/>
          </a:bodyPr>
          <a:lstStyle/>
          <a:p>
            <a:pPr algn="ctr">
              <a:spcBef>
                <a:spcPct val="50000"/>
              </a:spcBef>
            </a:pPr>
            <a:r>
              <a:rPr lang="en-US" sz="2400" dirty="0">
                <a:latin typeface="+mn-lt"/>
              </a:rPr>
              <a:t>Reduced columns</a:t>
            </a:r>
          </a:p>
        </p:txBody>
      </p:sp>
      <p:sp>
        <p:nvSpPr>
          <p:cNvPr id="22562" name="Line 34"/>
          <p:cNvSpPr>
            <a:spLocks noChangeShapeType="1"/>
          </p:cNvSpPr>
          <p:nvPr/>
        </p:nvSpPr>
        <p:spPr bwMode="auto">
          <a:xfrm>
            <a:off x="3565525" y="2239963"/>
            <a:ext cx="1646238" cy="549275"/>
          </a:xfrm>
          <a:prstGeom prst="line">
            <a:avLst/>
          </a:prstGeom>
          <a:noFill/>
          <a:ln w="9525">
            <a:solidFill>
              <a:schemeClr val="tx1"/>
            </a:solidFill>
            <a:round/>
            <a:headEnd/>
            <a:tailEnd type="triangle" w="med" len="med"/>
          </a:ln>
          <a:effectLst/>
        </p:spPr>
        <p:txBody>
          <a:bodyPr/>
          <a:lstStyle/>
          <a:p>
            <a:endParaRPr lang="en-US"/>
          </a:p>
        </p:txBody>
      </p:sp>
      <p:sp>
        <p:nvSpPr>
          <p:cNvPr id="22563" name="Line 35"/>
          <p:cNvSpPr>
            <a:spLocks noChangeShapeType="1"/>
          </p:cNvSpPr>
          <p:nvPr/>
        </p:nvSpPr>
        <p:spPr bwMode="auto">
          <a:xfrm flipV="1">
            <a:off x="3565525" y="3429000"/>
            <a:ext cx="1646238" cy="822325"/>
          </a:xfrm>
          <a:prstGeom prst="line">
            <a:avLst/>
          </a:prstGeom>
          <a:noFill/>
          <a:ln w="9525">
            <a:solidFill>
              <a:schemeClr val="tx1"/>
            </a:solidFill>
            <a:round/>
            <a:headEnd/>
            <a:tailEnd type="triangle" w="med" len="med"/>
          </a:ln>
          <a:effectLst/>
        </p:spPr>
        <p:txBody>
          <a:bodyPr/>
          <a:lstStyle/>
          <a:p>
            <a:endParaRPr lang="en-US"/>
          </a:p>
        </p:txBody>
      </p:sp>
      <p:sp>
        <p:nvSpPr>
          <p:cNvPr id="22564" name="Line 36"/>
          <p:cNvSpPr>
            <a:spLocks noChangeShapeType="1"/>
          </p:cNvSpPr>
          <p:nvPr/>
        </p:nvSpPr>
        <p:spPr bwMode="auto">
          <a:xfrm flipV="1">
            <a:off x="3565525" y="3154363"/>
            <a:ext cx="1646238" cy="366712"/>
          </a:xfrm>
          <a:prstGeom prst="line">
            <a:avLst/>
          </a:prstGeom>
          <a:noFill/>
          <a:ln w="9525">
            <a:solidFill>
              <a:schemeClr val="tx1"/>
            </a:solidFill>
            <a:round/>
            <a:headEnd/>
            <a:tailEnd type="triangle" w="med" len="med"/>
          </a:ln>
          <a:effectLst/>
        </p:spPr>
        <p:txBody>
          <a:bodyPr/>
          <a:lstStyle/>
          <a:p>
            <a:endParaRPr lang="en-US"/>
          </a:p>
        </p:txBody>
      </p:sp>
      <p:sp>
        <p:nvSpPr>
          <p:cNvPr id="22568" name="Line 40"/>
          <p:cNvSpPr>
            <a:spLocks noChangeShapeType="1"/>
          </p:cNvSpPr>
          <p:nvPr/>
        </p:nvSpPr>
        <p:spPr bwMode="auto">
          <a:xfrm flipV="1">
            <a:off x="5394325" y="3886200"/>
            <a:ext cx="184150" cy="549275"/>
          </a:xfrm>
          <a:prstGeom prst="line">
            <a:avLst/>
          </a:prstGeom>
          <a:noFill/>
          <a:ln w="9525">
            <a:solidFill>
              <a:schemeClr val="tx1"/>
            </a:solidFill>
            <a:round/>
            <a:headEnd/>
            <a:tailEnd type="triangle" w="med" len="med"/>
          </a:ln>
          <a:effectLst/>
        </p:spPr>
        <p:txBody>
          <a:bodyPr/>
          <a:lstStyle/>
          <a:p>
            <a:endParaRPr lang="en-US"/>
          </a:p>
        </p:txBody>
      </p:sp>
      <p:sp>
        <p:nvSpPr>
          <p:cNvPr id="22569" name="Line 41"/>
          <p:cNvSpPr>
            <a:spLocks noChangeShapeType="1"/>
          </p:cNvSpPr>
          <p:nvPr/>
        </p:nvSpPr>
        <p:spPr bwMode="auto">
          <a:xfrm flipH="1" flipV="1">
            <a:off x="6308725" y="3886200"/>
            <a:ext cx="184150" cy="549275"/>
          </a:xfrm>
          <a:prstGeom prst="line">
            <a:avLst/>
          </a:prstGeom>
          <a:noFill/>
          <a:ln w="9525">
            <a:solidFill>
              <a:schemeClr val="tx1"/>
            </a:solidFill>
            <a:round/>
            <a:headEnd/>
            <a:tailEnd type="triangle" w="med" len="med"/>
          </a:ln>
          <a:effectLst/>
        </p:spPr>
        <p:txBody>
          <a:bodyPr/>
          <a:lstStyle/>
          <a:p>
            <a:endParaRPr lang="en-US"/>
          </a:p>
        </p:txBody>
      </p:sp>
      <p:sp>
        <p:nvSpPr>
          <p:cNvPr id="22570" name="Line 42"/>
          <p:cNvSpPr>
            <a:spLocks noChangeShapeType="1"/>
          </p:cNvSpPr>
          <p:nvPr/>
        </p:nvSpPr>
        <p:spPr bwMode="auto">
          <a:xfrm flipH="1" flipV="1">
            <a:off x="7315200" y="3886200"/>
            <a:ext cx="274638" cy="549275"/>
          </a:xfrm>
          <a:prstGeom prst="line">
            <a:avLst/>
          </a:prstGeom>
          <a:noFill/>
          <a:ln w="9525">
            <a:solidFill>
              <a:schemeClr val="tx1"/>
            </a:solidFill>
            <a:round/>
            <a:headEnd/>
            <a:tailEnd type="triangle" w="med" len="med"/>
          </a:ln>
          <a:effectLst/>
        </p:spPr>
        <p:txBody>
          <a:bodyPr/>
          <a:lstStyle/>
          <a:p>
            <a:endParaRPr lang="en-US"/>
          </a:p>
        </p:txBody>
      </p:sp>
      <p:pic>
        <p:nvPicPr>
          <p:cNvPr id="22572" name="Picture 44" descr="rc3"/>
          <p:cNvPicPr>
            <a:picLocks noChangeAspect="1" noChangeArrowheads="1"/>
          </p:cNvPicPr>
          <p:nvPr/>
        </p:nvPicPr>
        <p:blipFill>
          <a:blip r:embed="rId3" cstate="print"/>
          <a:srcRect/>
          <a:stretch>
            <a:fillRect/>
          </a:stretch>
        </p:blipFill>
        <p:spPr bwMode="auto">
          <a:xfrm>
            <a:off x="4297363" y="4708525"/>
            <a:ext cx="1279525" cy="960438"/>
          </a:xfrm>
          <a:prstGeom prst="rect">
            <a:avLst/>
          </a:prstGeom>
          <a:noFill/>
          <a:ln w="12700">
            <a:noFill/>
            <a:miter lim="800000"/>
            <a:headEnd/>
            <a:tailEnd/>
          </a:ln>
        </p:spPr>
      </p:pic>
      <p:pic>
        <p:nvPicPr>
          <p:cNvPr id="22573" name="Picture 45" descr="rc1"/>
          <p:cNvPicPr>
            <a:picLocks noChangeAspect="1" noChangeArrowheads="1"/>
          </p:cNvPicPr>
          <p:nvPr/>
        </p:nvPicPr>
        <p:blipFill>
          <a:blip r:embed="rId4" cstate="print"/>
          <a:srcRect/>
          <a:stretch>
            <a:fillRect/>
          </a:stretch>
        </p:blipFill>
        <p:spPr bwMode="auto">
          <a:xfrm>
            <a:off x="7588250" y="4708525"/>
            <a:ext cx="1281113" cy="960438"/>
          </a:xfrm>
          <a:prstGeom prst="rect">
            <a:avLst/>
          </a:prstGeom>
          <a:noFill/>
          <a:ln w="12700">
            <a:noFill/>
            <a:miter lim="800000"/>
            <a:headEnd/>
            <a:tailEnd/>
          </a:ln>
        </p:spPr>
      </p:pic>
      <p:pic>
        <p:nvPicPr>
          <p:cNvPr id="22574" name="Picture 46" descr="rc2"/>
          <p:cNvPicPr>
            <a:picLocks noChangeAspect="1" noChangeArrowheads="1"/>
          </p:cNvPicPr>
          <p:nvPr/>
        </p:nvPicPr>
        <p:blipFill>
          <a:blip r:embed="rId5" cstate="print"/>
          <a:srcRect/>
          <a:stretch>
            <a:fillRect/>
          </a:stretch>
        </p:blipFill>
        <p:spPr bwMode="auto">
          <a:xfrm>
            <a:off x="5942013" y="4708525"/>
            <a:ext cx="1281112" cy="960438"/>
          </a:xfrm>
          <a:prstGeom prst="rect">
            <a:avLst/>
          </a:prstGeom>
          <a:noFill/>
          <a:ln w="12700">
            <a:noFill/>
            <a:miter lim="800000"/>
            <a:headEnd/>
            <a:tailEnd/>
          </a:ln>
        </p:spPr>
      </p:pic>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457200" y="1114425"/>
            <a:ext cx="8229600" cy="5353050"/>
          </a:xfrm>
        </p:spPr>
        <p:txBody>
          <a:bodyPr/>
          <a:lstStyle/>
          <a:p>
            <a:pPr eaLnBrk="1" hangingPunct="1"/>
            <a:r>
              <a:rPr lang="en-US" sz="3200" dirty="0" smtClean="0"/>
              <a:t>Algorithm:</a:t>
            </a:r>
          </a:p>
          <a:p>
            <a:pPr marL="971550" lvl="1" indent="-514350" eaLnBrk="1" hangingPunct="1">
              <a:buFont typeface="+mj-lt"/>
              <a:buAutoNum type="arabicPeriod"/>
            </a:pPr>
            <a:r>
              <a:rPr lang="en-US" sz="2900" dirty="0" smtClean="0"/>
              <a:t>Cluster reduced columns</a:t>
            </a:r>
          </a:p>
          <a:p>
            <a:pPr marL="971550" lvl="1" indent="-514350" eaLnBrk="1" hangingPunct="1">
              <a:buFont typeface="+mj-lt"/>
              <a:buAutoNum type="arabicPeriod"/>
            </a:pPr>
            <a:r>
              <a:rPr lang="en-US" sz="2900" dirty="0" smtClean="0"/>
              <a:t>Choose a representative in each cluster, with probability proportional to weight</a:t>
            </a:r>
          </a:p>
          <a:p>
            <a:pPr marL="971550" lvl="1" indent="-514350" eaLnBrk="1" hangingPunct="1">
              <a:buFont typeface="+mj-lt"/>
              <a:buAutoNum type="arabicPeriod"/>
            </a:pPr>
            <a:r>
              <a:rPr lang="en-US" sz="2900" dirty="0" smtClean="0"/>
              <a:t>Approximate other columns in cluster by (scaled) representative</a:t>
            </a:r>
          </a:p>
          <a:p>
            <a:pPr eaLnBrk="1" hangingPunct="1"/>
            <a:r>
              <a:rPr lang="en-US" sz="3200" dirty="0" smtClean="0"/>
              <a:t>This is an unbiased Monte Carlo estimator </a:t>
            </a:r>
            <a:br>
              <a:rPr lang="en-US" sz="3200" dirty="0" smtClean="0"/>
            </a:br>
            <a:r>
              <a:rPr lang="en-US" sz="3200" dirty="0" smtClean="0"/>
              <a:t>(of the sum of matrix columns)</a:t>
            </a:r>
          </a:p>
          <a:p>
            <a:pPr eaLnBrk="1" hangingPunct="1"/>
            <a:r>
              <a:rPr lang="en-US" sz="3200" dirty="0" smtClean="0"/>
              <a:t>Which clustering minimizes its variance?</a:t>
            </a:r>
          </a:p>
          <a:p>
            <a:pPr eaLnBrk="1" hangingPunct="1">
              <a:buNone/>
            </a:pPr>
            <a:endParaRPr lang="en-US" sz="3200" dirty="0" smtClean="0"/>
          </a:p>
        </p:txBody>
      </p:sp>
      <p:sp>
        <p:nvSpPr>
          <p:cNvPr id="16" name="Slide Number Placeholder 15"/>
          <p:cNvSpPr>
            <a:spLocks noGrp="1"/>
          </p:cNvSpPr>
          <p:nvPr>
            <p:ph type="sldNum" sz="quarter" idx="11"/>
          </p:nvPr>
        </p:nvSpPr>
        <p:spPr/>
        <p:txBody>
          <a:bodyPr/>
          <a:lstStyle/>
          <a:p>
            <a:pPr>
              <a:defRPr/>
            </a:pPr>
            <a:fld id="{436069EF-2218-4AB1-8D37-562BB864C219}" type="slidenum">
              <a:rPr lang="en-US" smtClean="0"/>
              <a:pPr>
                <a:defRPr/>
              </a:pPr>
              <a:t>91</a:t>
            </a:fld>
            <a:endParaRPr lang="en-US" dirty="0"/>
          </a:p>
        </p:txBody>
      </p:sp>
      <p:sp>
        <p:nvSpPr>
          <p:cNvPr id="26626" name="Rectangle 2"/>
          <p:cNvSpPr>
            <a:spLocks noGrp="1" noChangeArrowheads="1"/>
          </p:cNvSpPr>
          <p:nvPr>
            <p:ph type="title"/>
          </p:nvPr>
        </p:nvSpPr>
        <p:spPr/>
        <p:txBody>
          <a:bodyPr/>
          <a:lstStyle/>
          <a:p>
            <a:pPr eaLnBrk="1" hangingPunct="1"/>
            <a:r>
              <a:rPr lang="en-US" dirty="0" smtClean="0"/>
              <a:t>Monte Carlo Estimator</a:t>
            </a:r>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Weights and Information Vectors</a:t>
            </a:r>
            <a:endParaRPr lang="en-US" dirty="0"/>
          </a:p>
        </p:txBody>
      </p:sp>
      <p:sp>
        <p:nvSpPr>
          <p:cNvPr id="3" name="Content Placeholder 2"/>
          <p:cNvSpPr>
            <a:spLocks noGrp="1"/>
          </p:cNvSpPr>
          <p:nvPr>
            <p:ph idx="1"/>
          </p:nvPr>
        </p:nvSpPr>
        <p:spPr>
          <a:xfrm>
            <a:off x="457200" y="1311275"/>
            <a:ext cx="8166100" cy="4625609"/>
          </a:xfrm>
        </p:spPr>
        <p:txBody>
          <a:bodyPr/>
          <a:lstStyle/>
          <a:p>
            <a:r>
              <a:rPr lang="en-US" dirty="0" smtClean="0"/>
              <a:t>Weights </a:t>
            </a:r>
            <a:r>
              <a:rPr lang="en-US" dirty="0" err="1" smtClean="0"/>
              <a:t>w</a:t>
            </a:r>
            <a:r>
              <a:rPr lang="en-US" baseline="-25000" dirty="0" err="1" smtClean="0"/>
              <a:t>i</a:t>
            </a:r>
            <a:endParaRPr lang="en-US" baseline="-25000" dirty="0" smtClean="0"/>
          </a:p>
          <a:p>
            <a:pPr lvl="1"/>
            <a:r>
              <a:rPr lang="en-US" dirty="0" smtClean="0"/>
              <a:t>Norms of reduced columns </a:t>
            </a:r>
          </a:p>
          <a:p>
            <a:pPr lvl="1"/>
            <a:r>
              <a:rPr lang="en-US" dirty="0" smtClean="0"/>
              <a:t>Represent the “energy” of the light</a:t>
            </a:r>
          </a:p>
          <a:p>
            <a:endParaRPr lang="en-US" dirty="0" smtClean="0"/>
          </a:p>
          <a:p>
            <a:r>
              <a:rPr lang="en-US" dirty="0" smtClean="0"/>
              <a:t>Information vectors x</a:t>
            </a:r>
            <a:r>
              <a:rPr lang="en-US" baseline="-25000" dirty="0" smtClean="0"/>
              <a:t>i</a:t>
            </a:r>
            <a:endParaRPr lang="en-US" dirty="0" smtClean="0"/>
          </a:p>
          <a:p>
            <a:pPr lvl="1"/>
            <a:r>
              <a:rPr lang="en-US" dirty="0" smtClean="0"/>
              <a:t>Normalized reduced columns</a:t>
            </a:r>
          </a:p>
          <a:p>
            <a:pPr lvl="1"/>
            <a:r>
              <a:rPr lang="en-US" dirty="0" smtClean="0"/>
              <a:t>Represent the “kind” of light’s contribution</a:t>
            </a:r>
            <a:endParaRPr lang="en-US" dirty="0"/>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38"/>
          <p:cNvSpPr>
            <a:spLocks noGrp="1"/>
          </p:cNvSpPr>
          <p:nvPr>
            <p:ph type="sldNum" sz="quarter" idx="11"/>
          </p:nvPr>
        </p:nvSpPr>
        <p:spPr/>
        <p:txBody>
          <a:bodyPr/>
          <a:lstStyle/>
          <a:p>
            <a:pPr>
              <a:defRPr/>
            </a:pPr>
            <a:fld id="{436069EF-2218-4AB1-8D37-562BB864C219}" type="slidenum">
              <a:rPr lang="en-US" smtClean="0"/>
              <a:pPr>
                <a:defRPr/>
              </a:pPr>
              <a:t>93</a:t>
            </a:fld>
            <a:endParaRPr lang="en-US" dirty="0"/>
          </a:p>
        </p:txBody>
      </p:sp>
      <p:sp>
        <p:nvSpPr>
          <p:cNvPr id="72706" name="Rectangle 2"/>
          <p:cNvSpPr>
            <a:spLocks noGrp="1" noChangeArrowheads="1"/>
          </p:cNvSpPr>
          <p:nvPr>
            <p:ph type="title"/>
          </p:nvPr>
        </p:nvSpPr>
        <p:spPr/>
        <p:txBody>
          <a:bodyPr/>
          <a:lstStyle/>
          <a:p>
            <a:r>
              <a:rPr lang="en-US" dirty="0" smtClean="0"/>
              <a:t>Visualizing the Reduced Columns</a:t>
            </a:r>
          </a:p>
        </p:txBody>
      </p:sp>
      <p:grpSp>
        <p:nvGrpSpPr>
          <p:cNvPr id="2" name="Group 4"/>
          <p:cNvGrpSpPr>
            <a:grpSpLocks/>
          </p:cNvGrpSpPr>
          <p:nvPr/>
        </p:nvGrpSpPr>
        <p:grpSpPr bwMode="auto">
          <a:xfrm>
            <a:off x="1219200" y="3154363"/>
            <a:ext cx="1887538" cy="914400"/>
            <a:chOff x="518" y="1471"/>
            <a:chExt cx="1189" cy="576"/>
          </a:xfrm>
        </p:grpSpPr>
        <p:sp>
          <p:nvSpPr>
            <p:cNvPr id="72709" name="Rectangle 220"/>
            <p:cNvSpPr>
              <a:spLocks noChangeArrowheads="1"/>
            </p:cNvSpPr>
            <p:nvPr/>
          </p:nvSpPr>
          <p:spPr bwMode="auto">
            <a:xfrm>
              <a:off x="518" y="1471"/>
              <a:ext cx="1189" cy="572"/>
            </a:xfrm>
            <a:prstGeom prst="rect">
              <a:avLst/>
            </a:prstGeom>
            <a:noFill/>
            <a:ln w="25400">
              <a:solidFill>
                <a:schemeClr val="tx1"/>
              </a:solidFill>
              <a:miter lim="800000"/>
              <a:headEnd/>
              <a:tailEnd/>
            </a:ln>
          </p:spPr>
          <p:txBody>
            <a:bodyPr wrap="none" anchor="ctr"/>
            <a:lstStyle/>
            <a:p>
              <a:endParaRPr lang="en-US"/>
            </a:p>
          </p:txBody>
        </p:sp>
        <p:grpSp>
          <p:nvGrpSpPr>
            <p:cNvPr id="3" name="Group 6"/>
            <p:cNvGrpSpPr>
              <a:grpSpLocks/>
            </p:cNvGrpSpPr>
            <p:nvPr/>
          </p:nvGrpSpPr>
          <p:grpSpPr bwMode="auto">
            <a:xfrm>
              <a:off x="518" y="1471"/>
              <a:ext cx="1188" cy="576"/>
              <a:chOff x="749" y="1411"/>
              <a:chExt cx="1036" cy="580"/>
            </a:xfrm>
          </p:grpSpPr>
          <p:sp>
            <p:nvSpPr>
              <p:cNvPr id="72711" name="Rectangle 223"/>
              <p:cNvSpPr>
                <a:spLocks noChangeArrowheads="1"/>
              </p:cNvSpPr>
              <p:nvPr/>
            </p:nvSpPr>
            <p:spPr bwMode="auto">
              <a:xfrm>
                <a:off x="749"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72712" name="Rectangle 223"/>
              <p:cNvSpPr>
                <a:spLocks noChangeArrowheads="1"/>
              </p:cNvSpPr>
              <p:nvPr/>
            </p:nvSpPr>
            <p:spPr bwMode="auto">
              <a:xfrm>
                <a:off x="864"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72713" name="Rectangle 223"/>
              <p:cNvSpPr>
                <a:spLocks noChangeArrowheads="1"/>
              </p:cNvSpPr>
              <p:nvPr/>
            </p:nvSpPr>
            <p:spPr bwMode="auto">
              <a:xfrm>
                <a:off x="979"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72714" name="Rectangle 223"/>
              <p:cNvSpPr>
                <a:spLocks noChangeArrowheads="1"/>
              </p:cNvSpPr>
              <p:nvPr/>
            </p:nvSpPr>
            <p:spPr bwMode="auto">
              <a:xfrm>
                <a:off x="1094"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72715" name="Rectangle 223"/>
              <p:cNvSpPr>
                <a:spLocks noChangeArrowheads="1"/>
              </p:cNvSpPr>
              <p:nvPr/>
            </p:nvSpPr>
            <p:spPr bwMode="auto">
              <a:xfrm>
                <a:off x="1209"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72716" name="Rectangle 223"/>
              <p:cNvSpPr>
                <a:spLocks noChangeArrowheads="1"/>
              </p:cNvSpPr>
              <p:nvPr/>
            </p:nvSpPr>
            <p:spPr bwMode="auto">
              <a:xfrm>
                <a:off x="1324"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72717" name="Rectangle 223"/>
              <p:cNvSpPr>
                <a:spLocks noChangeArrowheads="1"/>
              </p:cNvSpPr>
              <p:nvPr/>
            </p:nvSpPr>
            <p:spPr bwMode="auto">
              <a:xfrm>
                <a:off x="1670"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72718" name="Rectangle 223"/>
              <p:cNvSpPr>
                <a:spLocks noChangeArrowheads="1"/>
              </p:cNvSpPr>
              <p:nvPr/>
            </p:nvSpPr>
            <p:spPr bwMode="auto">
              <a:xfrm>
                <a:off x="1440"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sp>
            <p:nvSpPr>
              <p:cNvPr id="72719" name="Rectangle 223"/>
              <p:cNvSpPr>
                <a:spLocks noChangeArrowheads="1"/>
              </p:cNvSpPr>
              <p:nvPr/>
            </p:nvSpPr>
            <p:spPr bwMode="auto">
              <a:xfrm>
                <a:off x="1555" y="1411"/>
                <a:ext cx="115" cy="580"/>
              </a:xfrm>
              <a:prstGeom prst="rect">
                <a:avLst/>
              </a:prstGeom>
              <a:solidFill>
                <a:schemeClr val="accent1"/>
              </a:solidFill>
              <a:ln w="25400">
                <a:solidFill>
                  <a:srgbClr val="C0C0C0"/>
                </a:solidFill>
                <a:miter lim="800000"/>
                <a:headEnd/>
                <a:tailEnd/>
              </a:ln>
            </p:spPr>
            <p:txBody>
              <a:bodyPr wrap="none" anchor="ctr"/>
              <a:lstStyle/>
              <a:p>
                <a:endParaRPr lang="en-US"/>
              </a:p>
            </p:txBody>
          </p:sp>
        </p:grpSp>
      </p:grpSp>
      <p:sp>
        <p:nvSpPr>
          <p:cNvPr id="72721" name="Text Box 17"/>
          <p:cNvSpPr txBox="1">
            <a:spLocks noChangeArrowheads="1"/>
          </p:cNvSpPr>
          <p:nvPr/>
        </p:nvSpPr>
        <p:spPr bwMode="auto">
          <a:xfrm>
            <a:off x="671513" y="1601788"/>
            <a:ext cx="2925762" cy="1200329"/>
          </a:xfrm>
          <a:prstGeom prst="rect">
            <a:avLst/>
          </a:prstGeom>
          <a:noFill/>
          <a:ln w="9525">
            <a:noFill/>
            <a:miter lim="800000"/>
            <a:headEnd/>
            <a:tailEnd/>
          </a:ln>
          <a:effectLst/>
        </p:spPr>
        <p:txBody>
          <a:bodyPr>
            <a:spAutoFit/>
          </a:bodyPr>
          <a:lstStyle/>
          <a:p>
            <a:pPr algn="ctr">
              <a:spcBef>
                <a:spcPct val="50000"/>
              </a:spcBef>
            </a:pPr>
            <a:r>
              <a:rPr lang="en-US" sz="2400" dirty="0">
                <a:latin typeface="+mn-lt"/>
              </a:rPr>
              <a:t>Reduced columns: vectors in high-dimensional space</a:t>
            </a:r>
          </a:p>
        </p:txBody>
      </p:sp>
      <p:sp>
        <p:nvSpPr>
          <p:cNvPr id="72722" name="Text Box 18"/>
          <p:cNvSpPr txBox="1">
            <a:spLocks noChangeArrowheads="1"/>
          </p:cNvSpPr>
          <p:nvPr/>
        </p:nvSpPr>
        <p:spPr bwMode="auto">
          <a:xfrm>
            <a:off x="3657600" y="3336925"/>
            <a:ext cx="2378075" cy="457200"/>
          </a:xfrm>
          <a:prstGeom prst="rect">
            <a:avLst/>
          </a:prstGeom>
          <a:noFill/>
          <a:ln w="9525">
            <a:noFill/>
            <a:miter lim="800000"/>
            <a:headEnd/>
            <a:tailEnd/>
          </a:ln>
          <a:effectLst/>
        </p:spPr>
        <p:txBody>
          <a:bodyPr>
            <a:spAutoFit/>
          </a:bodyPr>
          <a:lstStyle/>
          <a:p>
            <a:pPr>
              <a:spcBef>
                <a:spcPct val="50000"/>
              </a:spcBef>
            </a:pPr>
            <a:r>
              <a:rPr lang="en-US" sz="2400" dirty="0">
                <a:latin typeface="+mn-lt"/>
              </a:rPr>
              <a:t>visualize as …</a:t>
            </a:r>
          </a:p>
        </p:txBody>
      </p:sp>
      <p:grpSp>
        <p:nvGrpSpPr>
          <p:cNvPr id="4" name="Group 33"/>
          <p:cNvGrpSpPr>
            <a:grpSpLocks/>
          </p:cNvGrpSpPr>
          <p:nvPr/>
        </p:nvGrpSpPr>
        <p:grpSpPr bwMode="auto">
          <a:xfrm>
            <a:off x="6126163" y="1600200"/>
            <a:ext cx="2560637" cy="3475038"/>
            <a:chOff x="3744" y="1008"/>
            <a:chExt cx="1613" cy="2189"/>
          </a:xfrm>
        </p:grpSpPr>
        <p:sp>
          <p:nvSpPr>
            <p:cNvPr id="72723" name="Oval 9"/>
            <p:cNvSpPr>
              <a:spLocks noChangeArrowheads="1"/>
            </p:cNvSpPr>
            <p:nvPr/>
          </p:nvSpPr>
          <p:spPr bwMode="auto">
            <a:xfrm>
              <a:off x="3744" y="1987"/>
              <a:ext cx="115" cy="11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2724" name="Oval 10"/>
            <p:cNvSpPr>
              <a:spLocks noChangeArrowheads="1"/>
            </p:cNvSpPr>
            <p:nvPr/>
          </p:nvSpPr>
          <p:spPr bwMode="auto">
            <a:xfrm>
              <a:off x="4551" y="1008"/>
              <a:ext cx="115" cy="11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2725" name="Oval 11"/>
            <p:cNvSpPr>
              <a:spLocks noChangeArrowheads="1"/>
            </p:cNvSpPr>
            <p:nvPr/>
          </p:nvSpPr>
          <p:spPr bwMode="auto">
            <a:xfrm>
              <a:off x="5104" y="1643"/>
              <a:ext cx="173" cy="17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2726" name="Oval 12"/>
            <p:cNvSpPr>
              <a:spLocks noChangeArrowheads="1"/>
            </p:cNvSpPr>
            <p:nvPr/>
          </p:nvSpPr>
          <p:spPr bwMode="auto">
            <a:xfrm>
              <a:off x="4125" y="1182"/>
              <a:ext cx="518" cy="51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2727" name="Oval 26"/>
            <p:cNvSpPr>
              <a:spLocks noChangeArrowheads="1"/>
            </p:cNvSpPr>
            <p:nvPr/>
          </p:nvSpPr>
          <p:spPr bwMode="auto">
            <a:xfrm>
              <a:off x="4147" y="2794"/>
              <a:ext cx="403" cy="40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2728" name="Oval 28"/>
            <p:cNvSpPr>
              <a:spLocks noChangeArrowheads="1"/>
            </p:cNvSpPr>
            <p:nvPr/>
          </p:nvSpPr>
          <p:spPr bwMode="auto">
            <a:xfrm>
              <a:off x="3837" y="2968"/>
              <a:ext cx="115" cy="11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2729" name="Oval 29"/>
            <p:cNvSpPr>
              <a:spLocks noChangeArrowheads="1"/>
            </p:cNvSpPr>
            <p:nvPr/>
          </p:nvSpPr>
          <p:spPr bwMode="auto">
            <a:xfrm>
              <a:off x="4838" y="2909"/>
              <a:ext cx="231" cy="23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2730" name="Oval 30"/>
            <p:cNvSpPr>
              <a:spLocks noChangeArrowheads="1"/>
            </p:cNvSpPr>
            <p:nvPr/>
          </p:nvSpPr>
          <p:spPr bwMode="auto">
            <a:xfrm>
              <a:off x="5242" y="2324"/>
              <a:ext cx="115" cy="11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2731" name="Oval 31"/>
            <p:cNvSpPr>
              <a:spLocks noChangeArrowheads="1"/>
            </p:cNvSpPr>
            <p:nvPr/>
          </p:nvSpPr>
          <p:spPr bwMode="auto">
            <a:xfrm>
              <a:off x="4701" y="2219"/>
              <a:ext cx="115" cy="11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2732" name="Oval 32"/>
            <p:cNvSpPr>
              <a:spLocks noChangeArrowheads="1"/>
            </p:cNvSpPr>
            <p:nvPr/>
          </p:nvSpPr>
          <p:spPr bwMode="auto">
            <a:xfrm>
              <a:off x="4090" y="2218"/>
              <a:ext cx="230" cy="230"/>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5" name="Group 34"/>
          <p:cNvGrpSpPr>
            <a:grpSpLocks/>
          </p:cNvGrpSpPr>
          <p:nvPr/>
        </p:nvGrpSpPr>
        <p:grpSpPr bwMode="auto">
          <a:xfrm>
            <a:off x="5492752" y="5349876"/>
            <a:ext cx="3651251" cy="1409701"/>
            <a:chOff x="3345" y="3370"/>
            <a:chExt cx="2300" cy="888"/>
          </a:xfrm>
        </p:grpSpPr>
        <p:sp>
          <p:nvSpPr>
            <p:cNvPr id="72733" name="Text Box 29"/>
            <p:cNvSpPr txBox="1">
              <a:spLocks noChangeArrowheads="1"/>
            </p:cNvSpPr>
            <p:nvPr/>
          </p:nvSpPr>
          <p:spPr bwMode="auto">
            <a:xfrm>
              <a:off x="3345" y="3715"/>
              <a:ext cx="2300" cy="543"/>
            </a:xfrm>
            <a:prstGeom prst="rect">
              <a:avLst/>
            </a:prstGeom>
            <a:noFill/>
            <a:ln w="9525">
              <a:noFill/>
              <a:miter lim="800000"/>
              <a:headEnd/>
              <a:tailEnd/>
            </a:ln>
            <a:effectLst/>
          </p:spPr>
          <p:txBody>
            <a:bodyPr wrap="square">
              <a:spAutoFit/>
            </a:bodyPr>
            <a:lstStyle/>
            <a:p>
              <a:pPr algn="ctr">
                <a:spcBef>
                  <a:spcPct val="50000"/>
                </a:spcBef>
              </a:pPr>
              <a:r>
                <a:rPr lang="en-US" sz="2000" dirty="0">
                  <a:latin typeface="+mn-lt"/>
                </a:rPr>
                <a:t>radius = </a:t>
              </a:r>
              <a:r>
                <a:rPr lang="en-US" sz="2000" dirty="0" smtClean="0">
                  <a:latin typeface="+mn-lt"/>
                </a:rPr>
                <a:t>weight</a:t>
              </a:r>
            </a:p>
            <a:p>
              <a:pPr algn="ctr">
                <a:spcBef>
                  <a:spcPct val="50000"/>
                </a:spcBef>
              </a:pPr>
              <a:r>
                <a:rPr lang="en-US" sz="2000" dirty="0" smtClean="0">
                  <a:latin typeface="+mn-lt"/>
                </a:rPr>
                <a:t>position = information vector</a:t>
              </a:r>
              <a:endParaRPr lang="en-US" sz="2000" dirty="0">
                <a:latin typeface="+mn-lt"/>
              </a:endParaRPr>
            </a:p>
          </p:txBody>
        </p:sp>
        <p:sp>
          <p:nvSpPr>
            <p:cNvPr id="72734" name="Line 30"/>
            <p:cNvSpPr>
              <a:spLocks noChangeShapeType="1"/>
            </p:cNvSpPr>
            <p:nvPr/>
          </p:nvSpPr>
          <p:spPr bwMode="auto">
            <a:xfrm flipH="1" flipV="1">
              <a:off x="4032" y="3370"/>
              <a:ext cx="115" cy="231"/>
            </a:xfrm>
            <a:prstGeom prst="line">
              <a:avLst/>
            </a:prstGeom>
            <a:noFill/>
            <a:ln w="9525">
              <a:solidFill>
                <a:schemeClr val="tx1"/>
              </a:solidFill>
              <a:round/>
              <a:headEnd/>
              <a:tailEnd type="triangle" w="med" len="med"/>
            </a:ln>
            <a:effectLst/>
          </p:spPr>
          <p:txBody>
            <a:bodyPr/>
            <a:lstStyle/>
            <a:p>
              <a:endParaRPr lang="en-US">
                <a:latin typeface="+mn-lt"/>
              </a:endParaRPr>
            </a:p>
          </p:txBody>
        </p:sp>
        <p:sp>
          <p:nvSpPr>
            <p:cNvPr id="72735" name="Line 31"/>
            <p:cNvSpPr>
              <a:spLocks noChangeShapeType="1"/>
            </p:cNvSpPr>
            <p:nvPr/>
          </p:nvSpPr>
          <p:spPr bwMode="auto">
            <a:xfrm flipH="1" flipV="1">
              <a:off x="4378" y="3370"/>
              <a:ext cx="57" cy="231"/>
            </a:xfrm>
            <a:prstGeom prst="line">
              <a:avLst/>
            </a:prstGeom>
            <a:noFill/>
            <a:ln w="9525">
              <a:solidFill>
                <a:schemeClr val="tx1"/>
              </a:solidFill>
              <a:round/>
              <a:headEnd/>
              <a:tailEnd type="triangle" w="med" len="med"/>
            </a:ln>
            <a:effectLst/>
          </p:spPr>
          <p:txBody>
            <a:bodyPr/>
            <a:lstStyle/>
            <a:p>
              <a:endParaRPr lang="en-US">
                <a:latin typeface="+mn-lt"/>
              </a:endParaRPr>
            </a:p>
          </p:txBody>
        </p:sp>
        <p:sp>
          <p:nvSpPr>
            <p:cNvPr id="72736" name="Line 32"/>
            <p:cNvSpPr>
              <a:spLocks noChangeShapeType="1"/>
            </p:cNvSpPr>
            <p:nvPr/>
          </p:nvSpPr>
          <p:spPr bwMode="auto">
            <a:xfrm flipV="1">
              <a:off x="4666" y="3370"/>
              <a:ext cx="172" cy="231"/>
            </a:xfrm>
            <a:prstGeom prst="line">
              <a:avLst/>
            </a:prstGeom>
            <a:noFill/>
            <a:ln w="9525">
              <a:solidFill>
                <a:schemeClr val="tx1"/>
              </a:solidFill>
              <a:round/>
              <a:headEnd/>
              <a:tailEnd type="triangle" w="med" len="med"/>
            </a:ln>
            <a:effectLst/>
          </p:spPr>
          <p:txBody>
            <a:bodyPr/>
            <a:lstStyle/>
            <a:p>
              <a:endParaRPr lang="en-US">
                <a:latin typeface="+mn-lt"/>
              </a:endParaRPr>
            </a:p>
          </p:txBody>
        </p:sp>
      </p:grpSp>
      <p:sp>
        <p:nvSpPr>
          <p:cNvPr id="72743" name="Line 39"/>
          <p:cNvSpPr>
            <a:spLocks noChangeShapeType="1"/>
          </p:cNvSpPr>
          <p:nvPr/>
        </p:nvSpPr>
        <p:spPr bwMode="auto">
          <a:xfrm flipV="1">
            <a:off x="1006475" y="4251325"/>
            <a:ext cx="274638" cy="549275"/>
          </a:xfrm>
          <a:prstGeom prst="line">
            <a:avLst/>
          </a:prstGeom>
          <a:noFill/>
          <a:ln w="9525">
            <a:solidFill>
              <a:schemeClr val="tx1"/>
            </a:solidFill>
            <a:round/>
            <a:headEnd/>
            <a:tailEnd type="triangle" w="med" len="med"/>
          </a:ln>
          <a:effectLst/>
        </p:spPr>
        <p:txBody>
          <a:bodyPr/>
          <a:lstStyle/>
          <a:p>
            <a:endParaRPr lang="en-US"/>
          </a:p>
        </p:txBody>
      </p:sp>
      <p:sp>
        <p:nvSpPr>
          <p:cNvPr id="72744" name="Line 40"/>
          <p:cNvSpPr>
            <a:spLocks noChangeShapeType="1"/>
          </p:cNvSpPr>
          <p:nvPr/>
        </p:nvSpPr>
        <p:spPr bwMode="auto">
          <a:xfrm flipH="1" flipV="1">
            <a:off x="2011363" y="4251325"/>
            <a:ext cx="184150" cy="549275"/>
          </a:xfrm>
          <a:prstGeom prst="line">
            <a:avLst/>
          </a:prstGeom>
          <a:noFill/>
          <a:ln w="9525">
            <a:solidFill>
              <a:schemeClr val="tx1"/>
            </a:solidFill>
            <a:round/>
            <a:headEnd/>
            <a:tailEnd type="triangle" w="med" len="med"/>
          </a:ln>
          <a:effectLst/>
        </p:spPr>
        <p:txBody>
          <a:bodyPr/>
          <a:lstStyle/>
          <a:p>
            <a:endParaRPr lang="en-US"/>
          </a:p>
        </p:txBody>
      </p:sp>
      <p:sp>
        <p:nvSpPr>
          <p:cNvPr id="72745" name="Line 41"/>
          <p:cNvSpPr>
            <a:spLocks noChangeShapeType="1"/>
          </p:cNvSpPr>
          <p:nvPr/>
        </p:nvSpPr>
        <p:spPr bwMode="auto">
          <a:xfrm flipH="1" flipV="1">
            <a:off x="3017838" y="4251325"/>
            <a:ext cx="274637" cy="549275"/>
          </a:xfrm>
          <a:prstGeom prst="line">
            <a:avLst/>
          </a:prstGeom>
          <a:noFill/>
          <a:ln w="9525">
            <a:solidFill>
              <a:schemeClr val="tx1"/>
            </a:solidFill>
            <a:round/>
            <a:headEnd/>
            <a:tailEnd type="triangle" w="med" len="med"/>
          </a:ln>
          <a:effectLst/>
        </p:spPr>
        <p:txBody>
          <a:bodyPr/>
          <a:lstStyle/>
          <a:p>
            <a:endParaRPr lang="en-US"/>
          </a:p>
        </p:txBody>
      </p:sp>
      <p:pic>
        <p:nvPicPr>
          <p:cNvPr id="72746" name="Picture 42" descr="rc3"/>
          <p:cNvPicPr>
            <a:picLocks noChangeAspect="1" noChangeArrowheads="1"/>
          </p:cNvPicPr>
          <p:nvPr/>
        </p:nvPicPr>
        <p:blipFill>
          <a:blip r:embed="rId3" cstate="print"/>
          <a:srcRect/>
          <a:stretch>
            <a:fillRect/>
          </a:stretch>
        </p:blipFill>
        <p:spPr bwMode="auto">
          <a:xfrm>
            <a:off x="92075" y="5075238"/>
            <a:ext cx="1279525" cy="960437"/>
          </a:xfrm>
          <a:prstGeom prst="rect">
            <a:avLst/>
          </a:prstGeom>
          <a:noFill/>
          <a:ln w="12700">
            <a:noFill/>
            <a:miter lim="800000"/>
            <a:headEnd/>
            <a:tailEnd/>
          </a:ln>
        </p:spPr>
      </p:pic>
      <p:pic>
        <p:nvPicPr>
          <p:cNvPr id="72747" name="Picture 43" descr="rc1"/>
          <p:cNvPicPr>
            <a:picLocks noChangeAspect="1" noChangeArrowheads="1"/>
          </p:cNvPicPr>
          <p:nvPr/>
        </p:nvPicPr>
        <p:blipFill>
          <a:blip r:embed="rId4" cstate="print"/>
          <a:srcRect/>
          <a:stretch>
            <a:fillRect/>
          </a:stretch>
        </p:blipFill>
        <p:spPr bwMode="auto">
          <a:xfrm>
            <a:off x="3016250" y="5075238"/>
            <a:ext cx="1281113" cy="960437"/>
          </a:xfrm>
          <a:prstGeom prst="rect">
            <a:avLst/>
          </a:prstGeom>
          <a:noFill/>
          <a:ln w="12700">
            <a:noFill/>
            <a:miter lim="800000"/>
            <a:headEnd/>
            <a:tailEnd/>
          </a:ln>
        </p:spPr>
      </p:pic>
      <p:pic>
        <p:nvPicPr>
          <p:cNvPr id="72748" name="Picture 44" descr="rc2"/>
          <p:cNvPicPr>
            <a:picLocks noChangeAspect="1" noChangeArrowheads="1"/>
          </p:cNvPicPr>
          <p:nvPr/>
        </p:nvPicPr>
        <p:blipFill>
          <a:blip r:embed="rId5" cstate="print"/>
          <a:srcRect/>
          <a:stretch>
            <a:fillRect/>
          </a:stretch>
        </p:blipFill>
        <p:spPr bwMode="auto">
          <a:xfrm>
            <a:off x="1554163" y="5075238"/>
            <a:ext cx="1281112" cy="960437"/>
          </a:xfrm>
          <a:prstGeom prst="rect">
            <a:avLst/>
          </a:prstGeom>
          <a:noFill/>
          <a:ln w="12700">
            <a:noFill/>
            <a:miter lim="800000"/>
            <a:headEnd/>
            <a:tailEnd/>
          </a:ln>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p:txBody>
          <a:bodyPr/>
          <a:lstStyle/>
          <a:p>
            <a:pPr eaLnBrk="1" hangingPunct="1"/>
            <a:endParaRPr lang="en-US" sz="3200" smtClean="0"/>
          </a:p>
          <a:p>
            <a:pPr eaLnBrk="1" hangingPunct="1"/>
            <a:r>
              <a:rPr lang="en-US" sz="3200" smtClean="0"/>
              <a:t>Minimize:</a:t>
            </a:r>
          </a:p>
          <a:p>
            <a:pPr eaLnBrk="1" hangingPunct="1"/>
            <a:endParaRPr lang="en-US" sz="3200" smtClean="0"/>
          </a:p>
          <a:p>
            <a:pPr eaLnBrk="1" hangingPunct="1"/>
            <a:endParaRPr lang="en-US" sz="3200" smtClean="0"/>
          </a:p>
          <a:p>
            <a:pPr eaLnBrk="1" hangingPunct="1"/>
            <a:endParaRPr lang="en-US" sz="3200" smtClean="0"/>
          </a:p>
          <a:p>
            <a:pPr eaLnBrk="1" hangingPunct="1"/>
            <a:r>
              <a:rPr lang="en-US" sz="3200" smtClean="0"/>
              <a:t>where: </a:t>
            </a:r>
          </a:p>
          <a:p>
            <a:pPr eaLnBrk="1" hangingPunct="1"/>
            <a:endParaRPr lang="en-US" sz="3200" smtClean="0"/>
          </a:p>
        </p:txBody>
      </p:sp>
      <p:sp>
        <p:nvSpPr>
          <p:cNvPr id="16" name="Slide Number Placeholder 15"/>
          <p:cNvSpPr>
            <a:spLocks noGrp="1"/>
          </p:cNvSpPr>
          <p:nvPr>
            <p:ph type="sldNum" sz="quarter" idx="11"/>
          </p:nvPr>
        </p:nvSpPr>
        <p:spPr/>
        <p:txBody>
          <a:bodyPr/>
          <a:lstStyle/>
          <a:p>
            <a:pPr>
              <a:defRPr/>
            </a:pPr>
            <a:fld id="{436069EF-2218-4AB1-8D37-562BB864C219}" type="slidenum">
              <a:rPr lang="en-US" smtClean="0"/>
              <a:pPr>
                <a:defRPr/>
              </a:pPr>
              <a:t>94</a:t>
            </a:fld>
            <a:endParaRPr lang="en-US" dirty="0"/>
          </a:p>
        </p:txBody>
      </p:sp>
      <p:sp>
        <p:nvSpPr>
          <p:cNvPr id="26626" name="Rectangle 2"/>
          <p:cNvSpPr>
            <a:spLocks noGrp="1" noChangeArrowheads="1"/>
          </p:cNvSpPr>
          <p:nvPr>
            <p:ph type="title"/>
          </p:nvPr>
        </p:nvSpPr>
        <p:spPr/>
        <p:txBody>
          <a:bodyPr/>
          <a:lstStyle/>
          <a:p>
            <a:pPr eaLnBrk="1" hangingPunct="1"/>
            <a:r>
              <a:rPr lang="en-US" dirty="0" smtClean="0"/>
              <a:t>The Clustering Objective</a:t>
            </a:r>
          </a:p>
        </p:txBody>
      </p:sp>
      <p:pic>
        <p:nvPicPr>
          <p:cNvPr id="26643" name="Picture 19" descr="cost3"/>
          <p:cNvPicPr>
            <a:picLocks noChangeAspect="1" noChangeArrowheads="1"/>
          </p:cNvPicPr>
          <p:nvPr/>
        </p:nvPicPr>
        <p:blipFill>
          <a:blip r:embed="rId3" cstate="print"/>
          <a:srcRect/>
          <a:stretch>
            <a:fillRect/>
          </a:stretch>
        </p:blipFill>
        <p:spPr bwMode="auto">
          <a:xfrm>
            <a:off x="2378075" y="3889375"/>
            <a:ext cx="6318250" cy="1185863"/>
          </a:xfrm>
          <a:prstGeom prst="rect">
            <a:avLst/>
          </a:prstGeom>
          <a:noFill/>
        </p:spPr>
      </p:pic>
      <p:pic>
        <p:nvPicPr>
          <p:cNvPr id="26630" name="Picture 6" descr="cost"/>
          <p:cNvPicPr>
            <a:picLocks noChangeAspect="1" noChangeArrowheads="1"/>
          </p:cNvPicPr>
          <p:nvPr/>
        </p:nvPicPr>
        <p:blipFill>
          <a:blip r:embed="rId4" cstate="print"/>
          <a:srcRect/>
          <a:stretch>
            <a:fillRect/>
          </a:stretch>
        </p:blipFill>
        <p:spPr bwMode="auto">
          <a:xfrm>
            <a:off x="3292475" y="1417638"/>
            <a:ext cx="3108325" cy="1300162"/>
          </a:xfrm>
          <a:prstGeom prst="rect">
            <a:avLst/>
          </a:prstGeom>
          <a:noFill/>
        </p:spPr>
      </p:pic>
      <p:sp>
        <p:nvSpPr>
          <p:cNvPr id="26632" name="AutoShape 8"/>
          <p:cNvSpPr>
            <a:spLocks/>
          </p:cNvSpPr>
          <p:nvPr/>
        </p:nvSpPr>
        <p:spPr bwMode="auto">
          <a:xfrm rot="-5400000">
            <a:off x="4709319" y="1554957"/>
            <a:ext cx="274637" cy="2743200"/>
          </a:xfrm>
          <a:prstGeom prst="leftBrace">
            <a:avLst>
              <a:gd name="adj1" fmla="val 83237"/>
              <a:gd name="adj2" fmla="val 50000"/>
            </a:avLst>
          </a:prstGeom>
          <a:noFill/>
          <a:ln w="25400">
            <a:solidFill>
              <a:schemeClr val="folHlink"/>
            </a:solidFill>
            <a:round/>
            <a:headEnd/>
            <a:tailEnd/>
          </a:ln>
          <a:effectLst/>
        </p:spPr>
        <p:txBody>
          <a:bodyPr wrap="none" anchor="ctr"/>
          <a:lstStyle/>
          <a:p>
            <a:endParaRPr lang="en-US"/>
          </a:p>
        </p:txBody>
      </p:sp>
      <p:sp>
        <p:nvSpPr>
          <p:cNvPr id="26633" name="Text Box 9"/>
          <p:cNvSpPr txBox="1">
            <a:spLocks noChangeArrowheads="1"/>
          </p:cNvSpPr>
          <p:nvPr/>
        </p:nvSpPr>
        <p:spPr bwMode="auto">
          <a:xfrm>
            <a:off x="3292475" y="3154363"/>
            <a:ext cx="3017838" cy="396875"/>
          </a:xfrm>
          <a:prstGeom prst="rect">
            <a:avLst/>
          </a:prstGeom>
          <a:noFill/>
          <a:ln w="9525">
            <a:noFill/>
            <a:miter lim="800000"/>
            <a:headEnd/>
            <a:tailEnd/>
          </a:ln>
          <a:effectLst/>
        </p:spPr>
        <p:txBody>
          <a:bodyPr>
            <a:spAutoFit/>
          </a:bodyPr>
          <a:lstStyle/>
          <a:p>
            <a:pPr algn="ctr">
              <a:spcBef>
                <a:spcPct val="50000"/>
              </a:spcBef>
            </a:pPr>
            <a:r>
              <a:rPr lang="en-US" sz="2000" dirty="0">
                <a:solidFill>
                  <a:schemeClr val="folHlink"/>
                </a:solidFill>
                <a:latin typeface="+mn-lt"/>
              </a:rPr>
              <a:t>total cost of all clusters</a:t>
            </a:r>
          </a:p>
        </p:txBody>
      </p:sp>
      <p:sp>
        <p:nvSpPr>
          <p:cNvPr id="26635" name="Text Box 11"/>
          <p:cNvSpPr txBox="1">
            <a:spLocks noChangeArrowheads="1"/>
          </p:cNvSpPr>
          <p:nvPr/>
        </p:nvSpPr>
        <p:spPr bwMode="auto">
          <a:xfrm>
            <a:off x="2103438" y="5729288"/>
            <a:ext cx="1463675" cy="701675"/>
          </a:xfrm>
          <a:prstGeom prst="rect">
            <a:avLst/>
          </a:prstGeom>
          <a:noFill/>
          <a:ln w="9525">
            <a:noFill/>
            <a:miter lim="800000"/>
            <a:headEnd/>
            <a:tailEnd/>
          </a:ln>
          <a:effectLst/>
        </p:spPr>
        <p:txBody>
          <a:bodyPr>
            <a:spAutoFit/>
          </a:bodyPr>
          <a:lstStyle/>
          <a:p>
            <a:pPr algn="ctr">
              <a:spcBef>
                <a:spcPct val="50000"/>
              </a:spcBef>
            </a:pPr>
            <a:r>
              <a:rPr lang="en-US" sz="2000">
                <a:solidFill>
                  <a:schemeClr val="folHlink"/>
                </a:solidFill>
                <a:latin typeface="+mn-lt"/>
              </a:rPr>
              <a:t>cost of a cluster</a:t>
            </a:r>
          </a:p>
        </p:txBody>
      </p:sp>
      <p:sp>
        <p:nvSpPr>
          <p:cNvPr id="26636" name="Text Box 12"/>
          <p:cNvSpPr txBox="1">
            <a:spLocks noChangeArrowheads="1"/>
          </p:cNvSpPr>
          <p:nvPr/>
        </p:nvSpPr>
        <p:spPr bwMode="auto">
          <a:xfrm>
            <a:off x="3657600" y="5729288"/>
            <a:ext cx="1644650" cy="701675"/>
          </a:xfrm>
          <a:prstGeom prst="rect">
            <a:avLst/>
          </a:prstGeom>
          <a:noFill/>
          <a:ln w="9525">
            <a:noFill/>
            <a:miter lim="800000"/>
            <a:headEnd/>
            <a:tailEnd/>
          </a:ln>
          <a:effectLst/>
        </p:spPr>
        <p:txBody>
          <a:bodyPr>
            <a:spAutoFit/>
          </a:bodyPr>
          <a:lstStyle/>
          <a:p>
            <a:pPr algn="ctr">
              <a:spcBef>
                <a:spcPct val="50000"/>
              </a:spcBef>
            </a:pPr>
            <a:r>
              <a:rPr lang="en-US" sz="2000">
                <a:solidFill>
                  <a:schemeClr val="folHlink"/>
                </a:solidFill>
                <a:latin typeface="+mn-lt"/>
              </a:rPr>
              <a:t>sum over all pairs in it</a:t>
            </a:r>
          </a:p>
        </p:txBody>
      </p:sp>
      <p:sp>
        <p:nvSpPr>
          <p:cNvPr id="26637" name="Text Box 13"/>
          <p:cNvSpPr txBox="1">
            <a:spLocks noChangeArrowheads="1"/>
          </p:cNvSpPr>
          <p:nvPr/>
        </p:nvSpPr>
        <p:spPr bwMode="auto">
          <a:xfrm>
            <a:off x="5121275" y="5578475"/>
            <a:ext cx="1738313" cy="400110"/>
          </a:xfrm>
          <a:prstGeom prst="rect">
            <a:avLst/>
          </a:prstGeom>
          <a:noFill/>
          <a:ln w="9525">
            <a:noFill/>
            <a:miter lim="800000"/>
            <a:headEnd/>
            <a:tailEnd/>
          </a:ln>
          <a:effectLst/>
        </p:spPr>
        <p:txBody>
          <a:bodyPr>
            <a:spAutoFit/>
          </a:bodyPr>
          <a:lstStyle/>
          <a:p>
            <a:pPr algn="ctr">
              <a:spcBef>
                <a:spcPct val="50000"/>
              </a:spcBef>
            </a:pPr>
            <a:r>
              <a:rPr lang="en-US" sz="2000" dirty="0" smtClean="0">
                <a:solidFill>
                  <a:schemeClr val="folHlink"/>
                </a:solidFill>
                <a:latin typeface="+mn-lt"/>
              </a:rPr>
              <a:t>weights</a:t>
            </a:r>
            <a:endParaRPr lang="en-US" sz="2000" dirty="0">
              <a:solidFill>
                <a:schemeClr val="folHlink"/>
              </a:solidFill>
              <a:latin typeface="+mn-lt"/>
            </a:endParaRPr>
          </a:p>
        </p:txBody>
      </p:sp>
      <p:sp>
        <p:nvSpPr>
          <p:cNvPr id="26638" name="Text Box 14"/>
          <p:cNvSpPr txBox="1">
            <a:spLocks noChangeArrowheads="1"/>
          </p:cNvSpPr>
          <p:nvPr/>
        </p:nvSpPr>
        <p:spPr bwMode="auto">
          <a:xfrm>
            <a:off x="6675438" y="5576888"/>
            <a:ext cx="2468562" cy="1015663"/>
          </a:xfrm>
          <a:prstGeom prst="rect">
            <a:avLst/>
          </a:prstGeom>
          <a:noFill/>
          <a:ln w="9525">
            <a:noFill/>
            <a:miter lim="800000"/>
            <a:headEnd/>
            <a:tailEnd/>
          </a:ln>
          <a:effectLst/>
        </p:spPr>
        <p:txBody>
          <a:bodyPr>
            <a:spAutoFit/>
          </a:bodyPr>
          <a:lstStyle/>
          <a:p>
            <a:pPr algn="ctr">
              <a:spcBef>
                <a:spcPct val="50000"/>
              </a:spcBef>
            </a:pPr>
            <a:r>
              <a:rPr lang="en-US" sz="2000" dirty="0">
                <a:solidFill>
                  <a:schemeClr val="folHlink"/>
                </a:solidFill>
                <a:latin typeface="+mn-lt"/>
              </a:rPr>
              <a:t>squared distance between </a:t>
            </a:r>
            <a:r>
              <a:rPr lang="en-US" sz="2000" dirty="0" smtClean="0">
                <a:solidFill>
                  <a:schemeClr val="folHlink"/>
                </a:solidFill>
                <a:latin typeface="+mn-lt"/>
              </a:rPr>
              <a:t>information vectors</a:t>
            </a:r>
            <a:endParaRPr lang="en-US" sz="2000" dirty="0">
              <a:solidFill>
                <a:schemeClr val="folHlink"/>
              </a:solidFill>
              <a:latin typeface="+mn-lt"/>
            </a:endParaRPr>
          </a:p>
        </p:txBody>
      </p:sp>
      <p:sp>
        <p:nvSpPr>
          <p:cNvPr id="26639" name="Line 15"/>
          <p:cNvSpPr>
            <a:spLocks noChangeShapeType="1"/>
          </p:cNvSpPr>
          <p:nvPr/>
        </p:nvSpPr>
        <p:spPr bwMode="auto">
          <a:xfrm flipV="1">
            <a:off x="2925763" y="4800600"/>
            <a:ext cx="366712" cy="731838"/>
          </a:xfrm>
          <a:prstGeom prst="line">
            <a:avLst/>
          </a:prstGeom>
          <a:noFill/>
          <a:ln w="25400">
            <a:solidFill>
              <a:schemeClr val="folHlink"/>
            </a:solidFill>
            <a:round/>
            <a:headEnd/>
            <a:tailEnd type="triangle" w="med" len="med"/>
          </a:ln>
          <a:effectLst/>
        </p:spPr>
        <p:txBody>
          <a:bodyPr/>
          <a:lstStyle/>
          <a:p>
            <a:endParaRPr lang="en-US"/>
          </a:p>
        </p:txBody>
      </p:sp>
      <p:sp>
        <p:nvSpPr>
          <p:cNvPr id="26640" name="Line 16"/>
          <p:cNvSpPr>
            <a:spLocks noChangeShapeType="1"/>
          </p:cNvSpPr>
          <p:nvPr/>
        </p:nvSpPr>
        <p:spPr bwMode="auto">
          <a:xfrm flipV="1">
            <a:off x="4479925" y="5165725"/>
            <a:ext cx="274638" cy="457200"/>
          </a:xfrm>
          <a:prstGeom prst="line">
            <a:avLst/>
          </a:prstGeom>
          <a:noFill/>
          <a:ln w="25400">
            <a:solidFill>
              <a:schemeClr val="folHlink"/>
            </a:solidFill>
            <a:round/>
            <a:headEnd/>
            <a:tailEnd type="triangle" w="med" len="med"/>
          </a:ln>
          <a:effectLst/>
        </p:spPr>
        <p:txBody>
          <a:bodyPr/>
          <a:lstStyle/>
          <a:p>
            <a:endParaRPr lang="en-US"/>
          </a:p>
        </p:txBody>
      </p:sp>
      <p:sp>
        <p:nvSpPr>
          <p:cNvPr id="26641" name="Line 17"/>
          <p:cNvSpPr>
            <a:spLocks noChangeShapeType="1"/>
          </p:cNvSpPr>
          <p:nvPr/>
        </p:nvSpPr>
        <p:spPr bwMode="auto">
          <a:xfrm flipH="1" flipV="1">
            <a:off x="6035675" y="4708525"/>
            <a:ext cx="90488" cy="641350"/>
          </a:xfrm>
          <a:prstGeom prst="line">
            <a:avLst/>
          </a:prstGeom>
          <a:noFill/>
          <a:ln w="25400">
            <a:solidFill>
              <a:schemeClr val="folHlink"/>
            </a:solidFill>
            <a:round/>
            <a:headEnd/>
            <a:tailEnd type="triangle" w="med" len="med"/>
          </a:ln>
          <a:effectLst/>
        </p:spPr>
        <p:txBody>
          <a:bodyPr/>
          <a:lstStyle/>
          <a:p>
            <a:endParaRPr lang="en-US"/>
          </a:p>
        </p:txBody>
      </p:sp>
      <p:sp>
        <p:nvSpPr>
          <p:cNvPr id="26642" name="Line 18"/>
          <p:cNvSpPr>
            <a:spLocks noChangeShapeType="1"/>
          </p:cNvSpPr>
          <p:nvPr/>
        </p:nvSpPr>
        <p:spPr bwMode="auto">
          <a:xfrm flipH="1" flipV="1">
            <a:off x="7589838" y="4708525"/>
            <a:ext cx="457200" cy="731838"/>
          </a:xfrm>
          <a:prstGeom prst="line">
            <a:avLst/>
          </a:prstGeom>
          <a:noFill/>
          <a:ln w="25400">
            <a:solidFill>
              <a:schemeClr val="folHlink"/>
            </a:solidFill>
            <a:round/>
            <a:headEnd/>
            <a:tailEnd type="triangle" w="med" len="med"/>
          </a:ln>
          <a:effectLst/>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6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6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animBg="1"/>
      <p:bldP spid="26633" grpId="0"/>
      <p:bldP spid="26635" grpId="0"/>
      <p:bldP spid="26636" grpId="0"/>
      <p:bldP spid="26637" grpId="0"/>
      <p:bldP spid="26638" grpId="0"/>
      <p:bldP spid="26639" grpId="0" animBg="1"/>
      <p:bldP spid="26640" grpId="0" animBg="1"/>
      <p:bldP spid="26641" grpId="0" animBg="1"/>
      <p:bldP spid="2664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t>Clustering Illustration</a:t>
            </a:r>
          </a:p>
        </p:txBody>
      </p:sp>
      <p:sp>
        <p:nvSpPr>
          <p:cNvPr id="25603" name="Oval 4"/>
          <p:cNvSpPr>
            <a:spLocks noChangeArrowheads="1"/>
          </p:cNvSpPr>
          <p:nvPr/>
        </p:nvSpPr>
        <p:spPr bwMode="auto">
          <a:xfrm>
            <a:off x="1828800" y="1782763"/>
            <a:ext cx="639763" cy="6397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04" name="Oval 5"/>
          <p:cNvSpPr>
            <a:spLocks noChangeArrowheads="1"/>
          </p:cNvSpPr>
          <p:nvPr/>
        </p:nvSpPr>
        <p:spPr bwMode="auto">
          <a:xfrm>
            <a:off x="1920875" y="1874838"/>
            <a:ext cx="639763" cy="6397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05" name="Oval 6"/>
          <p:cNvSpPr>
            <a:spLocks noChangeArrowheads="1"/>
          </p:cNvSpPr>
          <p:nvPr/>
        </p:nvSpPr>
        <p:spPr bwMode="auto">
          <a:xfrm>
            <a:off x="2286000" y="3794125"/>
            <a:ext cx="182563" cy="18256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06" name="Oval 7"/>
          <p:cNvSpPr>
            <a:spLocks noChangeArrowheads="1"/>
          </p:cNvSpPr>
          <p:nvPr/>
        </p:nvSpPr>
        <p:spPr bwMode="auto">
          <a:xfrm>
            <a:off x="3749675" y="4800600"/>
            <a:ext cx="182563" cy="18256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07" name="Oval 8"/>
          <p:cNvSpPr>
            <a:spLocks noChangeArrowheads="1"/>
          </p:cNvSpPr>
          <p:nvPr/>
        </p:nvSpPr>
        <p:spPr bwMode="auto">
          <a:xfrm>
            <a:off x="3657600" y="3154363"/>
            <a:ext cx="182563" cy="1825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08" name="Oval 9"/>
          <p:cNvSpPr>
            <a:spLocks noChangeArrowheads="1"/>
          </p:cNvSpPr>
          <p:nvPr/>
        </p:nvSpPr>
        <p:spPr bwMode="auto">
          <a:xfrm>
            <a:off x="5484813" y="2605088"/>
            <a:ext cx="182562" cy="1825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09" name="Oval 10"/>
          <p:cNvSpPr>
            <a:spLocks noChangeArrowheads="1"/>
          </p:cNvSpPr>
          <p:nvPr/>
        </p:nvSpPr>
        <p:spPr bwMode="auto">
          <a:xfrm>
            <a:off x="5759450" y="1690688"/>
            <a:ext cx="182563" cy="1825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0" name="Oval 11"/>
          <p:cNvSpPr>
            <a:spLocks noChangeArrowheads="1"/>
          </p:cNvSpPr>
          <p:nvPr/>
        </p:nvSpPr>
        <p:spPr bwMode="auto">
          <a:xfrm>
            <a:off x="6124575" y="2422525"/>
            <a:ext cx="274638" cy="27463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1" name="Oval 12"/>
          <p:cNvSpPr>
            <a:spLocks noChangeArrowheads="1"/>
          </p:cNvSpPr>
          <p:nvPr/>
        </p:nvSpPr>
        <p:spPr bwMode="auto">
          <a:xfrm>
            <a:off x="5394325" y="1874838"/>
            <a:ext cx="822325" cy="8223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7301" name="Freeform 21"/>
          <p:cNvSpPr>
            <a:spLocks/>
          </p:cNvSpPr>
          <p:nvPr/>
        </p:nvSpPr>
        <p:spPr bwMode="auto">
          <a:xfrm>
            <a:off x="1436688" y="1479550"/>
            <a:ext cx="1508125" cy="1411288"/>
          </a:xfrm>
          <a:custGeom>
            <a:avLst/>
            <a:gdLst>
              <a:gd name="T0" fmla="*/ 83 w 950"/>
              <a:gd name="T1" fmla="*/ 598 h 889"/>
              <a:gd name="T2" fmla="*/ 298 w 950"/>
              <a:gd name="T3" fmla="*/ 790 h 889"/>
              <a:gd name="T4" fmla="*/ 512 w 950"/>
              <a:gd name="T5" fmla="*/ 886 h 889"/>
              <a:gd name="T6" fmla="*/ 654 w 950"/>
              <a:gd name="T7" fmla="*/ 807 h 889"/>
              <a:gd name="T8" fmla="*/ 908 w 950"/>
              <a:gd name="T9" fmla="*/ 553 h 889"/>
              <a:gd name="T10" fmla="*/ 823 w 950"/>
              <a:gd name="T11" fmla="*/ 76 h 889"/>
              <a:gd name="T12" fmla="*/ 145 w 950"/>
              <a:gd name="T13" fmla="*/ 96 h 889"/>
              <a:gd name="T14" fmla="*/ 10 w 950"/>
              <a:gd name="T15" fmla="*/ 350 h 889"/>
              <a:gd name="T16" fmla="*/ 83 w 950"/>
              <a:gd name="T17" fmla="*/ 598 h 8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0"/>
              <a:gd name="T28" fmla="*/ 0 h 889"/>
              <a:gd name="T29" fmla="*/ 950 w 950"/>
              <a:gd name="T30" fmla="*/ 889 h 8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0" h="889">
                <a:moveTo>
                  <a:pt x="83" y="598"/>
                </a:moveTo>
                <a:cubicBezTo>
                  <a:pt x="149" y="650"/>
                  <a:pt x="227" y="742"/>
                  <a:pt x="298" y="790"/>
                </a:cubicBezTo>
                <a:cubicBezTo>
                  <a:pt x="369" y="838"/>
                  <a:pt x="453" y="883"/>
                  <a:pt x="512" y="886"/>
                </a:cubicBezTo>
                <a:cubicBezTo>
                  <a:pt x="571" y="889"/>
                  <a:pt x="588" y="862"/>
                  <a:pt x="654" y="807"/>
                </a:cubicBezTo>
                <a:cubicBezTo>
                  <a:pt x="720" y="752"/>
                  <a:pt x="880" y="675"/>
                  <a:pt x="908" y="553"/>
                </a:cubicBezTo>
                <a:cubicBezTo>
                  <a:pt x="936" y="431"/>
                  <a:pt x="950" y="152"/>
                  <a:pt x="823" y="76"/>
                </a:cubicBezTo>
                <a:cubicBezTo>
                  <a:pt x="696" y="0"/>
                  <a:pt x="281" y="50"/>
                  <a:pt x="145" y="96"/>
                </a:cubicBezTo>
                <a:cubicBezTo>
                  <a:pt x="9" y="142"/>
                  <a:pt x="20" y="266"/>
                  <a:pt x="10" y="350"/>
                </a:cubicBezTo>
                <a:cubicBezTo>
                  <a:pt x="0" y="434"/>
                  <a:pt x="68" y="546"/>
                  <a:pt x="83" y="598"/>
                </a:cubicBezTo>
                <a:close/>
              </a:path>
            </a:pathLst>
          </a:custGeom>
          <a:noFill/>
          <a:ln w="31750">
            <a:solidFill>
              <a:srgbClr val="FFFF00"/>
            </a:solidFill>
            <a:round/>
            <a:headEnd/>
            <a:tailEnd/>
          </a:ln>
        </p:spPr>
        <p:txBody>
          <a:bodyPr/>
          <a:lstStyle/>
          <a:p>
            <a:endParaRPr lang="en-US"/>
          </a:p>
        </p:txBody>
      </p:sp>
      <p:sp>
        <p:nvSpPr>
          <p:cNvPr id="97302" name="Freeform 22"/>
          <p:cNvSpPr>
            <a:spLocks/>
          </p:cNvSpPr>
          <p:nvPr/>
        </p:nvSpPr>
        <p:spPr bwMode="auto">
          <a:xfrm>
            <a:off x="1947863" y="2698750"/>
            <a:ext cx="2243137" cy="2727325"/>
          </a:xfrm>
          <a:custGeom>
            <a:avLst/>
            <a:gdLst>
              <a:gd name="T0" fmla="*/ 128 w 1413"/>
              <a:gd name="T1" fmla="*/ 869 h 1718"/>
              <a:gd name="T2" fmla="*/ 1077 w 1413"/>
              <a:gd name="T3" fmla="*/ 1554 h 1718"/>
              <a:gd name="T4" fmla="*/ 1365 w 1413"/>
              <a:gd name="T5" fmla="*/ 1497 h 1718"/>
              <a:gd name="T6" fmla="*/ 1365 w 1413"/>
              <a:gd name="T7" fmla="*/ 230 h 1718"/>
              <a:gd name="T8" fmla="*/ 1077 w 1413"/>
              <a:gd name="T9" fmla="*/ 114 h 1718"/>
              <a:gd name="T10" fmla="*/ 309 w 1413"/>
              <a:gd name="T11" fmla="*/ 468 h 1718"/>
              <a:gd name="T12" fmla="*/ 128 w 1413"/>
              <a:gd name="T13" fmla="*/ 869 h 1718"/>
              <a:gd name="T14" fmla="*/ 0 60000 65536"/>
              <a:gd name="T15" fmla="*/ 0 60000 65536"/>
              <a:gd name="T16" fmla="*/ 0 60000 65536"/>
              <a:gd name="T17" fmla="*/ 0 60000 65536"/>
              <a:gd name="T18" fmla="*/ 0 60000 65536"/>
              <a:gd name="T19" fmla="*/ 0 60000 65536"/>
              <a:gd name="T20" fmla="*/ 0 60000 65536"/>
              <a:gd name="T21" fmla="*/ 0 w 1413"/>
              <a:gd name="T22" fmla="*/ 0 h 1718"/>
              <a:gd name="T23" fmla="*/ 1413 w 1413"/>
              <a:gd name="T24" fmla="*/ 1718 h 17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3" h="1718">
                <a:moveTo>
                  <a:pt x="128" y="869"/>
                </a:moveTo>
                <a:cubicBezTo>
                  <a:pt x="256" y="1050"/>
                  <a:pt x="871" y="1449"/>
                  <a:pt x="1077" y="1554"/>
                </a:cubicBezTo>
                <a:cubicBezTo>
                  <a:pt x="1283" y="1659"/>
                  <a:pt x="1317" y="1718"/>
                  <a:pt x="1365" y="1497"/>
                </a:cubicBezTo>
                <a:cubicBezTo>
                  <a:pt x="1413" y="1276"/>
                  <a:pt x="1413" y="460"/>
                  <a:pt x="1365" y="230"/>
                </a:cubicBezTo>
                <a:cubicBezTo>
                  <a:pt x="1317" y="0"/>
                  <a:pt x="1253" y="74"/>
                  <a:pt x="1077" y="114"/>
                </a:cubicBezTo>
                <a:cubicBezTo>
                  <a:pt x="901" y="154"/>
                  <a:pt x="467" y="342"/>
                  <a:pt x="309" y="468"/>
                </a:cubicBezTo>
                <a:cubicBezTo>
                  <a:pt x="151" y="594"/>
                  <a:pt x="0" y="688"/>
                  <a:pt x="128" y="869"/>
                </a:cubicBezTo>
                <a:close/>
              </a:path>
            </a:pathLst>
          </a:custGeom>
          <a:noFill/>
          <a:ln w="31750">
            <a:solidFill>
              <a:srgbClr val="00FF00"/>
            </a:solidFill>
            <a:round/>
            <a:headEnd/>
            <a:tailEnd/>
          </a:ln>
        </p:spPr>
        <p:txBody>
          <a:bodyPr/>
          <a:lstStyle/>
          <a:p>
            <a:endParaRPr lang="en-US"/>
          </a:p>
        </p:txBody>
      </p:sp>
      <p:sp>
        <p:nvSpPr>
          <p:cNvPr id="97303" name="Freeform 23"/>
          <p:cNvSpPr>
            <a:spLocks/>
          </p:cNvSpPr>
          <p:nvPr/>
        </p:nvSpPr>
        <p:spPr bwMode="auto">
          <a:xfrm>
            <a:off x="5191125" y="1279525"/>
            <a:ext cx="1512888" cy="1920875"/>
          </a:xfrm>
          <a:custGeom>
            <a:avLst/>
            <a:gdLst>
              <a:gd name="T0" fmla="*/ 12 w 953"/>
              <a:gd name="T1" fmla="*/ 778 h 1210"/>
              <a:gd name="T2" fmla="*/ 67 w 953"/>
              <a:gd name="T3" fmla="*/ 990 h 1210"/>
              <a:gd name="T4" fmla="*/ 412 w 953"/>
              <a:gd name="T5" fmla="*/ 1125 h 1210"/>
              <a:gd name="T6" fmla="*/ 819 w 953"/>
              <a:gd name="T7" fmla="*/ 1066 h 1210"/>
              <a:gd name="T8" fmla="*/ 876 w 953"/>
              <a:gd name="T9" fmla="*/ 259 h 1210"/>
              <a:gd name="T10" fmla="*/ 358 w 953"/>
              <a:gd name="T11" fmla="*/ 29 h 1210"/>
              <a:gd name="T12" fmla="*/ 70 w 953"/>
              <a:gd name="T13" fmla="*/ 432 h 1210"/>
              <a:gd name="T14" fmla="*/ 12 w 953"/>
              <a:gd name="T15" fmla="*/ 778 h 1210"/>
              <a:gd name="T16" fmla="*/ 0 60000 65536"/>
              <a:gd name="T17" fmla="*/ 0 60000 65536"/>
              <a:gd name="T18" fmla="*/ 0 60000 65536"/>
              <a:gd name="T19" fmla="*/ 0 60000 65536"/>
              <a:gd name="T20" fmla="*/ 0 60000 65536"/>
              <a:gd name="T21" fmla="*/ 0 60000 65536"/>
              <a:gd name="T22" fmla="*/ 0 60000 65536"/>
              <a:gd name="T23" fmla="*/ 0 60000 65536"/>
              <a:gd name="T24" fmla="*/ 0 w 953"/>
              <a:gd name="T25" fmla="*/ 0 h 1210"/>
              <a:gd name="T26" fmla="*/ 953 w 953"/>
              <a:gd name="T27" fmla="*/ 1210 h 12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3" h="1210">
                <a:moveTo>
                  <a:pt x="12" y="778"/>
                </a:moveTo>
                <a:cubicBezTo>
                  <a:pt x="12" y="871"/>
                  <a:pt x="0" y="932"/>
                  <a:pt x="67" y="990"/>
                </a:cubicBezTo>
                <a:cubicBezTo>
                  <a:pt x="134" y="1048"/>
                  <a:pt x="287" y="1112"/>
                  <a:pt x="412" y="1125"/>
                </a:cubicBezTo>
                <a:cubicBezTo>
                  <a:pt x="537" y="1138"/>
                  <a:pt x="742" y="1210"/>
                  <a:pt x="819" y="1066"/>
                </a:cubicBezTo>
                <a:cubicBezTo>
                  <a:pt x="896" y="922"/>
                  <a:pt x="953" y="432"/>
                  <a:pt x="876" y="259"/>
                </a:cubicBezTo>
                <a:cubicBezTo>
                  <a:pt x="799" y="86"/>
                  <a:pt x="492" y="0"/>
                  <a:pt x="358" y="29"/>
                </a:cubicBezTo>
                <a:cubicBezTo>
                  <a:pt x="224" y="58"/>
                  <a:pt x="128" y="307"/>
                  <a:pt x="70" y="432"/>
                </a:cubicBezTo>
                <a:cubicBezTo>
                  <a:pt x="12" y="557"/>
                  <a:pt x="22" y="711"/>
                  <a:pt x="12" y="778"/>
                </a:cubicBezTo>
                <a:close/>
              </a:path>
            </a:pathLst>
          </a:custGeom>
          <a:noFill/>
          <a:ln w="31750">
            <a:solidFill>
              <a:srgbClr val="FF6600"/>
            </a:solidFill>
            <a:round/>
            <a:headEnd/>
            <a:tailEnd/>
          </a:ln>
        </p:spPr>
        <p:txBody>
          <a:bodyPr/>
          <a:lstStyle/>
          <a:p>
            <a:endParaRPr lang="en-US"/>
          </a:p>
        </p:txBody>
      </p:sp>
      <p:sp>
        <p:nvSpPr>
          <p:cNvPr id="25615" name="Oval 24"/>
          <p:cNvSpPr>
            <a:spLocks noChangeArrowheads="1"/>
          </p:cNvSpPr>
          <p:nvPr/>
        </p:nvSpPr>
        <p:spPr bwMode="auto">
          <a:xfrm>
            <a:off x="3108325" y="4343400"/>
            <a:ext cx="182563" cy="18256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6" name="Oval 25"/>
          <p:cNvSpPr>
            <a:spLocks noChangeArrowheads="1"/>
          </p:cNvSpPr>
          <p:nvPr/>
        </p:nvSpPr>
        <p:spPr bwMode="auto">
          <a:xfrm>
            <a:off x="3200400" y="3611563"/>
            <a:ext cx="182563" cy="1825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7" name="Oval 26"/>
          <p:cNvSpPr>
            <a:spLocks noChangeArrowheads="1"/>
          </p:cNvSpPr>
          <p:nvPr/>
        </p:nvSpPr>
        <p:spPr bwMode="auto">
          <a:xfrm>
            <a:off x="5211763" y="4435475"/>
            <a:ext cx="639762" cy="63976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8" name="Oval 28"/>
          <p:cNvSpPr>
            <a:spLocks noChangeArrowheads="1"/>
          </p:cNvSpPr>
          <p:nvPr/>
        </p:nvSpPr>
        <p:spPr bwMode="auto">
          <a:xfrm>
            <a:off x="4937125" y="4710113"/>
            <a:ext cx="182563" cy="1825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9" name="Oval 29"/>
          <p:cNvSpPr>
            <a:spLocks noChangeArrowheads="1"/>
          </p:cNvSpPr>
          <p:nvPr/>
        </p:nvSpPr>
        <p:spPr bwMode="auto">
          <a:xfrm>
            <a:off x="5942013" y="4710113"/>
            <a:ext cx="182562" cy="1825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20" name="Oval 30"/>
          <p:cNvSpPr>
            <a:spLocks noChangeArrowheads="1"/>
          </p:cNvSpPr>
          <p:nvPr/>
        </p:nvSpPr>
        <p:spPr bwMode="auto">
          <a:xfrm>
            <a:off x="7167563" y="3687763"/>
            <a:ext cx="182562" cy="1825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21" name="Oval 31"/>
          <p:cNvSpPr>
            <a:spLocks noChangeArrowheads="1"/>
          </p:cNvSpPr>
          <p:nvPr/>
        </p:nvSpPr>
        <p:spPr bwMode="auto">
          <a:xfrm>
            <a:off x="7167563" y="4144963"/>
            <a:ext cx="182562" cy="1825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22" name="Oval 32"/>
          <p:cNvSpPr>
            <a:spLocks noChangeArrowheads="1"/>
          </p:cNvSpPr>
          <p:nvPr/>
        </p:nvSpPr>
        <p:spPr bwMode="auto">
          <a:xfrm>
            <a:off x="7167563" y="4602163"/>
            <a:ext cx="182562" cy="1825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7313" name="Freeform 33"/>
          <p:cNvSpPr>
            <a:spLocks/>
          </p:cNvSpPr>
          <p:nvPr/>
        </p:nvSpPr>
        <p:spPr bwMode="auto">
          <a:xfrm>
            <a:off x="4718050" y="4216400"/>
            <a:ext cx="1604963" cy="1160463"/>
          </a:xfrm>
          <a:custGeom>
            <a:avLst/>
            <a:gdLst>
              <a:gd name="T0" fmla="*/ 29 w 1011"/>
              <a:gd name="T1" fmla="*/ 465 h 731"/>
              <a:gd name="T2" fmla="*/ 253 w 1011"/>
              <a:gd name="T3" fmla="*/ 657 h 731"/>
              <a:gd name="T4" fmla="*/ 599 w 1011"/>
              <a:gd name="T5" fmla="*/ 714 h 731"/>
              <a:gd name="T6" fmla="*/ 922 w 1011"/>
              <a:gd name="T7" fmla="*/ 555 h 731"/>
              <a:gd name="T8" fmla="*/ 983 w 1011"/>
              <a:gd name="T9" fmla="*/ 378 h 731"/>
              <a:gd name="T10" fmla="*/ 756 w 1011"/>
              <a:gd name="T11" fmla="*/ 117 h 731"/>
              <a:gd name="T12" fmla="*/ 368 w 1011"/>
              <a:gd name="T13" fmla="*/ 23 h 731"/>
              <a:gd name="T14" fmla="*/ 80 w 1011"/>
              <a:gd name="T15" fmla="*/ 254 h 731"/>
              <a:gd name="T16" fmla="*/ 29 w 1011"/>
              <a:gd name="T17" fmla="*/ 465 h 7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1"/>
              <a:gd name="T28" fmla="*/ 0 h 731"/>
              <a:gd name="T29" fmla="*/ 1011 w 1011"/>
              <a:gd name="T30" fmla="*/ 731 h 7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1" h="731">
                <a:moveTo>
                  <a:pt x="29" y="465"/>
                </a:moveTo>
                <a:cubicBezTo>
                  <a:pt x="58" y="532"/>
                  <a:pt x="158" y="616"/>
                  <a:pt x="253" y="657"/>
                </a:cubicBezTo>
                <a:cubicBezTo>
                  <a:pt x="348" y="698"/>
                  <a:pt x="488" y="731"/>
                  <a:pt x="599" y="714"/>
                </a:cubicBezTo>
                <a:cubicBezTo>
                  <a:pt x="710" y="697"/>
                  <a:pt x="858" y="611"/>
                  <a:pt x="922" y="555"/>
                </a:cubicBezTo>
                <a:cubicBezTo>
                  <a:pt x="986" y="499"/>
                  <a:pt x="1011" y="451"/>
                  <a:pt x="983" y="378"/>
                </a:cubicBezTo>
                <a:cubicBezTo>
                  <a:pt x="955" y="305"/>
                  <a:pt x="859" y="176"/>
                  <a:pt x="756" y="117"/>
                </a:cubicBezTo>
                <a:cubicBezTo>
                  <a:pt x="653" y="58"/>
                  <a:pt x="481" y="0"/>
                  <a:pt x="368" y="23"/>
                </a:cubicBezTo>
                <a:cubicBezTo>
                  <a:pt x="255" y="46"/>
                  <a:pt x="136" y="180"/>
                  <a:pt x="80" y="254"/>
                </a:cubicBezTo>
                <a:cubicBezTo>
                  <a:pt x="24" y="328"/>
                  <a:pt x="0" y="398"/>
                  <a:pt x="29" y="465"/>
                </a:cubicBezTo>
                <a:close/>
              </a:path>
            </a:pathLst>
          </a:custGeom>
          <a:noFill/>
          <a:ln w="31750">
            <a:solidFill>
              <a:srgbClr val="00FFFF"/>
            </a:solidFill>
            <a:round/>
            <a:headEnd/>
            <a:tailEnd/>
          </a:ln>
        </p:spPr>
        <p:txBody>
          <a:bodyPr/>
          <a:lstStyle/>
          <a:p>
            <a:endParaRPr lang="en-US"/>
          </a:p>
        </p:txBody>
      </p:sp>
      <p:sp>
        <p:nvSpPr>
          <p:cNvPr id="97315" name="Freeform 35"/>
          <p:cNvSpPr>
            <a:spLocks/>
          </p:cNvSpPr>
          <p:nvPr/>
        </p:nvSpPr>
        <p:spPr bwMode="auto">
          <a:xfrm>
            <a:off x="6923088" y="3214688"/>
            <a:ext cx="646112" cy="1836737"/>
          </a:xfrm>
          <a:custGeom>
            <a:avLst/>
            <a:gdLst>
              <a:gd name="T0" fmla="*/ 81 w 407"/>
              <a:gd name="T1" fmla="*/ 207 h 1157"/>
              <a:gd name="T2" fmla="*/ 14 w 407"/>
              <a:gd name="T3" fmla="*/ 611 h 1157"/>
              <a:gd name="T4" fmla="*/ 164 w 407"/>
              <a:gd name="T5" fmla="*/ 1099 h 1157"/>
              <a:gd name="T6" fmla="*/ 380 w 407"/>
              <a:gd name="T7" fmla="*/ 960 h 1157"/>
              <a:gd name="T8" fmla="*/ 327 w 407"/>
              <a:gd name="T9" fmla="*/ 125 h 1157"/>
              <a:gd name="T10" fmla="*/ 81 w 407"/>
              <a:gd name="T11" fmla="*/ 207 h 1157"/>
              <a:gd name="T12" fmla="*/ 0 60000 65536"/>
              <a:gd name="T13" fmla="*/ 0 60000 65536"/>
              <a:gd name="T14" fmla="*/ 0 60000 65536"/>
              <a:gd name="T15" fmla="*/ 0 60000 65536"/>
              <a:gd name="T16" fmla="*/ 0 60000 65536"/>
              <a:gd name="T17" fmla="*/ 0 60000 65536"/>
              <a:gd name="T18" fmla="*/ 0 w 407"/>
              <a:gd name="T19" fmla="*/ 0 h 1157"/>
              <a:gd name="T20" fmla="*/ 407 w 407"/>
              <a:gd name="T21" fmla="*/ 1157 h 1157"/>
            </a:gdLst>
            <a:ahLst/>
            <a:cxnLst>
              <a:cxn ang="T12">
                <a:pos x="T0" y="T1"/>
              </a:cxn>
              <a:cxn ang="T13">
                <a:pos x="T2" y="T3"/>
              </a:cxn>
              <a:cxn ang="T14">
                <a:pos x="T4" y="T5"/>
              </a:cxn>
              <a:cxn ang="T15">
                <a:pos x="T6" y="T7"/>
              </a:cxn>
              <a:cxn ang="T16">
                <a:pos x="T8" y="T9"/>
              </a:cxn>
              <a:cxn ang="T17">
                <a:pos x="T10" y="T11"/>
              </a:cxn>
            </a:cxnLst>
            <a:rect l="T18" t="T19" r="T20" b="T21"/>
            <a:pathLst>
              <a:path w="407" h="1157">
                <a:moveTo>
                  <a:pt x="81" y="207"/>
                </a:moveTo>
                <a:cubicBezTo>
                  <a:pt x="29" y="288"/>
                  <a:pt x="0" y="462"/>
                  <a:pt x="14" y="611"/>
                </a:cubicBezTo>
                <a:cubicBezTo>
                  <a:pt x="28" y="760"/>
                  <a:pt x="103" y="1041"/>
                  <a:pt x="164" y="1099"/>
                </a:cubicBezTo>
                <a:cubicBezTo>
                  <a:pt x="225" y="1157"/>
                  <a:pt x="353" y="1122"/>
                  <a:pt x="380" y="960"/>
                </a:cubicBezTo>
                <a:cubicBezTo>
                  <a:pt x="407" y="798"/>
                  <a:pt x="377" y="250"/>
                  <a:pt x="327" y="125"/>
                </a:cubicBezTo>
                <a:cubicBezTo>
                  <a:pt x="277" y="0"/>
                  <a:pt x="133" y="126"/>
                  <a:pt x="81" y="207"/>
                </a:cubicBezTo>
                <a:close/>
              </a:path>
            </a:pathLst>
          </a:custGeom>
          <a:noFill/>
          <a:ln w="31750">
            <a:solidFill>
              <a:srgbClr val="FF9900"/>
            </a:solidFill>
            <a:round/>
            <a:headEnd/>
            <a:tailEnd/>
          </a:ln>
        </p:spPr>
        <p:txBody>
          <a:bodyPr/>
          <a:lstStyle/>
          <a:p>
            <a:endParaRPr lang="en-US"/>
          </a:p>
        </p:txBody>
      </p:sp>
      <p:sp>
        <p:nvSpPr>
          <p:cNvPr id="97316" name="Text Box 36"/>
          <p:cNvSpPr txBox="1">
            <a:spLocks noChangeArrowheads="1"/>
          </p:cNvSpPr>
          <p:nvPr/>
        </p:nvSpPr>
        <p:spPr bwMode="auto">
          <a:xfrm>
            <a:off x="182563" y="2697163"/>
            <a:ext cx="1920875" cy="641350"/>
          </a:xfrm>
          <a:prstGeom prst="rect">
            <a:avLst/>
          </a:prstGeom>
          <a:noFill/>
          <a:ln w="9525">
            <a:noFill/>
            <a:miter lim="800000"/>
            <a:headEnd/>
            <a:tailEnd/>
          </a:ln>
        </p:spPr>
        <p:txBody>
          <a:bodyPr>
            <a:spAutoFit/>
          </a:bodyPr>
          <a:lstStyle/>
          <a:p>
            <a:pPr>
              <a:spcBef>
                <a:spcPct val="50000"/>
              </a:spcBef>
            </a:pPr>
            <a:r>
              <a:rPr lang="en-US"/>
              <a:t>Strong but similar columns</a:t>
            </a:r>
          </a:p>
        </p:txBody>
      </p:sp>
      <p:sp>
        <p:nvSpPr>
          <p:cNvPr id="97317" name="Text Box 37"/>
          <p:cNvSpPr txBox="1">
            <a:spLocks noChangeArrowheads="1"/>
          </p:cNvSpPr>
          <p:nvPr/>
        </p:nvSpPr>
        <p:spPr bwMode="auto">
          <a:xfrm>
            <a:off x="1463675" y="4892675"/>
            <a:ext cx="1919288" cy="915988"/>
          </a:xfrm>
          <a:prstGeom prst="rect">
            <a:avLst/>
          </a:prstGeom>
          <a:noFill/>
          <a:ln w="9525">
            <a:noFill/>
            <a:miter lim="800000"/>
            <a:headEnd/>
            <a:tailEnd/>
          </a:ln>
        </p:spPr>
        <p:txBody>
          <a:bodyPr>
            <a:spAutoFit/>
          </a:bodyPr>
          <a:lstStyle/>
          <a:p>
            <a:pPr>
              <a:spcBef>
                <a:spcPct val="50000"/>
              </a:spcBef>
            </a:pPr>
            <a:r>
              <a:rPr lang="en-US"/>
              <a:t>Weak columns can be clustered more easily</a:t>
            </a:r>
          </a:p>
        </p:txBody>
      </p:sp>
      <p:sp>
        <p:nvSpPr>
          <p:cNvPr id="97318" name="Text Box 38"/>
          <p:cNvSpPr txBox="1">
            <a:spLocks noChangeArrowheads="1"/>
          </p:cNvSpPr>
          <p:nvPr/>
        </p:nvSpPr>
        <p:spPr bwMode="auto">
          <a:xfrm>
            <a:off x="6765925" y="1508125"/>
            <a:ext cx="2011363" cy="915988"/>
          </a:xfrm>
          <a:prstGeom prst="rect">
            <a:avLst/>
          </a:prstGeom>
          <a:noFill/>
          <a:ln w="9525">
            <a:noFill/>
            <a:miter lim="800000"/>
            <a:headEnd/>
            <a:tailEnd/>
          </a:ln>
        </p:spPr>
        <p:txBody>
          <a:bodyPr>
            <a:spAutoFit/>
          </a:bodyPr>
          <a:lstStyle/>
          <a:p>
            <a:pPr>
              <a:spcBef>
                <a:spcPct val="50000"/>
              </a:spcBef>
            </a:pPr>
            <a:r>
              <a:rPr lang="en-US"/>
              <a:t>Columns with various intensities can be clustered</a:t>
            </a:r>
          </a:p>
        </p:txBody>
      </p:sp>
      <p:pic>
        <p:nvPicPr>
          <p:cNvPr id="28" name="Picture 19" descr="cost3"/>
          <p:cNvPicPr>
            <a:picLocks noChangeAspect="1" noChangeArrowheads="1"/>
          </p:cNvPicPr>
          <p:nvPr/>
        </p:nvPicPr>
        <p:blipFill>
          <a:blip r:embed="rId3" cstate="print"/>
          <a:srcRect/>
          <a:stretch>
            <a:fillRect/>
          </a:stretch>
        </p:blipFill>
        <p:spPr bwMode="auto">
          <a:xfrm>
            <a:off x="2825750" y="5672137"/>
            <a:ext cx="6318250" cy="1185863"/>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3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3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3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3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3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3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3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01" grpId="0" animBg="1"/>
      <p:bldP spid="97302" grpId="0" animBg="1"/>
      <p:bldP spid="97303" grpId="0" animBg="1"/>
      <p:bldP spid="97313" grpId="0" animBg="1"/>
      <p:bldP spid="97315" grpId="0" animBg="1"/>
      <p:bldP spid="97316" grpId="0"/>
      <p:bldP spid="97317" grpId="0"/>
      <p:bldP spid="9731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smtClean="0"/>
              <a:t>How to minimize?</a:t>
            </a:r>
          </a:p>
        </p:txBody>
      </p:sp>
      <p:sp>
        <p:nvSpPr>
          <p:cNvPr id="27651" name="Rectangle 3"/>
          <p:cNvSpPr>
            <a:spLocks noGrp="1" noChangeArrowheads="1"/>
          </p:cNvSpPr>
          <p:nvPr>
            <p:ph type="body" idx="1"/>
          </p:nvPr>
        </p:nvSpPr>
        <p:spPr>
          <a:xfrm>
            <a:off x="457200" y="1325563"/>
            <a:ext cx="8458200" cy="4999037"/>
          </a:xfrm>
        </p:spPr>
        <p:txBody>
          <a:bodyPr/>
          <a:lstStyle/>
          <a:p>
            <a:pPr eaLnBrk="1" hangingPunct="1"/>
            <a:r>
              <a:rPr lang="en-US" smtClean="0"/>
              <a:t>Problem is NP-hard</a:t>
            </a:r>
          </a:p>
          <a:p>
            <a:pPr eaLnBrk="1" hangingPunct="1"/>
            <a:r>
              <a:rPr lang="en-US" smtClean="0"/>
              <a:t>Not much previous research</a:t>
            </a:r>
          </a:p>
          <a:p>
            <a:pPr eaLnBrk="1" hangingPunct="1"/>
            <a:r>
              <a:rPr lang="en-US" smtClean="0"/>
              <a:t>Should handle large input:</a:t>
            </a:r>
          </a:p>
          <a:p>
            <a:pPr lvl="1" eaLnBrk="1" hangingPunct="1"/>
            <a:r>
              <a:rPr lang="en-US" smtClean="0"/>
              <a:t>100,000 points</a:t>
            </a:r>
          </a:p>
          <a:p>
            <a:pPr lvl="1" eaLnBrk="1" hangingPunct="1"/>
            <a:r>
              <a:rPr lang="en-US" smtClean="0"/>
              <a:t>1000 clusters</a:t>
            </a:r>
          </a:p>
          <a:p>
            <a:pPr eaLnBrk="1" hangingPunct="1"/>
            <a:r>
              <a:rPr lang="en-US" smtClean="0"/>
              <a:t>We introduce 2 heuristics:</a:t>
            </a:r>
          </a:p>
          <a:p>
            <a:pPr lvl="1" eaLnBrk="1" hangingPunct="1"/>
            <a:r>
              <a:rPr lang="en-US" smtClean="0"/>
              <a:t>Random sampling</a:t>
            </a:r>
          </a:p>
          <a:p>
            <a:pPr lvl="1" eaLnBrk="1" hangingPunct="1"/>
            <a:r>
              <a:rPr lang="en-US" smtClean="0"/>
              <a:t>Divide &amp; conquer</a:t>
            </a:r>
          </a:p>
        </p:txBody>
      </p:sp>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smtClean="0"/>
              <a:t>Clustering</a:t>
            </a:r>
            <a:r>
              <a:rPr lang="en-US" sz="4000" dirty="0" smtClean="0"/>
              <a:t> by Random Sampling</a:t>
            </a:r>
          </a:p>
        </p:txBody>
      </p:sp>
      <p:sp>
        <p:nvSpPr>
          <p:cNvPr id="28676" name="Oval 49"/>
          <p:cNvSpPr>
            <a:spLocks noChangeArrowheads="1"/>
          </p:cNvSpPr>
          <p:nvPr/>
        </p:nvSpPr>
        <p:spPr bwMode="auto">
          <a:xfrm>
            <a:off x="1917700" y="1558925"/>
            <a:ext cx="633413" cy="5778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9378" name="Oval 50"/>
          <p:cNvSpPr>
            <a:spLocks noChangeArrowheads="1"/>
          </p:cNvSpPr>
          <p:nvPr/>
        </p:nvSpPr>
        <p:spPr bwMode="auto">
          <a:xfrm>
            <a:off x="2008188" y="1643063"/>
            <a:ext cx="633412" cy="5762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78" name="Oval 51"/>
          <p:cNvSpPr>
            <a:spLocks noChangeArrowheads="1"/>
          </p:cNvSpPr>
          <p:nvPr/>
        </p:nvSpPr>
        <p:spPr bwMode="auto">
          <a:xfrm>
            <a:off x="1928813" y="412750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79" name="Oval 52"/>
          <p:cNvSpPr>
            <a:spLocks noChangeArrowheads="1"/>
          </p:cNvSpPr>
          <p:nvPr/>
        </p:nvSpPr>
        <p:spPr bwMode="auto">
          <a:xfrm>
            <a:off x="3378200" y="503555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80" name="Oval 53"/>
          <p:cNvSpPr>
            <a:spLocks noChangeArrowheads="1"/>
          </p:cNvSpPr>
          <p:nvPr/>
        </p:nvSpPr>
        <p:spPr bwMode="auto">
          <a:xfrm>
            <a:off x="3286125" y="354965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81" name="Oval 54"/>
          <p:cNvSpPr>
            <a:spLocks noChangeArrowheads="1"/>
          </p:cNvSpPr>
          <p:nvPr/>
        </p:nvSpPr>
        <p:spPr bwMode="auto">
          <a:xfrm>
            <a:off x="5335588" y="280035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82" name="Oval 55"/>
          <p:cNvSpPr>
            <a:spLocks noChangeArrowheads="1"/>
          </p:cNvSpPr>
          <p:nvPr/>
        </p:nvSpPr>
        <p:spPr bwMode="auto">
          <a:xfrm>
            <a:off x="5607050" y="197485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83" name="Oval 56"/>
          <p:cNvSpPr>
            <a:spLocks noChangeArrowheads="1"/>
          </p:cNvSpPr>
          <p:nvPr/>
        </p:nvSpPr>
        <p:spPr bwMode="auto">
          <a:xfrm>
            <a:off x="5969000" y="2635250"/>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9385" name="Oval 57"/>
          <p:cNvSpPr>
            <a:spLocks noChangeArrowheads="1"/>
          </p:cNvSpPr>
          <p:nvPr/>
        </p:nvSpPr>
        <p:spPr bwMode="auto">
          <a:xfrm>
            <a:off x="5245100" y="2141538"/>
            <a:ext cx="814388" cy="7413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9389" name="Oval 61"/>
          <p:cNvSpPr>
            <a:spLocks noChangeArrowheads="1"/>
          </p:cNvSpPr>
          <p:nvPr/>
        </p:nvSpPr>
        <p:spPr bwMode="auto">
          <a:xfrm>
            <a:off x="2743200" y="462280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86" name="Oval 62"/>
          <p:cNvSpPr>
            <a:spLocks noChangeArrowheads="1"/>
          </p:cNvSpPr>
          <p:nvPr/>
        </p:nvSpPr>
        <p:spPr bwMode="auto">
          <a:xfrm>
            <a:off x="2833688" y="396240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9392" name="Oval 64"/>
          <p:cNvSpPr>
            <a:spLocks noChangeArrowheads="1"/>
          </p:cNvSpPr>
          <p:nvPr/>
        </p:nvSpPr>
        <p:spPr bwMode="auto">
          <a:xfrm>
            <a:off x="5075238" y="4214813"/>
            <a:ext cx="633412" cy="5778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88" name="Oval 65"/>
          <p:cNvSpPr>
            <a:spLocks noChangeArrowheads="1"/>
          </p:cNvSpPr>
          <p:nvPr/>
        </p:nvSpPr>
        <p:spPr bwMode="auto">
          <a:xfrm>
            <a:off x="4803775" y="446246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89" name="Oval 66"/>
          <p:cNvSpPr>
            <a:spLocks noChangeArrowheads="1"/>
          </p:cNvSpPr>
          <p:nvPr/>
        </p:nvSpPr>
        <p:spPr bwMode="auto">
          <a:xfrm>
            <a:off x="5799138" y="4462463"/>
            <a:ext cx="179387"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90" name="Oval 67"/>
          <p:cNvSpPr>
            <a:spLocks noChangeArrowheads="1"/>
          </p:cNvSpPr>
          <p:nvPr/>
        </p:nvSpPr>
        <p:spPr bwMode="auto">
          <a:xfrm>
            <a:off x="7183438" y="405130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91" name="Oval 68"/>
          <p:cNvSpPr>
            <a:spLocks noChangeArrowheads="1"/>
          </p:cNvSpPr>
          <p:nvPr/>
        </p:nvSpPr>
        <p:spPr bwMode="auto">
          <a:xfrm>
            <a:off x="7183438" y="446405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9397" name="Oval 69"/>
          <p:cNvSpPr>
            <a:spLocks noChangeArrowheads="1"/>
          </p:cNvSpPr>
          <p:nvPr/>
        </p:nvSpPr>
        <p:spPr bwMode="auto">
          <a:xfrm>
            <a:off x="7183438" y="487680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9408" name="Freeform 80"/>
          <p:cNvSpPr>
            <a:spLocks/>
          </p:cNvSpPr>
          <p:nvPr/>
        </p:nvSpPr>
        <p:spPr bwMode="auto">
          <a:xfrm>
            <a:off x="4868863" y="1741488"/>
            <a:ext cx="1693862" cy="1571625"/>
          </a:xfrm>
          <a:custGeom>
            <a:avLst/>
            <a:gdLst>
              <a:gd name="T0" fmla="*/ 12 w 953"/>
              <a:gd name="T1" fmla="*/ 778 h 1210"/>
              <a:gd name="T2" fmla="*/ 67 w 953"/>
              <a:gd name="T3" fmla="*/ 990 h 1210"/>
              <a:gd name="T4" fmla="*/ 412 w 953"/>
              <a:gd name="T5" fmla="*/ 1125 h 1210"/>
              <a:gd name="T6" fmla="*/ 819 w 953"/>
              <a:gd name="T7" fmla="*/ 1066 h 1210"/>
              <a:gd name="T8" fmla="*/ 876 w 953"/>
              <a:gd name="T9" fmla="*/ 259 h 1210"/>
              <a:gd name="T10" fmla="*/ 358 w 953"/>
              <a:gd name="T11" fmla="*/ 29 h 1210"/>
              <a:gd name="T12" fmla="*/ 70 w 953"/>
              <a:gd name="T13" fmla="*/ 432 h 1210"/>
              <a:gd name="T14" fmla="*/ 12 w 953"/>
              <a:gd name="T15" fmla="*/ 778 h 1210"/>
              <a:gd name="T16" fmla="*/ 0 60000 65536"/>
              <a:gd name="T17" fmla="*/ 0 60000 65536"/>
              <a:gd name="T18" fmla="*/ 0 60000 65536"/>
              <a:gd name="T19" fmla="*/ 0 60000 65536"/>
              <a:gd name="T20" fmla="*/ 0 60000 65536"/>
              <a:gd name="T21" fmla="*/ 0 60000 65536"/>
              <a:gd name="T22" fmla="*/ 0 60000 65536"/>
              <a:gd name="T23" fmla="*/ 0 60000 65536"/>
              <a:gd name="T24" fmla="*/ 0 w 953"/>
              <a:gd name="T25" fmla="*/ 0 h 1210"/>
              <a:gd name="T26" fmla="*/ 953 w 953"/>
              <a:gd name="T27" fmla="*/ 1210 h 12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3" h="1210">
                <a:moveTo>
                  <a:pt x="12" y="778"/>
                </a:moveTo>
                <a:cubicBezTo>
                  <a:pt x="12" y="871"/>
                  <a:pt x="0" y="932"/>
                  <a:pt x="67" y="990"/>
                </a:cubicBezTo>
                <a:cubicBezTo>
                  <a:pt x="134" y="1048"/>
                  <a:pt x="287" y="1112"/>
                  <a:pt x="412" y="1125"/>
                </a:cubicBezTo>
                <a:cubicBezTo>
                  <a:pt x="537" y="1138"/>
                  <a:pt x="742" y="1210"/>
                  <a:pt x="819" y="1066"/>
                </a:cubicBezTo>
                <a:cubicBezTo>
                  <a:pt x="896" y="922"/>
                  <a:pt x="953" y="432"/>
                  <a:pt x="876" y="259"/>
                </a:cubicBezTo>
                <a:cubicBezTo>
                  <a:pt x="799" y="86"/>
                  <a:pt x="492" y="0"/>
                  <a:pt x="358" y="29"/>
                </a:cubicBezTo>
                <a:cubicBezTo>
                  <a:pt x="224" y="58"/>
                  <a:pt x="128" y="307"/>
                  <a:pt x="70" y="432"/>
                </a:cubicBezTo>
                <a:cubicBezTo>
                  <a:pt x="12" y="557"/>
                  <a:pt x="22" y="711"/>
                  <a:pt x="12" y="778"/>
                </a:cubicBezTo>
                <a:close/>
              </a:path>
            </a:pathLst>
          </a:custGeom>
          <a:noFill/>
          <a:ln w="31750">
            <a:solidFill>
              <a:srgbClr val="FF6600"/>
            </a:solidFill>
            <a:round/>
            <a:headEnd/>
            <a:tailEnd/>
          </a:ln>
        </p:spPr>
        <p:txBody>
          <a:bodyPr/>
          <a:lstStyle/>
          <a:p>
            <a:endParaRPr lang="en-US"/>
          </a:p>
        </p:txBody>
      </p:sp>
      <p:sp>
        <p:nvSpPr>
          <p:cNvPr id="99409" name="Freeform 81"/>
          <p:cNvSpPr>
            <a:spLocks/>
          </p:cNvSpPr>
          <p:nvPr/>
        </p:nvSpPr>
        <p:spPr bwMode="auto">
          <a:xfrm rot="-5400000">
            <a:off x="6537325" y="4114800"/>
            <a:ext cx="1463675" cy="822325"/>
          </a:xfrm>
          <a:custGeom>
            <a:avLst/>
            <a:gdLst>
              <a:gd name="T0" fmla="*/ 278 w 739"/>
              <a:gd name="T1" fmla="*/ 29 h 772"/>
              <a:gd name="T2" fmla="*/ 86 w 739"/>
              <a:gd name="T3" fmla="*/ 253 h 772"/>
              <a:gd name="T4" fmla="*/ 29 w 739"/>
              <a:gd name="T5" fmla="*/ 599 h 772"/>
              <a:gd name="T6" fmla="*/ 259 w 739"/>
              <a:gd name="T7" fmla="*/ 714 h 772"/>
              <a:gd name="T8" fmla="*/ 605 w 739"/>
              <a:gd name="T9" fmla="*/ 714 h 772"/>
              <a:gd name="T10" fmla="*/ 720 w 739"/>
              <a:gd name="T11" fmla="*/ 368 h 772"/>
              <a:gd name="T12" fmla="*/ 489 w 739"/>
              <a:gd name="T13" fmla="*/ 80 h 772"/>
              <a:gd name="T14" fmla="*/ 278 w 739"/>
              <a:gd name="T15" fmla="*/ 29 h 772"/>
              <a:gd name="T16" fmla="*/ 0 60000 65536"/>
              <a:gd name="T17" fmla="*/ 0 60000 65536"/>
              <a:gd name="T18" fmla="*/ 0 60000 65536"/>
              <a:gd name="T19" fmla="*/ 0 60000 65536"/>
              <a:gd name="T20" fmla="*/ 0 60000 65536"/>
              <a:gd name="T21" fmla="*/ 0 60000 65536"/>
              <a:gd name="T22" fmla="*/ 0 60000 65536"/>
              <a:gd name="T23" fmla="*/ 0 60000 65536"/>
              <a:gd name="T24" fmla="*/ 0 w 739"/>
              <a:gd name="T25" fmla="*/ 0 h 772"/>
              <a:gd name="T26" fmla="*/ 739 w 739"/>
              <a:gd name="T27" fmla="*/ 772 h 7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39" h="772">
                <a:moveTo>
                  <a:pt x="278" y="29"/>
                </a:moveTo>
                <a:cubicBezTo>
                  <a:pt x="211" y="58"/>
                  <a:pt x="127" y="158"/>
                  <a:pt x="86" y="253"/>
                </a:cubicBezTo>
                <a:cubicBezTo>
                  <a:pt x="45" y="348"/>
                  <a:pt x="0" y="522"/>
                  <a:pt x="29" y="599"/>
                </a:cubicBezTo>
                <a:cubicBezTo>
                  <a:pt x="58" y="676"/>
                  <a:pt x="163" y="695"/>
                  <a:pt x="259" y="714"/>
                </a:cubicBezTo>
                <a:cubicBezTo>
                  <a:pt x="355" y="733"/>
                  <a:pt x="528" y="772"/>
                  <a:pt x="605" y="714"/>
                </a:cubicBezTo>
                <a:cubicBezTo>
                  <a:pt x="682" y="656"/>
                  <a:pt x="739" y="474"/>
                  <a:pt x="720" y="368"/>
                </a:cubicBezTo>
                <a:cubicBezTo>
                  <a:pt x="701" y="262"/>
                  <a:pt x="563" y="136"/>
                  <a:pt x="489" y="80"/>
                </a:cubicBezTo>
                <a:cubicBezTo>
                  <a:pt x="415" y="24"/>
                  <a:pt x="345" y="0"/>
                  <a:pt x="278" y="29"/>
                </a:cubicBezTo>
                <a:close/>
              </a:path>
            </a:pathLst>
          </a:custGeom>
          <a:noFill/>
          <a:ln w="31750">
            <a:solidFill>
              <a:srgbClr val="00FFFF"/>
            </a:solidFill>
            <a:round/>
            <a:headEnd/>
            <a:tailEnd/>
          </a:ln>
        </p:spPr>
        <p:txBody>
          <a:bodyPr vert="eaVert"/>
          <a:lstStyle/>
          <a:p>
            <a:endParaRPr lang="en-US"/>
          </a:p>
        </p:txBody>
      </p:sp>
      <p:sp>
        <p:nvSpPr>
          <p:cNvPr id="28701" name="Rectangle 3"/>
          <p:cNvSpPr>
            <a:spLocks noChangeArrowheads="1"/>
          </p:cNvSpPr>
          <p:nvPr/>
        </p:nvSpPr>
        <p:spPr bwMode="auto">
          <a:xfrm>
            <a:off x="1281113" y="5440363"/>
            <a:ext cx="7543800" cy="1281112"/>
          </a:xfrm>
          <a:prstGeom prst="rect">
            <a:avLst/>
          </a:prstGeom>
          <a:noFill/>
          <a:ln w="9525">
            <a:noFill/>
            <a:miter lim="800000"/>
            <a:headEnd/>
            <a:tailEnd/>
          </a:ln>
        </p:spPr>
        <p:txBody>
          <a:bodyPr lIns="91429" tIns="45715" rIns="91429" bIns="45715"/>
          <a:lstStyle/>
          <a:p>
            <a:pPr marL="342900" indent="-342900" eaLnBrk="1" hangingPunct="1">
              <a:spcBef>
                <a:spcPct val="20000"/>
              </a:spcBef>
              <a:buClr>
                <a:srgbClr val="FF9900"/>
              </a:buClr>
              <a:buFont typeface="Times" charset="0"/>
              <a:buNone/>
            </a:pPr>
            <a:r>
              <a:rPr lang="en-US" sz="3100"/>
              <a:t>Very fast (use optimized BLAS)</a:t>
            </a:r>
          </a:p>
          <a:p>
            <a:pPr marL="342900" indent="-342900" eaLnBrk="1" hangingPunct="1">
              <a:spcBef>
                <a:spcPct val="20000"/>
              </a:spcBef>
              <a:buClr>
                <a:srgbClr val="FF9900"/>
              </a:buClr>
              <a:buFont typeface="Times" charset="0"/>
              <a:buNone/>
            </a:pPr>
            <a:r>
              <a:rPr lang="en-US" sz="3100"/>
              <a:t>Some clusters might be too small / large</a:t>
            </a:r>
          </a:p>
        </p:txBody>
      </p:sp>
      <p:sp>
        <p:nvSpPr>
          <p:cNvPr id="28702" name="AutoShape 30"/>
          <p:cNvSpPr>
            <a:spLocks noChangeArrowheads="1"/>
          </p:cNvSpPr>
          <p:nvPr/>
        </p:nvSpPr>
        <p:spPr bwMode="auto">
          <a:xfrm>
            <a:off x="731838" y="5622925"/>
            <a:ext cx="347662" cy="366713"/>
          </a:xfrm>
          <a:prstGeom prst="plus">
            <a:avLst>
              <a:gd name="adj" fmla="val 36523"/>
            </a:avLst>
          </a:prstGeom>
          <a:solidFill>
            <a:srgbClr val="00CC00"/>
          </a:solidFill>
          <a:ln w="9525">
            <a:solidFill>
              <a:schemeClr val="tx1"/>
            </a:solidFill>
            <a:miter lim="800000"/>
            <a:headEnd/>
            <a:tailEnd/>
          </a:ln>
          <a:effectLst/>
        </p:spPr>
        <p:txBody>
          <a:bodyPr wrap="none" anchor="ctr"/>
          <a:lstStyle/>
          <a:p>
            <a:endParaRPr lang="en-US"/>
          </a:p>
        </p:txBody>
      </p:sp>
      <p:sp>
        <p:nvSpPr>
          <p:cNvPr id="28703" name="Rectangle 31"/>
          <p:cNvSpPr>
            <a:spLocks noChangeArrowheads="1"/>
          </p:cNvSpPr>
          <p:nvPr/>
        </p:nvSpPr>
        <p:spPr bwMode="auto">
          <a:xfrm>
            <a:off x="776288" y="6264275"/>
            <a:ext cx="261937" cy="92075"/>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28704" name="Freeform 32"/>
          <p:cNvSpPr>
            <a:spLocks/>
          </p:cNvSpPr>
          <p:nvPr/>
        </p:nvSpPr>
        <p:spPr bwMode="auto">
          <a:xfrm>
            <a:off x="2328863" y="3908425"/>
            <a:ext cx="4065587" cy="1500188"/>
          </a:xfrm>
          <a:custGeom>
            <a:avLst/>
            <a:gdLst/>
            <a:ahLst/>
            <a:cxnLst>
              <a:cxn ang="0">
                <a:pos x="573" y="913"/>
              </a:cxn>
              <a:cxn ang="0">
                <a:pos x="2277" y="620"/>
              </a:cxn>
              <a:cxn ang="0">
                <a:pos x="2277" y="159"/>
              </a:cxn>
              <a:cxn ang="0">
                <a:pos x="1528" y="44"/>
              </a:cxn>
              <a:cxn ang="0">
                <a:pos x="159" y="425"/>
              </a:cxn>
              <a:cxn ang="0">
                <a:pos x="573" y="913"/>
              </a:cxn>
            </a:cxnLst>
            <a:rect l="0" t="0" r="r" b="b"/>
            <a:pathLst>
              <a:path w="2561" h="945">
                <a:moveTo>
                  <a:pt x="573" y="913"/>
                </a:moveTo>
                <a:cubicBezTo>
                  <a:pt x="926" y="945"/>
                  <a:pt x="1993" y="746"/>
                  <a:pt x="2277" y="620"/>
                </a:cubicBezTo>
                <a:cubicBezTo>
                  <a:pt x="2561" y="494"/>
                  <a:pt x="2402" y="255"/>
                  <a:pt x="2277" y="159"/>
                </a:cubicBezTo>
                <a:cubicBezTo>
                  <a:pt x="2152" y="63"/>
                  <a:pt x="1881" y="0"/>
                  <a:pt x="1528" y="44"/>
                </a:cubicBezTo>
                <a:cubicBezTo>
                  <a:pt x="1175" y="88"/>
                  <a:pt x="318" y="280"/>
                  <a:pt x="159" y="425"/>
                </a:cubicBezTo>
                <a:cubicBezTo>
                  <a:pt x="0" y="570"/>
                  <a:pt x="220" y="881"/>
                  <a:pt x="573" y="913"/>
                </a:cubicBezTo>
                <a:close/>
              </a:path>
            </a:pathLst>
          </a:custGeom>
          <a:noFill/>
          <a:ln w="31750">
            <a:solidFill>
              <a:srgbClr val="00FF00"/>
            </a:solidFill>
            <a:round/>
            <a:headEnd/>
            <a:tailEnd/>
          </a:ln>
          <a:effectLst/>
        </p:spPr>
        <p:txBody>
          <a:bodyPr/>
          <a:lstStyle/>
          <a:p>
            <a:endParaRPr lang="en-US"/>
          </a:p>
        </p:txBody>
      </p:sp>
      <p:sp>
        <p:nvSpPr>
          <p:cNvPr id="28705" name="Freeform 33"/>
          <p:cNvSpPr>
            <a:spLocks/>
          </p:cNvSpPr>
          <p:nvPr/>
        </p:nvSpPr>
        <p:spPr bwMode="auto">
          <a:xfrm>
            <a:off x="1544638" y="1238250"/>
            <a:ext cx="2124075" cy="3273425"/>
          </a:xfrm>
          <a:custGeom>
            <a:avLst/>
            <a:gdLst/>
            <a:ahLst/>
            <a:cxnLst>
              <a:cxn ang="0">
                <a:pos x="104" y="345"/>
              </a:cxn>
              <a:cxn ang="0">
                <a:pos x="50" y="1721"/>
              </a:cxn>
              <a:cxn ang="0">
                <a:pos x="403" y="2059"/>
              </a:cxn>
              <a:cxn ang="0">
                <a:pos x="1209" y="1741"/>
              </a:cxn>
              <a:cxn ang="0">
                <a:pos x="1175" y="1023"/>
              </a:cxn>
              <a:cxn ang="0">
                <a:pos x="640" y="113"/>
              </a:cxn>
              <a:cxn ang="0">
                <a:pos x="104" y="345"/>
              </a:cxn>
            </a:cxnLst>
            <a:rect l="0" t="0" r="r" b="b"/>
            <a:pathLst>
              <a:path w="1338" h="2062">
                <a:moveTo>
                  <a:pt x="104" y="345"/>
                </a:moveTo>
                <a:cubicBezTo>
                  <a:pt x="6" y="613"/>
                  <a:pt x="0" y="1435"/>
                  <a:pt x="50" y="1721"/>
                </a:cubicBezTo>
                <a:cubicBezTo>
                  <a:pt x="100" y="2007"/>
                  <a:pt x="210" y="2056"/>
                  <a:pt x="403" y="2059"/>
                </a:cubicBezTo>
                <a:cubicBezTo>
                  <a:pt x="596" y="2062"/>
                  <a:pt x="1080" y="1914"/>
                  <a:pt x="1209" y="1741"/>
                </a:cubicBezTo>
                <a:cubicBezTo>
                  <a:pt x="1338" y="1568"/>
                  <a:pt x="1270" y="1294"/>
                  <a:pt x="1175" y="1023"/>
                </a:cubicBezTo>
                <a:cubicBezTo>
                  <a:pt x="1080" y="752"/>
                  <a:pt x="819" y="226"/>
                  <a:pt x="640" y="113"/>
                </a:cubicBezTo>
                <a:cubicBezTo>
                  <a:pt x="461" y="0"/>
                  <a:pt x="191" y="67"/>
                  <a:pt x="104" y="345"/>
                </a:cubicBezTo>
                <a:close/>
              </a:path>
            </a:pathLst>
          </a:custGeom>
          <a:noFill/>
          <a:ln w="31750">
            <a:solidFill>
              <a:schemeClr val="folHlink"/>
            </a:solidFill>
            <a:round/>
            <a:headEnd/>
            <a:tailEnd/>
          </a:ln>
          <a:effectLst/>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99378"/>
                                        </p:tgtEl>
                                        <p:attrNameLst>
                                          <p:attrName>fillcolor</p:attrName>
                                        </p:attrNameLst>
                                      </p:cBhvr>
                                      <p:to>
                                        <a:schemeClr val="folHlink"/>
                                      </p:to>
                                    </p:animClr>
                                    <p:set>
                                      <p:cBhvr>
                                        <p:cTn id="7" dur="500" fill="hold"/>
                                        <p:tgtEl>
                                          <p:spTgt spid="99378"/>
                                        </p:tgtEl>
                                        <p:attrNameLst>
                                          <p:attrName>fill.type</p:attrName>
                                        </p:attrNameLst>
                                      </p:cBhvr>
                                      <p:to>
                                        <p:strVal val="solid"/>
                                      </p:to>
                                    </p:set>
                                    <p:set>
                                      <p:cBhvr>
                                        <p:cTn id="8" dur="500" fill="hold"/>
                                        <p:tgtEl>
                                          <p:spTgt spid="99378"/>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99385"/>
                                        </p:tgtEl>
                                        <p:attrNameLst>
                                          <p:attrName>fillcolor</p:attrName>
                                        </p:attrNameLst>
                                      </p:cBhvr>
                                      <p:to>
                                        <a:schemeClr val="folHlink"/>
                                      </p:to>
                                    </p:animClr>
                                    <p:set>
                                      <p:cBhvr>
                                        <p:cTn id="11" dur="500" fill="hold"/>
                                        <p:tgtEl>
                                          <p:spTgt spid="99385"/>
                                        </p:tgtEl>
                                        <p:attrNameLst>
                                          <p:attrName>fill.type</p:attrName>
                                        </p:attrNameLst>
                                      </p:cBhvr>
                                      <p:to>
                                        <p:strVal val="solid"/>
                                      </p:to>
                                    </p:set>
                                    <p:set>
                                      <p:cBhvr>
                                        <p:cTn id="12" dur="500" fill="hold"/>
                                        <p:tgtEl>
                                          <p:spTgt spid="99385"/>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99392"/>
                                        </p:tgtEl>
                                        <p:attrNameLst>
                                          <p:attrName>fillcolor</p:attrName>
                                        </p:attrNameLst>
                                      </p:cBhvr>
                                      <p:to>
                                        <a:schemeClr val="folHlink"/>
                                      </p:to>
                                    </p:animClr>
                                    <p:set>
                                      <p:cBhvr>
                                        <p:cTn id="15" dur="500" fill="hold"/>
                                        <p:tgtEl>
                                          <p:spTgt spid="99392"/>
                                        </p:tgtEl>
                                        <p:attrNameLst>
                                          <p:attrName>fill.type</p:attrName>
                                        </p:attrNameLst>
                                      </p:cBhvr>
                                      <p:to>
                                        <p:strVal val="solid"/>
                                      </p:to>
                                    </p:set>
                                    <p:set>
                                      <p:cBhvr>
                                        <p:cTn id="16" dur="500" fill="hold"/>
                                        <p:tgtEl>
                                          <p:spTgt spid="99392"/>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500" fill="hold"/>
                                        <p:tgtEl>
                                          <p:spTgt spid="99397"/>
                                        </p:tgtEl>
                                        <p:attrNameLst>
                                          <p:attrName>fillcolor</p:attrName>
                                        </p:attrNameLst>
                                      </p:cBhvr>
                                      <p:to>
                                        <a:srgbClr val="FFFD49"/>
                                      </p:to>
                                    </p:animClr>
                                    <p:set>
                                      <p:cBhvr>
                                        <p:cTn id="19" dur="500" fill="hold"/>
                                        <p:tgtEl>
                                          <p:spTgt spid="99397"/>
                                        </p:tgtEl>
                                        <p:attrNameLst>
                                          <p:attrName>fill.type</p:attrName>
                                        </p:attrNameLst>
                                      </p:cBhvr>
                                      <p:to>
                                        <p:strVal val="solid"/>
                                      </p:to>
                                    </p:set>
                                    <p:set>
                                      <p:cBhvr>
                                        <p:cTn id="20" dur="500" fill="hold"/>
                                        <p:tgtEl>
                                          <p:spTgt spid="99397"/>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40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940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7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7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7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70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08" grpId="0" animBg="1"/>
      <p:bldP spid="99409" grpId="0" animBg="1"/>
      <p:bldP spid="28701" grpId="0"/>
      <p:bldP spid="28702" grpId="0" animBg="1"/>
      <p:bldP spid="28703" grpId="0" animBg="1"/>
      <p:bldP spid="28704" grpId="0" animBg="1"/>
      <p:bldP spid="2870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smtClean="0"/>
              <a:t>Clustering by Divide &amp; Conquer</a:t>
            </a:r>
          </a:p>
        </p:txBody>
      </p:sp>
      <p:sp>
        <p:nvSpPr>
          <p:cNvPr id="29699" name="Oval 4"/>
          <p:cNvSpPr>
            <a:spLocks noChangeArrowheads="1"/>
          </p:cNvSpPr>
          <p:nvPr/>
        </p:nvSpPr>
        <p:spPr bwMode="auto">
          <a:xfrm>
            <a:off x="1868488" y="1744663"/>
            <a:ext cx="633412" cy="5778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0" name="Oval 5"/>
          <p:cNvSpPr>
            <a:spLocks noChangeArrowheads="1"/>
          </p:cNvSpPr>
          <p:nvPr/>
        </p:nvSpPr>
        <p:spPr bwMode="auto">
          <a:xfrm>
            <a:off x="1958975" y="1828800"/>
            <a:ext cx="633413" cy="57626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1" name="Oval 6"/>
          <p:cNvSpPr>
            <a:spLocks noChangeArrowheads="1"/>
          </p:cNvSpPr>
          <p:nvPr/>
        </p:nvSpPr>
        <p:spPr bwMode="auto">
          <a:xfrm>
            <a:off x="2320925" y="356076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2" name="Oval 7"/>
          <p:cNvSpPr>
            <a:spLocks noChangeArrowheads="1"/>
          </p:cNvSpPr>
          <p:nvPr/>
        </p:nvSpPr>
        <p:spPr bwMode="auto">
          <a:xfrm>
            <a:off x="3770313" y="446881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3" name="Oval 8"/>
          <p:cNvSpPr>
            <a:spLocks noChangeArrowheads="1"/>
          </p:cNvSpPr>
          <p:nvPr/>
        </p:nvSpPr>
        <p:spPr bwMode="auto">
          <a:xfrm>
            <a:off x="3678238" y="298291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4" name="Oval 9"/>
          <p:cNvSpPr>
            <a:spLocks noChangeArrowheads="1"/>
          </p:cNvSpPr>
          <p:nvPr/>
        </p:nvSpPr>
        <p:spPr bwMode="auto">
          <a:xfrm>
            <a:off x="5487988" y="248761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5" name="Oval 10"/>
          <p:cNvSpPr>
            <a:spLocks noChangeArrowheads="1"/>
          </p:cNvSpPr>
          <p:nvPr/>
        </p:nvSpPr>
        <p:spPr bwMode="auto">
          <a:xfrm>
            <a:off x="5759450" y="166211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6" name="Oval 11"/>
          <p:cNvSpPr>
            <a:spLocks noChangeArrowheads="1"/>
          </p:cNvSpPr>
          <p:nvPr/>
        </p:nvSpPr>
        <p:spPr bwMode="auto">
          <a:xfrm>
            <a:off x="6121400" y="2322513"/>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7" name="Oval 12"/>
          <p:cNvSpPr>
            <a:spLocks noChangeArrowheads="1"/>
          </p:cNvSpPr>
          <p:nvPr/>
        </p:nvSpPr>
        <p:spPr bwMode="auto">
          <a:xfrm>
            <a:off x="5397500" y="1828800"/>
            <a:ext cx="814388" cy="74136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8" name="Oval 13"/>
          <p:cNvSpPr>
            <a:spLocks noChangeArrowheads="1"/>
          </p:cNvSpPr>
          <p:nvPr/>
        </p:nvSpPr>
        <p:spPr bwMode="auto">
          <a:xfrm>
            <a:off x="3135313" y="405606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9" name="Oval 14"/>
          <p:cNvSpPr>
            <a:spLocks noChangeArrowheads="1"/>
          </p:cNvSpPr>
          <p:nvPr/>
        </p:nvSpPr>
        <p:spPr bwMode="auto">
          <a:xfrm>
            <a:off x="3225800" y="339566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0" name="Oval 15"/>
          <p:cNvSpPr>
            <a:spLocks noChangeArrowheads="1"/>
          </p:cNvSpPr>
          <p:nvPr/>
        </p:nvSpPr>
        <p:spPr bwMode="auto">
          <a:xfrm>
            <a:off x="5434013" y="3546475"/>
            <a:ext cx="633412" cy="5778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1" name="Oval 16"/>
          <p:cNvSpPr>
            <a:spLocks noChangeArrowheads="1"/>
          </p:cNvSpPr>
          <p:nvPr/>
        </p:nvSpPr>
        <p:spPr bwMode="auto">
          <a:xfrm>
            <a:off x="5162550" y="379412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2" name="Oval 17"/>
          <p:cNvSpPr>
            <a:spLocks noChangeArrowheads="1"/>
          </p:cNvSpPr>
          <p:nvPr/>
        </p:nvSpPr>
        <p:spPr bwMode="auto">
          <a:xfrm>
            <a:off x="6157913" y="3794125"/>
            <a:ext cx="179387"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3" name="Oval 18"/>
          <p:cNvSpPr>
            <a:spLocks noChangeArrowheads="1"/>
          </p:cNvSpPr>
          <p:nvPr/>
        </p:nvSpPr>
        <p:spPr bwMode="auto">
          <a:xfrm>
            <a:off x="7153275" y="346392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4" name="Oval 19"/>
          <p:cNvSpPr>
            <a:spLocks noChangeArrowheads="1"/>
          </p:cNvSpPr>
          <p:nvPr/>
        </p:nvSpPr>
        <p:spPr bwMode="auto">
          <a:xfrm>
            <a:off x="7153275" y="387667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5" name="Oval 20"/>
          <p:cNvSpPr>
            <a:spLocks noChangeArrowheads="1"/>
          </p:cNvSpPr>
          <p:nvPr/>
        </p:nvSpPr>
        <p:spPr bwMode="auto">
          <a:xfrm>
            <a:off x="7153275" y="428942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1397" name="Line 21"/>
          <p:cNvSpPr>
            <a:spLocks noChangeShapeType="1"/>
          </p:cNvSpPr>
          <p:nvPr/>
        </p:nvSpPr>
        <p:spPr bwMode="auto">
          <a:xfrm>
            <a:off x="815975" y="1619250"/>
            <a:ext cx="376238" cy="3121025"/>
          </a:xfrm>
          <a:prstGeom prst="line">
            <a:avLst/>
          </a:prstGeom>
          <a:noFill/>
          <a:ln w="38100">
            <a:solidFill>
              <a:schemeClr val="folHlink"/>
            </a:solidFill>
            <a:round/>
            <a:headEnd/>
            <a:tailEnd/>
          </a:ln>
        </p:spPr>
        <p:txBody>
          <a:bodyPr/>
          <a:lstStyle/>
          <a:p>
            <a:endParaRPr lang="en-US"/>
          </a:p>
        </p:txBody>
      </p:sp>
      <p:sp>
        <p:nvSpPr>
          <p:cNvPr id="101398" name="Line 22"/>
          <p:cNvSpPr>
            <a:spLocks noChangeShapeType="1"/>
          </p:cNvSpPr>
          <p:nvPr/>
        </p:nvSpPr>
        <p:spPr bwMode="auto">
          <a:xfrm flipV="1">
            <a:off x="6583363" y="3155950"/>
            <a:ext cx="2378075" cy="2651125"/>
          </a:xfrm>
          <a:prstGeom prst="line">
            <a:avLst/>
          </a:prstGeom>
          <a:noFill/>
          <a:ln w="38100">
            <a:solidFill>
              <a:srgbClr val="00FF00"/>
            </a:solidFill>
            <a:round/>
            <a:headEnd/>
            <a:tailEnd/>
          </a:ln>
        </p:spPr>
        <p:txBody>
          <a:bodyPr/>
          <a:lstStyle/>
          <a:p>
            <a:endParaRPr lang="en-US"/>
          </a:p>
        </p:txBody>
      </p:sp>
      <p:sp>
        <p:nvSpPr>
          <p:cNvPr id="101400" name="Freeform 24"/>
          <p:cNvSpPr>
            <a:spLocks/>
          </p:cNvSpPr>
          <p:nvPr/>
        </p:nvSpPr>
        <p:spPr bwMode="auto">
          <a:xfrm>
            <a:off x="1450975" y="1566863"/>
            <a:ext cx="2814638" cy="3367087"/>
          </a:xfrm>
          <a:custGeom>
            <a:avLst/>
            <a:gdLst>
              <a:gd name="T0" fmla="*/ 338 w 1773"/>
              <a:gd name="T1" fmla="*/ 1102 h 2121"/>
              <a:gd name="T2" fmla="*/ 432 w 1773"/>
              <a:gd name="T3" fmla="*/ 1648 h 2121"/>
              <a:gd name="T4" fmla="*/ 822 w 1773"/>
              <a:gd name="T5" fmla="*/ 1957 h 2121"/>
              <a:gd name="T6" fmla="*/ 1683 w 1773"/>
              <a:gd name="T7" fmla="*/ 1853 h 2121"/>
              <a:gd name="T8" fmla="*/ 1361 w 1773"/>
              <a:gd name="T9" fmla="*/ 349 h 2121"/>
              <a:gd name="T10" fmla="*/ 707 w 1773"/>
              <a:gd name="T11" fmla="*/ 27 h 2121"/>
              <a:gd name="T12" fmla="*/ 62 w 1773"/>
              <a:gd name="T13" fmla="*/ 185 h 2121"/>
              <a:gd name="T14" fmla="*/ 338 w 1773"/>
              <a:gd name="T15" fmla="*/ 1102 h 2121"/>
              <a:gd name="T16" fmla="*/ 0 60000 65536"/>
              <a:gd name="T17" fmla="*/ 0 60000 65536"/>
              <a:gd name="T18" fmla="*/ 0 60000 65536"/>
              <a:gd name="T19" fmla="*/ 0 60000 65536"/>
              <a:gd name="T20" fmla="*/ 0 60000 65536"/>
              <a:gd name="T21" fmla="*/ 0 60000 65536"/>
              <a:gd name="T22" fmla="*/ 0 60000 65536"/>
              <a:gd name="T23" fmla="*/ 0 60000 65536"/>
              <a:gd name="T24" fmla="*/ 0 w 1773"/>
              <a:gd name="T25" fmla="*/ 0 h 2121"/>
              <a:gd name="T26" fmla="*/ 1773 w 1773"/>
              <a:gd name="T27" fmla="*/ 2121 h 2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73" h="2121">
                <a:moveTo>
                  <a:pt x="338" y="1102"/>
                </a:moveTo>
                <a:cubicBezTo>
                  <a:pt x="394" y="1254"/>
                  <a:pt x="351" y="1506"/>
                  <a:pt x="432" y="1648"/>
                </a:cubicBezTo>
                <a:cubicBezTo>
                  <a:pt x="513" y="1790"/>
                  <a:pt x="614" y="1923"/>
                  <a:pt x="822" y="1957"/>
                </a:cubicBezTo>
                <a:cubicBezTo>
                  <a:pt x="1030" y="1991"/>
                  <a:pt x="1593" y="2121"/>
                  <a:pt x="1683" y="1853"/>
                </a:cubicBezTo>
                <a:cubicBezTo>
                  <a:pt x="1773" y="1585"/>
                  <a:pt x="1524" y="653"/>
                  <a:pt x="1361" y="349"/>
                </a:cubicBezTo>
                <a:cubicBezTo>
                  <a:pt x="1198" y="45"/>
                  <a:pt x="923" y="54"/>
                  <a:pt x="707" y="27"/>
                </a:cubicBezTo>
                <a:cubicBezTo>
                  <a:pt x="491" y="0"/>
                  <a:pt x="124" y="6"/>
                  <a:pt x="62" y="185"/>
                </a:cubicBezTo>
                <a:cubicBezTo>
                  <a:pt x="0" y="364"/>
                  <a:pt x="281" y="911"/>
                  <a:pt x="338" y="1102"/>
                </a:cubicBezTo>
                <a:close/>
              </a:path>
            </a:pathLst>
          </a:custGeom>
          <a:noFill/>
          <a:ln w="31750">
            <a:solidFill>
              <a:srgbClr val="FF6600"/>
            </a:solidFill>
            <a:round/>
            <a:headEnd/>
            <a:tailEnd/>
          </a:ln>
        </p:spPr>
        <p:txBody>
          <a:bodyPr/>
          <a:lstStyle/>
          <a:p>
            <a:endParaRPr lang="en-US"/>
          </a:p>
        </p:txBody>
      </p:sp>
      <p:sp>
        <p:nvSpPr>
          <p:cNvPr id="101401" name="Freeform 25"/>
          <p:cNvSpPr>
            <a:spLocks/>
          </p:cNvSpPr>
          <p:nvPr/>
        </p:nvSpPr>
        <p:spPr bwMode="auto">
          <a:xfrm>
            <a:off x="4852988" y="1509713"/>
            <a:ext cx="2798762" cy="3435350"/>
          </a:xfrm>
          <a:custGeom>
            <a:avLst/>
            <a:gdLst>
              <a:gd name="T0" fmla="*/ 70 w 1763"/>
              <a:gd name="T1" fmla="*/ 1284 h 2164"/>
              <a:gd name="T2" fmla="*/ 511 w 1763"/>
              <a:gd name="T3" fmla="*/ 1925 h 2164"/>
              <a:gd name="T4" fmla="*/ 1463 w 1763"/>
              <a:gd name="T5" fmla="*/ 2072 h 2164"/>
              <a:gd name="T6" fmla="*/ 1763 w 1763"/>
              <a:gd name="T7" fmla="*/ 1373 h 2164"/>
              <a:gd name="T8" fmla="*/ 1466 w 1763"/>
              <a:gd name="T9" fmla="*/ 455 h 2164"/>
              <a:gd name="T10" fmla="*/ 933 w 1763"/>
              <a:gd name="T11" fmla="*/ 21 h 2164"/>
              <a:gd name="T12" fmla="*/ 230 w 1763"/>
              <a:gd name="T13" fmla="*/ 331 h 2164"/>
              <a:gd name="T14" fmla="*/ 70 w 1763"/>
              <a:gd name="T15" fmla="*/ 1284 h 2164"/>
              <a:gd name="T16" fmla="*/ 0 60000 65536"/>
              <a:gd name="T17" fmla="*/ 0 60000 65536"/>
              <a:gd name="T18" fmla="*/ 0 60000 65536"/>
              <a:gd name="T19" fmla="*/ 0 60000 65536"/>
              <a:gd name="T20" fmla="*/ 0 60000 65536"/>
              <a:gd name="T21" fmla="*/ 0 60000 65536"/>
              <a:gd name="T22" fmla="*/ 0 60000 65536"/>
              <a:gd name="T23" fmla="*/ 0 60000 65536"/>
              <a:gd name="T24" fmla="*/ 0 w 1763"/>
              <a:gd name="T25" fmla="*/ 0 h 2164"/>
              <a:gd name="T26" fmla="*/ 1763 w 1763"/>
              <a:gd name="T27" fmla="*/ 2164 h 2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3" h="2164">
                <a:moveTo>
                  <a:pt x="70" y="1284"/>
                </a:moveTo>
                <a:cubicBezTo>
                  <a:pt x="117" y="1549"/>
                  <a:pt x="279" y="1794"/>
                  <a:pt x="511" y="1925"/>
                </a:cubicBezTo>
                <a:cubicBezTo>
                  <a:pt x="743" y="2056"/>
                  <a:pt x="1254" y="2164"/>
                  <a:pt x="1463" y="2072"/>
                </a:cubicBezTo>
                <a:cubicBezTo>
                  <a:pt x="1672" y="1980"/>
                  <a:pt x="1763" y="1642"/>
                  <a:pt x="1763" y="1373"/>
                </a:cubicBezTo>
                <a:cubicBezTo>
                  <a:pt x="1763" y="1104"/>
                  <a:pt x="1604" y="680"/>
                  <a:pt x="1466" y="455"/>
                </a:cubicBezTo>
                <a:cubicBezTo>
                  <a:pt x="1328" y="230"/>
                  <a:pt x="1139" y="42"/>
                  <a:pt x="933" y="21"/>
                </a:cubicBezTo>
                <a:cubicBezTo>
                  <a:pt x="727" y="0"/>
                  <a:pt x="374" y="121"/>
                  <a:pt x="230" y="331"/>
                </a:cubicBezTo>
                <a:cubicBezTo>
                  <a:pt x="86" y="541"/>
                  <a:pt x="0" y="1027"/>
                  <a:pt x="70" y="1284"/>
                </a:cubicBezTo>
                <a:close/>
              </a:path>
            </a:pathLst>
          </a:custGeom>
          <a:noFill/>
          <a:ln w="31750">
            <a:solidFill>
              <a:srgbClr val="00FFFF"/>
            </a:solidFill>
            <a:round/>
            <a:headEnd/>
            <a:tailEnd/>
          </a:ln>
        </p:spPr>
        <p:txBody>
          <a:bodyPr/>
          <a:lstStyle/>
          <a:p>
            <a:endParaRPr lang="en-US"/>
          </a:p>
        </p:txBody>
      </p:sp>
      <p:sp>
        <p:nvSpPr>
          <p:cNvPr id="101402" name="Freeform 26"/>
          <p:cNvSpPr>
            <a:spLocks/>
          </p:cNvSpPr>
          <p:nvPr/>
        </p:nvSpPr>
        <p:spPr bwMode="auto">
          <a:xfrm>
            <a:off x="5035550" y="1509713"/>
            <a:ext cx="1547813" cy="1371600"/>
          </a:xfrm>
          <a:custGeom>
            <a:avLst/>
            <a:gdLst>
              <a:gd name="T0" fmla="*/ 70 w 1763"/>
              <a:gd name="T1" fmla="*/ 1284 h 2164"/>
              <a:gd name="T2" fmla="*/ 511 w 1763"/>
              <a:gd name="T3" fmla="*/ 1925 h 2164"/>
              <a:gd name="T4" fmla="*/ 1463 w 1763"/>
              <a:gd name="T5" fmla="*/ 2072 h 2164"/>
              <a:gd name="T6" fmla="*/ 1763 w 1763"/>
              <a:gd name="T7" fmla="*/ 1373 h 2164"/>
              <a:gd name="T8" fmla="*/ 1466 w 1763"/>
              <a:gd name="T9" fmla="*/ 455 h 2164"/>
              <a:gd name="T10" fmla="*/ 933 w 1763"/>
              <a:gd name="T11" fmla="*/ 21 h 2164"/>
              <a:gd name="T12" fmla="*/ 230 w 1763"/>
              <a:gd name="T13" fmla="*/ 331 h 2164"/>
              <a:gd name="T14" fmla="*/ 70 w 1763"/>
              <a:gd name="T15" fmla="*/ 1284 h 2164"/>
              <a:gd name="T16" fmla="*/ 0 60000 65536"/>
              <a:gd name="T17" fmla="*/ 0 60000 65536"/>
              <a:gd name="T18" fmla="*/ 0 60000 65536"/>
              <a:gd name="T19" fmla="*/ 0 60000 65536"/>
              <a:gd name="T20" fmla="*/ 0 60000 65536"/>
              <a:gd name="T21" fmla="*/ 0 60000 65536"/>
              <a:gd name="T22" fmla="*/ 0 60000 65536"/>
              <a:gd name="T23" fmla="*/ 0 60000 65536"/>
              <a:gd name="T24" fmla="*/ 0 w 1763"/>
              <a:gd name="T25" fmla="*/ 0 h 2164"/>
              <a:gd name="T26" fmla="*/ 1763 w 1763"/>
              <a:gd name="T27" fmla="*/ 2164 h 2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3" h="2164">
                <a:moveTo>
                  <a:pt x="70" y="1284"/>
                </a:moveTo>
                <a:cubicBezTo>
                  <a:pt x="117" y="1549"/>
                  <a:pt x="279" y="1794"/>
                  <a:pt x="511" y="1925"/>
                </a:cubicBezTo>
                <a:cubicBezTo>
                  <a:pt x="743" y="2056"/>
                  <a:pt x="1254" y="2164"/>
                  <a:pt x="1463" y="2072"/>
                </a:cubicBezTo>
                <a:cubicBezTo>
                  <a:pt x="1672" y="1980"/>
                  <a:pt x="1763" y="1642"/>
                  <a:pt x="1763" y="1373"/>
                </a:cubicBezTo>
                <a:cubicBezTo>
                  <a:pt x="1763" y="1104"/>
                  <a:pt x="1604" y="680"/>
                  <a:pt x="1466" y="455"/>
                </a:cubicBezTo>
                <a:cubicBezTo>
                  <a:pt x="1328" y="230"/>
                  <a:pt x="1139" y="42"/>
                  <a:pt x="933" y="21"/>
                </a:cubicBezTo>
                <a:cubicBezTo>
                  <a:pt x="727" y="0"/>
                  <a:pt x="374" y="121"/>
                  <a:pt x="230" y="331"/>
                </a:cubicBezTo>
                <a:cubicBezTo>
                  <a:pt x="86" y="541"/>
                  <a:pt x="0" y="1027"/>
                  <a:pt x="70" y="1284"/>
                </a:cubicBezTo>
                <a:close/>
              </a:path>
            </a:pathLst>
          </a:custGeom>
          <a:noFill/>
          <a:ln w="31750">
            <a:solidFill>
              <a:srgbClr val="00FFFF"/>
            </a:solidFill>
            <a:round/>
            <a:headEnd/>
            <a:tailEnd/>
          </a:ln>
        </p:spPr>
        <p:txBody>
          <a:bodyPr/>
          <a:lstStyle/>
          <a:p>
            <a:endParaRPr lang="en-US"/>
          </a:p>
        </p:txBody>
      </p:sp>
      <p:sp>
        <p:nvSpPr>
          <p:cNvPr id="101403" name="Freeform 27"/>
          <p:cNvSpPr>
            <a:spLocks/>
          </p:cNvSpPr>
          <p:nvPr/>
        </p:nvSpPr>
        <p:spPr bwMode="auto">
          <a:xfrm>
            <a:off x="4651375" y="2994025"/>
            <a:ext cx="3048000" cy="1944688"/>
          </a:xfrm>
          <a:custGeom>
            <a:avLst/>
            <a:gdLst>
              <a:gd name="T0" fmla="*/ 320 w 1920"/>
              <a:gd name="T1" fmla="*/ 354 h 1225"/>
              <a:gd name="T2" fmla="*/ 222 w 1920"/>
              <a:gd name="T3" fmla="*/ 781 h 1225"/>
              <a:gd name="T4" fmla="*/ 1654 w 1920"/>
              <a:gd name="T5" fmla="*/ 1124 h 1225"/>
              <a:gd name="T6" fmla="*/ 1819 w 1920"/>
              <a:gd name="T7" fmla="*/ 172 h 1225"/>
              <a:gd name="T8" fmla="*/ 1247 w 1920"/>
              <a:gd name="T9" fmla="*/ 90 h 1225"/>
              <a:gd name="T10" fmla="*/ 320 w 1920"/>
              <a:gd name="T11" fmla="*/ 354 h 1225"/>
              <a:gd name="T12" fmla="*/ 0 60000 65536"/>
              <a:gd name="T13" fmla="*/ 0 60000 65536"/>
              <a:gd name="T14" fmla="*/ 0 60000 65536"/>
              <a:gd name="T15" fmla="*/ 0 60000 65536"/>
              <a:gd name="T16" fmla="*/ 0 60000 65536"/>
              <a:gd name="T17" fmla="*/ 0 60000 65536"/>
              <a:gd name="T18" fmla="*/ 0 w 1920"/>
              <a:gd name="T19" fmla="*/ 0 h 1225"/>
              <a:gd name="T20" fmla="*/ 1920 w 1920"/>
              <a:gd name="T21" fmla="*/ 1225 h 1225"/>
            </a:gdLst>
            <a:ahLst/>
            <a:cxnLst>
              <a:cxn ang="T12">
                <a:pos x="T0" y="T1"/>
              </a:cxn>
              <a:cxn ang="T13">
                <a:pos x="T2" y="T3"/>
              </a:cxn>
              <a:cxn ang="T14">
                <a:pos x="T4" y="T5"/>
              </a:cxn>
              <a:cxn ang="T15">
                <a:pos x="T6" y="T7"/>
              </a:cxn>
              <a:cxn ang="T16">
                <a:pos x="T8" y="T9"/>
              </a:cxn>
              <a:cxn ang="T17">
                <a:pos x="T10" y="T11"/>
              </a:cxn>
            </a:cxnLst>
            <a:rect l="T18" t="T19" r="T20" b="T21"/>
            <a:pathLst>
              <a:path w="1920" h="1225">
                <a:moveTo>
                  <a:pt x="320" y="354"/>
                </a:moveTo>
                <a:cubicBezTo>
                  <a:pt x="149" y="469"/>
                  <a:pt x="0" y="653"/>
                  <a:pt x="222" y="781"/>
                </a:cubicBezTo>
                <a:cubicBezTo>
                  <a:pt x="444" y="909"/>
                  <a:pt x="1388" y="1225"/>
                  <a:pt x="1654" y="1124"/>
                </a:cubicBezTo>
                <a:cubicBezTo>
                  <a:pt x="1920" y="1023"/>
                  <a:pt x="1887" y="344"/>
                  <a:pt x="1819" y="172"/>
                </a:cubicBezTo>
                <a:cubicBezTo>
                  <a:pt x="1751" y="0"/>
                  <a:pt x="1497" y="60"/>
                  <a:pt x="1247" y="90"/>
                </a:cubicBezTo>
                <a:cubicBezTo>
                  <a:pt x="997" y="120"/>
                  <a:pt x="491" y="239"/>
                  <a:pt x="320" y="354"/>
                </a:cubicBezTo>
                <a:close/>
              </a:path>
            </a:pathLst>
          </a:custGeom>
          <a:noFill/>
          <a:ln w="31750">
            <a:solidFill>
              <a:srgbClr val="00FF00"/>
            </a:solidFill>
            <a:round/>
            <a:headEnd/>
            <a:tailEnd/>
          </a:ln>
        </p:spPr>
        <p:txBody>
          <a:bodyPr/>
          <a:lstStyle/>
          <a:p>
            <a:endParaRPr lang="en-US"/>
          </a:p>
        </p:txBody>
      </p:sp>
      <p:sp>
        <p:nvSpPr>
          <p:cNvPr id="29725" name="Rectangle 3"/>
          <p:cNvSpPr>
            <a:spLocks noChangeArrowheads="1"/>
          </p:cNvSpPr>
          <p:nvPr/>
        </p:nvSpPr>
        <p:spPr bwMode="auto">
          <a:xfrm>
            <a:off x="2195513" y="5440363"/>
            <a:ext cx="5576887" cy="1281112"/>
          </a:xfrm>
          <a:prstGeom prst="rect">
            <a:avLst/>
          </a:prstGeom>
          <a:noFill/>
          <a:ln w="9525">
            <a:noFill/>
            <a:miter lim="800000"/>
            <a:headEnd/>
            <a:tailEnd/>
          </a:ln>
        </p:spPr>
        <p:txBody>
          <a:bodyPr lIns="91429" tIns="45715" rIns="91429" bIns="45715"/>
          <a:lstStyle/>
          <a:p>
            <a:pPr marL="342900" indent="-342900" eaLnBrk="1" hangingPunct="1">
              <a:spcBef>
                <a:spcPct val="20000"/>
              </a:spcBef>
              <a:buClr>
                <a:srgbClr val="FF9900"/>
              </a:buClr>
              <a:buFont typeface="Times" charset="0"/>
              <a:buNone/>
            </a:pPr>
            <a:r>
              <a:rPr lang="en-US" sz="3100"/>
              <a:t>Splitting small clusters is fast</a:t>
            </a:r>
          </a:p>
          <a:p>
            <a:pPr marL="342900" indent="-342900" eaLnBrk="1" hangingPunct="1">
              <a:spcBef>
                <a:spcPct val="20000"/>
              </a:spcBef>
              <a:buClr>
                <a:srgbClr val="FF9900"/>
              </a:buClr>
              <a:buFont typeface="Times" charset="0"/>
              <a:buNone/>
            </a:pPr>
            <a:r>
              <a:rPr lang="en-US" sz="3100"/>
              <a:t>Splitting large clusters is slow</a:t>
            </a:r>
          </a:p>
        </p:txBody>
      </p:sp>
      <p:sp>
        <p:nvSpPr>
          <p:cNvPr id="29728" name="AutoShape 32"/>
          <p:cNvSpPr>
            <a:spLocks noChangeArrowheads="1"/>
          </p:cNvSpPr>
          <p:nvPr/>
        </p:nvSpPr>
        <p:spPr bwMode="auto">
          <a:xfrm>
            <a:off x="1554163" y="5622925"/>
            <a:ext cx="347662" cy="366713"/>
          </a:xfrm>
          <a:prstGeom prst="plus">
            <a:avLst>
              <a:gd name="adj" fmla="val 36523"/>
            </a:avLst>
          </a:prstGeom>
          <a:solidFill>
            <a:srgbClr val="00CC00"/>
          </a:solidFill>
          <a:ln w="9525">
            <a:solidFill>
              <a:schemeClr val="tx1"/>
            </a:solidFill>
            <a:miter lim="800000"/>
            <a:headEnd/>
            <a:tailEnd/>
          </a:ln>
          <a:effectLst/>
        </p:spPr>
        <p:txBody>
          <a:bodyPr wrap="none" anchor="ctr"/>
          <a:lstStyle/>
          <a:p>
            <a:endParaRPr lang="en-US"/>
          </a:p>
        </p:txBody>
      </p:sp>
      <p:sp>
        <p:nvSpPr>
          <p:cNvPr id="29729" name="Rectangle 33"/>
          <p:cNvSpPr>
            <a:spLocks noChangeArrowheads="1"/>
          </p:cNvSpPr>
          <p:nvPr/>
        </p:nvSpPr>
        <p:spPr bwMode="auto">
          <a:xfrm>
            <a:off x="1598613" y="6264275"/>
            <a:ext cx="261937" cy="92075"/>
          </a:xfrm>
          <a:prstGeom prst="rect">
            <a:avLst/>
          </a:prstGeom>
          <a:solidFill>
            <a:srgbClr val="FF0000"/>
          </a:solidFill>
          <a:ln w="9525">
            <a:solidFill>
              <a:schemeClr val="tx1"/>
            </a:solidFill>
            <a:miter lim="800000"/>
            <a:headEnd/>
            <a:tailEnd/>
          </a:ln>
          <a:effec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4.72222E-6 -1.48148E-6 L 0.37657 -1.48148E-6 " pathEditMode="relative" rAng="0" ptsTypes="AA">
                                      <p:cBhvr>
                                        <p:cTn id="10" dur="1000" fill="hold"/>
                                        <p:tgtEl>
                                          <p:spTgt spid="101397"/>
                                        </p:tgtEl>
                                        <p:attrNameLst>
                                          <p:attrName>ppt_x</p:attrName>
                                          <p:attrName>ppt_y</p:attrName>
                                        </p:attrNameLst>
                                      </p:cBhvr>
                                      <p:rCtr x="188" y="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4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401"/>
                                        </p:tgtEl>
                                        <p:attrNameLst>
                                          <p:attrName>style.visibility</p:attrName>
                                        </p:attrNameLst>
                                      </p:cBhvr>
                                      <p:to>
                                        <p:strVal val="visible"/>
                                      </p:to>
                                    </p:set>
                                  </p:childTnLst>
                                </p:cTn>
                              </p:par>
                              <p:par>
                                <p:cTn id="17" presetID="1" presetClass="exit" presetSubtype="0" fill="hold" grpId="2" nodeType="withEffect">
                                  <p:stCondLst>
                                    <p:cond delay="0"/>
                                  </p:stCondLst>
                                  <p:childTnLst>
                                    <p:set>
                                      <p:cBhvr>
                                        <p:cTn id="18" dur="1" fill="hold">
                                          <p:stCondLst>
                                            <p:cond delay="0"/>
                                          </p:stCondLst>
                                        </p:cTn>
                                        <p:tgtEl>
                                          <p:spTgt spid="10139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3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1" nodeType="clickEffect">
                                  <p:stCondLst>
                                    <p:cond delay="0"/>
                                  </p:stCondLst>
                                  <p:childTnLst>
                                    <p:animMotion origin="layout" path="M 1.11022E-16 2.59259E-6 L -0.21007 -0.20648 " pathEditMode="relative" rAng="0" ptsTypes="AA">
                                      <p:cBhvr>
                                        <p:cTn id="26" dur="1000" fill="hold"/>
                                        <p:tgtEl>
                                          <p:spTgt spid="101398"/>
                                        </p:tgtEl>
                                        <p:attrNameLst>
                                          <p:attrName>ppt_x</p:attrName>
                                          <p:attrName>ppt_y</p:attrName>
                                        </p:attrNameLst>
                                      </p:cBhvr>
                                      <p:rCtr x="-105" y="-103"/>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2" nodeType="clickEffect">
                                  <p:stCondLst>
                                    <p:cond delay="0"/>
                                  </p:stCondLst>
                                  <p:childTnLst>
                                    <p:set>
                                      <p:cBhvr>
                                        <p:cTn id="30" dur="1" fill="hold">
                                          <p:stCondLst>
                                            <p:cond delay="0"/>
                                          </p:stCondLst>
                                        </p:cTn>
                                        <p:tgtEl>
                                          <p:spTgt spid="10139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0140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1403"/>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01402"/>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01403"/>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0140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7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7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97" grpId="0" animBg="1"/>
      <p:bldP spid="101397" grpId="1" animBg="1"/>
      <p:bldP spid="101397" grpId="2" animBg="1"/>
      <p:bldP spid="101398" grpId="0" animBg="1"/>
      <p:bldP spid="101398" grpId="1" animBg="1"/>
      <p:bldP spid="101398" grpId="2" animBg="1"/>
      <p:bldP spid="101400" grpId="0" animBg="1"/>
      <p:bldP spid="101401" grpId="0" animBg="1"/>
      <p:bldP spid="101401" grpId="1" animBg="1"/>
      <p:bldP spid="101402" grpId="0" animBg="1"/>
      <p:bldP spid="101402" grpId="1" animBg="1"/>
      <p:bldP spid="101403" grpId="0" animBg="1"/>
      <p:bldP spid="101403" grpId="1" animBg="1"/>
      <p:bldP spid="29725" grpId="0"/>
      <p:bldP spid="29728" grpId="0" animBg="1"/>
      <p:bldP spid="2972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Combined Clustering Algorithm</a:t>
            </a:r>
          </a:p>
        </p:txBody>
      </p:sp>
      <p:sp>
        <p:nvSpPr>
          <p:cNvPr id="99378" name="Oval 50"/>
          <p:cNvSpPr>
            <a:spLocks noChangeArrowheads="1"/>
          </p:cNvSpPr>
          <p:nvPr/>
        </p:nvSpPr>
        <p:spPr bwMode="auto">
          <a:xfrm>
            <a:off x="2008188" y="2009775"/>
            <a:ext cx="633412" cy="57626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 name="Oval 50"/>
          <p:cNvSpPr>
            <a:spLocks noChangeArrowheads="1"/>
          </p:cNvSpPr>
          <p:nvPr/>
        </p:nvSpPr>
        <p:spPr bwMode="auto">
          <a:xfrm>
            <a:off x="6218238" y="4708525"/>
            <a:ext cx="633412" cy="57626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 name="Oval 50"/>
          <p:cNvSpPr>
            <a:spLocks noChangeArrowheads="1"/>
          </p:cNvSpPr>
          <p:nvPr/>
        </p:nvSpPr>
        <p:spPr bwMode="auto">
          <a:xfrm>
            <a:off x="6765925" y="5257800"/>
            <a:ext cx="633413" cy="57626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 name="Oval 50"/>
          <p:cNvSpPr>
            <a:spLocks noChangeArrowheads="1"/>
          </p:cNvSpPr>
          <p:nvPr/>
        </p:nvSpPr>
        <p:spPr bwMode="auto">
          <a:xfrm>
            <a:off x="822325" y="5349875"/>
            <a:ext cx="633413" cy="57626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 name="Oval 50"/>
          <p:cNvSpPr>
            <a:spLocks noChangeArrowheads="1"/>
          </p:cNvSpPr>
          <p:nvPr/>
        </p:nvSpPr>
        <p:spPr bwMode="auto">
          <a:xfrm>
            <a:off x="5761038" y="3154363"/>
            <a:ext cx="633412" cy="5762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 name="Oval 50"/>
          <p:cNvSpPr>
            <a:spLocks noChangeArrowheads="1"/>
          </p:cNvSpPr>
          <p:nvPr/>
        </p:nvSpPr>
        <p:spPr bwMode="auto">
          <a:xfrm>
            <a:off x="1279525" y="3063875"/>
            <a:ext cx="633413" cy="57626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 name="Oval 50"/>
          <p:cNvSpPr>
            <a:spLocks noChangeArrowheads="1"/>
          </p:cNvSpPr>
          <p:nvPr/>
        </p:nvSpPr>
        <p:spPr bwMode="auto">
          <a:xfrm>
            <a:off x="5211763" y="1874838"/>
            <a:ext cx="633412" cy="57626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31" name="Oval 13"/>
          <p:cNvSpPr>
            <a:spLocks noChangeArrowheads="1"/>
          </p:cNvSpPr>
          <p:nvPr/>
        </p:nvSpPr>
        <p:spPr bwMode="auto">
          <a:xfrm>
            <a:off x="3135313" y="451167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32" name="Oval 13"/>
          <p:cNvSpPr>
            <a:spLocks noChangeArrowheads="1"/>
          </p:cNvSpPr>
          <p:nvPr/>
        </p:nvSpPr>
        <p:spPr bwMode="auto">
          <a:xfrm>
            <a:off x="2103438" y="443547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33" name="Oval 13"/>
          <p:cNvSpPr>
            <a:spLocks noChangeArrowheads="1"/>
          </p:cNvSpPr>
          <p:nvPr/>
        </p:nvSpPr>
        <p:spPr bwMode="auto">
          <a:xfrm>
            <a:off x="8137525" y="251460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34" name="Oval 13"/>
          <p:cNvSpPr>
            <a:spLocks noChangeArrowheads="1"/>
          </p:cNvSpPr>
          <p:nvPr/>
        </p:nvSpPr>
        <p:spPr bwMode="auto">
          <a:xfrm>
            <a:off x="4664075" y="3703638"/>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35" name="Oval 13"/>
          <p:cNvSpPr>
            <a:spLocks noChangeArrowheads="1"/>
          </p:cNvSpPr>
          <p:nvPr/>
        </p:nvSpPr>
        <p:spPr bwMode="auto">
          <a:xfrm>
            <a:off x="7589838" y="498316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36" name="Oval 13"/>
          <p:cNvSpPr>
            <a:spLocks noChangeArrowheads="1"/>
          </p:cNvSpPr>
          <p:nvPr/>
        </p:nvSpPr>
        <p:spPr bwMode="auto">
          <a:xfrm>
            <a:off x="4048125" y="5424488"/>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37" name="Oval 13"/>
          <p:cNvSpPr>
            <a:spLocks noChangeArrowheads="1"/>
          </p:cNvSpPr>
          <p:nvPr/>
        </p:nvSpPr>
        <p:spPr bwMode="auto">
          <a:xfrm>
            <a:off x="4114800" y="169227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38" name="Oval 13"/>
          <p:cNvSpPr>
            <a:spLocks noChangeArrowheads="1"/>
          </p:cNvSpPr>
          <p:nvPr/>
        </p:nvSpPr>
        <p:spPr bwMode="auto">
          <a:xfrm>
            <a:off x="2286000" y="544036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39" name="Oval 13"/>
          <p:cNvSpPr>
            <a:spLocks noChangeArrowheads="1"/>
          </p:cNvSpPr>
          <p:nvPr/>
        </p:nvSpPr>
        <p:spPr bwMode="auto">
          <a:xfrm>
            <a:off x="1279525" y="2332038"/>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40" name="Oval 13"/>
          <p:cNvSpPr>
            <a:spLocks noChangeArrowheads="1"/>
          </p:cNvSpPr>
          <p:nvPr/>
        </p:nvSpPr>
        <p:spPr bwMode="auto">
          <a:xfrm>
            <a:off x="4778375" y="6154738"/>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41" name="Oval 13"/>
          <p:cNvSpPr>
            <a:spLocks noChangeArrowheads="1"/>
          </p:cNvSpPr>
          <p:nvPr/>
        </p:nvSpPr>
        <p:spPr bwMode="auto">
          <a:xfrm>
            <a:off x="3292475" y="2697163"/>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42" name="Oval 11"/>
          <p:cNvSpPr>
            <a:spLocks noChangeArrowheads="1"/>
          </p:cNvSpPr>
          <p:nvPr/>
        </p:nvSpPr>
        <p:spPr bwMode="auto">
          <a:xfrm>
            <a:off x="6121400" y="2778125"/>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43" name="Oval 11"/>
          <p:cNvSpPr>
            <a:spLocks noChangeArrowheads="1"/>
          </p:cNvSpPr>
          <p:nvPr/>
        </p:nvSpPr>
        <p:spPr bwMode="auto">
          <a:xfrm>
            <a:off x="3382963" y="3794125"/>
            <a:ext cx="271462"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44" name="Oval 11"/>
          <p:cNvSpPr>
            <a:spLocks noChangeArrowheads="1"/>
          </p:cNvSpPr>
          <p:nvPr/>
        </p:nvSpPr>
        <p:spPr bwMode="auto">
          <a:xfrm>
            <a:off x="4937125" y="2606675"/>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45" name="Oval 11"/>
          <p:cNvSpPr>
            <a:spLocks noChangeArrowheads="1"/>
          </p:cNvSpPr>
          <p:nvPr/>
        </p:nvSpPr>
        <p:spPr bwMode="auto">
          <a:xfrm>
            <a:off x="7040563" y="2971800"/>
            <a:ext cx="271462"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46" name="Oval 11"/>
          <p:cNvSpPr>
            <a:spLocks noChangeArrowheads="1"/>
          </p:cNvSpPr>
          <p:nvPr/>
        </p:nvSpPr>
        <p:spPr bwMode="auto">
          <a:xfrm>
            <a:off x="6851650" y="3508375"/>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47" name="Oval 11"/>
          <p:cNvSpPr>
            <a:spLocks noChangeArrowheads="1"/>
          </p:cNvSpPr>
          <p:nvPr/>
        </p:nvSpPr>
        <p:spPr bwMode="auto">
          <a:xfrm>
            <a:off x="3292475" y="6080125"/>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48" name="Oval 11"/>
          <p:cNvSpPr>
            <a:spLocks noChangeArrowheads="1"/>
          </p:cNvSpPr>
          <p:nvPr/>
        </p:nvSpPr>
        <p:spPr bwMode="auto">
          <a:xfrm>
            <a:off x="1006475" y="1325563"/>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49" name="Oval 11"/>
          <p:cNvSpPr>
            <a:spLocks noChangeArrowheads="1"/>
          </p:cNvSpPr>
          <p:nvPr/>
        </p:nvSpPr>
        <p:spPr bwMode="auto">
          <a:xfrm>
            <a:off x="7399338" y="4056063"/>
            <a:ext cx="271462"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50" name="Oval 11"/>
          <p:cNvSpPr>
            <a:spLocks noChangeArrowheads="1"/>
          </p:cNvSpPr>
          <p:nvPr/>
        </p:nvSpPr>
        <p:spPr bwMode="auto">
          <a:xfrm>
            <a:off x="1828800" y="4983163"/>
            <a:ext cx="271463"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51" name="Oval 11"/>
          <p:cNvSpPr>
            <a:spLocks noChangeArrowheads="1"/>
          </p:cNvSpPr>
          <p:nvPr/>
        </p:nvSpPr>
        <p:spPr bwMode="auto">
          <a:xfrm>
            <a:off x="8047038" y="6264275"/>
            <a:ext cx="271462"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52" name="Oval 13"/>
          <p:cNvSpPr>
            <a:spLocks noChangeArrowheads="1"/>
          </p:cNvSpPr>
          <p:nvPr/>
        </p:nvSpPr>
        <p:spPr bwMode="auto">
          <a:xfrm>
            <a:off x="5211763" y="4800600"/>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53" name="Oval 13"/>
          <p:cNvSpPr>
            <a:spLocks noChangeArrowheads="1"/>
          </p:cNvSpPr>
          <p:nvPr/>
        </p:nvSpPr>
        <p:spPr bwMode="auto">
          <a:xfrm>
            <a:off x="7040563" y="169227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54" name="Oval 13"/>
          <p:cNvSpPr>
            <a:spLocks noChangeArrowheads="1"/>
          </p:cNvSpPr>
          <p:nvPr/>
        </p:nvSpPr>
        <p:spPr bwMode="auto">
          <a:xfrm>
            <a:off x="6218238" y="425132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55" name="Oval 13"/>
          <p:cNvSpPr>
            <a:spLocks noChangeArrowheads="1"/>
          </p:cNvSpPr>
          <p:nvPr/>
        </p:nvSpPr>
        <p:spPr bwMode="auto">
          <a:xfrm>
            <a:off x="6218238" y="5807075"/>
            <a:ext cx="180975" cy="165100"/>
          </a:xfrm>
          <a:prstGeom prst="ellipse">
            <a:avLst/>
          </a:prstGeom>
          <a:solidFill>
            <a:schemeClr val="accent1"/>
          </a:solidFill>
          <a:ln w="9525">
            <a:solidFill>
              <a:schemeClr val="tx1"/>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99378"/>
                                        </p:tgtEl>
                                        <p:attrNameLst>
                                          <p:attrName>fillcolor</p:attrName>
                                        </p:attrNameLst>
                                      </p:cBhvr>
                                      <p:to>
                                        <a:srgbClr val="FFFD49"/>
                                      </p:to>
                                    </p:animClr>
                                    <p:set>
                                      <p:cBhvr>
                                        <p:cTn id="7" dur="500" fill="hold"/>
                                        <p:tgtEl>
                                          <p:spTgt spid="99378"/>
                                        </p:tgtEl>
                                        <p:attrNameLst>
                                          <p:attrName>fill.type</p:attrName>
                                        </p:attrNameLst>
                                      </p:cBhvr>
                                      <p:to>
                                        <p:strVal val="solid"/>
                                      </p:to>
                                    </p:set>
                                    <p:set>
                                      <p:cBhvr>
                                        <p:cTn id="8" dur="500" fill="hold"/>
                                        <p:tgtEl>
                                          <p:spTgt spid="99378"/>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4"/>
                                        </p:tgtEl>
                                        <p:attrNameLst>
                                          <p:attrName>fillcolor</p:attrName>
                                        </p:attrNameLst>
                                      </p:cBhvr>
                                      <p:to>
                                        <a:srgbClr val="FFFD49"/>
                                      </p:to>
                                    </p:animClr>
                                    <p:set>
                                      <p:cBhvr>
                                        <p:cTn id="11" dur="500" fill="hold"/>
                                        <p:tgtEl>
                                          <p:spTgt spid="4"/>
                                        </p:tgtEl>
                                        <p:attrNameLst>
                                          <p:attrName>fill.type</p:attrName>
                                        </p:attrNameLst>
                                      </p:cBhvr>
                                      <p:to>
                                        <p:strVal val="solid"/>
                                      </p:to>
                                    </p:set>
                                    <p:set>
                                      <p:cBhvr>
                                        <p:cTn id="12" dur="500" fill="hold"/>
                                        <p:tgtEl>
                                          <p:spTgt spid="4"/>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7"/>
                                        </p:tgtEl>
                                        <p:attrNameLst>
                                          <p:attrName>fillcolor</p:attrName>
                                        </p:attrNameLst>
                                      </p:cBhvr>
                                      <p:to>
                                        <a:srgbClr val="FFFD49"/>
                                      </p:to>
                                    </p:animClr>
                                    <p:set>
                                      <p:cBhvr>
                                        <p:cTn id="15" dur="500" fill="hold"/>
                                        <p:tgtEl>
                                          <p:spTgt spid="7"/>
                                        </p:tgtEl>
                                        <p:attrNameLst>
                                          <p:attrName>fill.type</p:attrName>
                                        </p:attrNameLst>
                                      </p:cBhvr>
                                      <p:to>
                                        <p:strVal val="solid"/>
                                      </p:to>
                                    </p:set>
                                    <p:set>
                                      <p:cBhvr>
                                        <p:cTn id="16" dur="500" fill="hold"/>
                                        <p:tgtEl>
                                          <p:spTgt spid="7"/>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500" fill="hold"/>
                                        <p:tgtEl>
                                          <p:spTgt spid="2"/>
                                        </p:tgtEl>
                                        <p:attrNameLst>
                                          <p:attrName>fillcolor</p:attrName>
                                        </p:attrNameLst>
                                      </p:cBhvr>
                                      <p:to>
                                        <a:srgbClr val="FFFD49"/>
                                      </p:to>
                                    </p:animClr>
                                    <p:set>
                                      <p:cBhvr>
                                        <p:cTn id="19" dur="500" fill="hold"/>
                                        <p:tgtEl>
                                          <p:spTgt spid="2"/>
                                        </p:tgtEl>
                                        <p:attrNameLst>
                                          <p:attrName>fill.type</p:attrName>
                                        </p:attrNameLst>
                                      </p:cBhvr>
                                      <p:to>
                                        <p:strVal val="solid"/>
                                      </p:to>
                                    </p:set>
                                    <p:set>
                                      <p:cBhvr>
                                        <p:cTn id="20" dur="500" fill="hold"/>
                                        <p:tgtEl>
                                          <p:spTgt spid="2"/>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500" fill="hold"/>
                                        <p:tgtEl>
                                          <p:spTgt spid="30749"/>
                                        </p:tgtEl>
                                        <p:attrNameLst>
                                          <p:attrName>fillcolor</p:attrName>
                                        </p:attrNameLst>
                                      </p:cBhvr>
                                      <p:to>
                                        <a:srgbClr val="FFFD49"/>
                                      </p:to>
                                    </p:animClr>
                                    <p:set>
                                      <p:cBhvr>
                                        <p:cTn id="23" dur="500" fill="hold"/>
                                        <p:tgtEl>
                                          <p:spTgt spid="30749"/>
                                        </p:tgtEl>
                                        <p:attrNameLst>
                                          <p:attrName>fill.type</p:attrName>
                                        </p:attrNameLst>
                                      </p:cBhvr>
                                      <p:to>
                                        <p:strVal val="solid"/>
                                      </p:to>
                                    </p:set>
                                    <p:set>
                                      <p:cBhvr>
                                        <p:cTn id="24" dur="500" fill="hold"/>
                                        <p:tgtEl>
                                          <p:spTgt spid="307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13987</TotalTime>
  <Words>7296</Words>
  <Application>Microsoft Office PowerPoint</Application>
  <PresentationFormat>Předvádění na obrazovce (4:3)</PresentationFormat>
  <Paragraphs>1307</Paragraphs>
  <Slides>126</Slides>
  <Notes>94</Notes>
  <HiddenSlides>0</HiddenSlides>
  <MMClips>0</MMClips>
  <ScaleCrop>false</ScaleCrop>
  <HeadingPairs>
    <vt:vector size="6" baseType="variant">
      <vt:variant>
        <vt:lpstr>Motiv</vt:lpstr>
      </vt:variant>
      <vt:variant>
        <vt:i4>1</vt:i4>
      </vt:variant>
      <vt:variant>
        <vt:lpstr>Vložené servery OLE</vt:lpstr>
      </vt:variant>
      <vt:variant>
        <vt:i4>3</vt:i4>
      </vt:variant>
      <vt:variant>
        <vt:lpstr>Nadpisy snímků</vt:lpstr>
      </vt:variant>
      <vt:variant>
        <vt:i4>126</vt:i4>
      </vt:variant>
    </vt:vector>
  </HeadingPairs>
  <TitlesOfParts>
    <vt:vector size="130" baseType="lpstr">
      <vt:lpstr>Default Design</vt:lpstr>
      <vt:lpstr>Chart</vt:lpstr>
      <vt:lpstr>Image</vt:lpstr>
      <vt:lpstr>Equation</vt:lpstr>
      <vt:lpstr>Scalable many-light methods</vt:lpstr>
      <vt:lpstr>Instant radiosity</vt:lpstr>
      <vt:lpstr>Instant radiosity with glossy surfaces</vt:lpstr>
      <vt:lpstr>Scalable many-light methods</vt:lpstr>
      <vt:lpstr>Scalable many-light methods</vt:lpstr>
      <vt:lpstr>Scalable many-light rendering  Lightcuts Multidimensional Lightcuts</vt:lpstr>
      <vt:lpstr>Lightcuts</vt:lpstr>
      <vt:lpstr>Complex Lighting</vt:lpstr>
      <vt:lpstr>Scalable</vt:lpstr>
      <vt:lpstr>Lightcuts Problem</vt:lpstr>
      <vt:lpstr>Lightcuts Problem</vt:lpstr>
      <vt:lpstr>Lightcuts Problem</vt:lpstr>
      <vt:lpstr>Key Concepts</vt:lpstr>
      <vt:lpstr>Key Concepts</vt:lpstr>
      <vt:lpstr>Key Concepts</vt:lpstr>
      <vt:lpstr>Simple Example</vt:lpstr>
      <vt:lpstr>Three Example Cuts</vt:lpstr>
      <vt:lpstr>Three Example Cuts</vt:lpstr>
      <vt:lpstr>Three Example Cuts</vt:lpstr>
      <vt:lpstr>Three Example Cuts</vt:lpstr>
      <vt:lpstr>Algorithm Overview</vt:lpstr>
      <vt:lpstr>Convert Illumination</vt:lpstr>
      <vt:lpstr>Build light tree</vt:lpstr>
      <vt:lpstr>Choose a cut</vt:lpstr>
      <vt:lpstr>Illumination Equation</vt:lpstr>
      <vt:lpstr>Cluster Approximation</vt:lpstr>
      <vt:lpstr>Cluster Error Bound</vt:lpstr>
      <vt:lpstr>Perceptual Metric</vt:lpstr>
      <vt:lpstr>Perceptual Metric</vt:lpstr>
      <vt:lpstr>Cut Selection Algorithm</vt:lpstr>
      <vt:lpstr>Cut Selection Algorithm</vt:lpstr>
      <vt:lpstr>Cut Selection Algorithm</vt:lpstr>
      <vt:lpstr>Cut Selection Algorithm</vt:lpstr>
      <vt:lpstr>Cut Selection Algorithm</vt:lpstr>
      <vt:lpstr>Cut Selection Algorithm</vt:lpstr>
      <vt:lpstr>Cut Selection Algorithm</vt:lpstr>
      <vt:lpstr>Snímek 37</vt:lpstr>
      <vt:lpstr>Combined Illumination</vt:lpstr>
      <vt:lpstr>Snímek 39</vt:lpstr>
      <vt:lpstr>Scalable</vt:lpstr>
      <vt:lpstr>Why does it work so well?</vt:lpstr>
      <vt:lpstr>Main issue</vt:lpstr>
      <vt:lpstr>Lightcuts Recap</vt:lpstr>
      <vt:lpstr>Multidimensional Lightcuts</vt:lpstr>
      <vt:lpstr>Problem</vt:lpstr>
      <vt:lpstr>Problem</vt:lpstr>
      <vt:lpstr>Problem</vt:lpstr>
      <vt:lpstr>Problem</vt:lpstr>
      <vt:lpstr>Multidimensional Lightcuts</vt:lpstr>
      <vt:lpstr>Snímek 50</vt:lpstr>
      <vt:lpstr>Point Sets</vt:lpstr>
      <vt:lpstr>Point Sets</vt:lpstr>
      <vt:lpstr>Point Sets</vt:lpstr>
      <vt:lpstr>Point Sets</vt:lpstr>
      <vt:lpstr>Discrete Equation</vt:lpstr>
      <vt:lpstr>Product Graph</vt:lpstr>
      <vt:lpstr>Product Graph</vt:lpstr>
      <vt:lpstr>Product Graph</vt:lpstr>
      <vt:lpstr>Product Graph</vt:lpstr>
      <vt:lpstr>Product Graph</vt:lpstr>
      <vt:lpstr>Product Graph</vt:lpstr>
      <vt:lpstr>Product Graph</vt:lpstr>
      <vt:lpstr>Snímek 63</vt:lpstr>
      <vt:lpstr>Snímek 64</vt:lpstr>
      <vt:lpstr>Error Bounds</vt:lpstr>
      <vt:lpstr>Algorithm Summary</vt:lpstr>
      <vt:lpstr>Snímek 67</vt:lpstr>
      <vt:lpstr>Snímek 68</vt:lpstr>
      <vt:lpstr>Snímek 69</vt:lpstr>
      <vt:lpstr>Snímek 70</vt:lpstr>
      <vt:lpstr>Snímek 71</vt:lpstr>
      <vt:lpstr>Results</vt:lpstr>
      <vt:lpstr>Roulette</vt:lpstr>
      <vt:lpstr>Snímek 74</vt:lpstr>
      <vt:lpstr>Metropolis Comparison</vt:lpstr>
      <vt:lpstr>Kitchen</vt:lpstr>
      <vt:lpstr>Snímek 77</vt:lpstr>
      <vt:lpstr>Scalable many-light rendering   Matrix Row-Column sampling</vt:lpstr>
      <vt:lpstr>Matrix Row-Column sampling</vt:lpstr>
      <vt:lpstr>Improving Scalability and Performance</vt:lpstr>
      <vt:lpstr>A Matrix Interpretation</vt:lpstr>
      <vt:lpstr>Problem Statement</vt:lpstr>
      <vt:lpstr>Low-Rank Assumption</vt:lpstr>
      <vt:lpstr>Ray-tracing vs Shadow Mapping</vt:lpstr>
      <vt:lpstr>Computing Column Visibility</vt:lpstr>
      <vt:lpstr>Row-Column Duality</vt:lpstr>
      <vt:lpstr>Image as a Weighted Column Sum</vt:lpstr>
      <vt:lpstr>The Row-Column Sampling Idea</vt:lpstr>
      <vt:lpstr>Clustering Approach</vt:lpstr>
      <vt:lpstr>Reduced Matrix</vt:lpstr>
      <vt:lpstr>Monte Carlo Estimator</vt:lpstr>
      <vt:lpstr>Weights and Information Vectors</vt:lpstr>
      <vt:lpstr>Visualizing the Reduced Columns</vt:lpstr>
      <vt:lpstr>The Clustering Objective</vt:lpstr>
      <vt:lpstr>Clustering Illustration</vt:lpstr>
      <vt:lpstr>How to minimize?</vt:lpstr>
      <vt:lpstr>Clustering by Random Sampling</vt:lpstr>
      <vt:lpstr>Clustering by Divide &amp; Conquer</vt:lpstr>
      <vt:lpstr>Combined Clustering Algorithm</vt:lpstr>
      <vt:lpstr>Combined Clustering Algorithm</vt:lpstr>
      <vt:lpstr>Full Algorithm</vt:lpstr>
      <vt:lpstr>Example: Temple</vt:lpstr>
      <vt:lpstr>Example: Kitchen</vt:lpstr>
      <vt:lpstr>Example: Bunny</vt:lpstr>
      <vt:lpstr>Effect of exploration</vt:lpstr>
      <vt:lpstr>Comparison</vt:lpstr>
      <vt:lpstr>Why does it work so well?</vt:lpstr>
      <vt:lpstr>Comparison to Lightcuts</vt:lpstr>
      <vt:lpstr>LightSlice</vt:lpstr>
      <vt:lpstr>LightSlice: Idea</vt:lpstr>
      <vt:lpstr>LightSlice: The Algorithm</vt:lpstr>
      <vt:lpstr>LightSlice: Matrix Slices</vt:lpstr>
      <vt:lpstr>LightSlice: Results</vt:lpstr>
      <vt:lpstr>Importance Caching</vt:lpstr>
      <vt:lpstr>Importance Caching: Algorithm</vt:lpstr>
      <vt:lpstr>Cached light importance</vt:lpstr>
      <vt:lpstr>Possible problems</vt:lpstr>
      <vt:lpstr>Solution: Multiple importances</vt:lpstr>
      <vt:lpstr>Distribution combination</vt:lpstr>
      <vt:lpstr>Results</vt:lpstr>
      <vt:lpstr>Results: A 2-second rendering</vt:lpstr>
      <vt:lpstr>Importance Caching: Limitations</vt:lpstr>
      <vt:lpstr>Take-home message</vt:lpstr>
      <vt:lpstr>How ‘bout Lightcuts and MRCS?</vt:lpstr>
      <vt:lpstr>Scalable many-light methods</vt:lpstr>
      <vt:lpstr>Improved VPL distribution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Scalable many-light methods - NPGR031</dc:title>
  <dc:creator>Jaroslav Křivánek</dc:creator>
  <cp:lastModifiedBy>jarda</cp:lastModifiedBy>
  <cp:revision>2529</cp:revision>
  <dcterms:created xsi:type="dcterms:W3CDTF">2006-08-16T00:00:00Z</dcterms:created>
  <dcterms:modified xsi:type="dcterms:W3CDTF">2012-03-15T12:41:52Z</dcterms:modified>
</cp:coreProperties>
</file>